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67" r:id="rId3"/>
  </p:sldMasterIdLst>
  <p:notesMasterIdLst>
    <p:notesMasterId r:id="rId35"/>
  </p:notesMasterIdLst>
  <p:handoutMasterIdLst>
    <p:handoutMasterId r:id="rId36"/>
  </p:handoutMasterIdLst>
  <p:sldIdLst>
    <p:sldId id="335" r:id="rId4"/>
    <p:sldId id="259" r:id="rId5"/>
    <p:sldId id="428" r:id="rId6"/>
    <p:sldId id="453" r:id="rId7"/>
    <p:sldId id="454" r:id="rId8"/>
    <p:sldId id="452" r:id="rId9"/>
    <p:sldId id="427" r:id="rId10"/>
    <p:sldId id="425" r:id="rId11"/>
    <p:sldId id="459" r:id="rId12"/>
    <p:sldId id="344" r:id="rId13"/>
    <p:sldId id="345" r:id="rId14"/>
    <p:sldId id="349" r:id="rId15"/>
    <p:sldId id="455" r:id="rId16"/>
    <p:sldId id="457" r:id="rId17"/>
    <p:sldId id="465" r:id="rId18"/>
    <p:sldId id="463" r:id="rId19"/>
    <p:sldId id="366" r:id="rId20"/>
    <p:sldId id="368" r:id="rId21"/>
    <p:sldId id="421" r:id="rId22"/>
    <p:sldId id="395" r:id="rId23"/>
    <p:sldId id="370" r:id="rId24"/>
    <p:sldId id="397" r:id="rId25"/>
    <p:sldId id="464" r:id="rId26"/>
    <p:sldId id="430" r:id="rId27"/>
    <p:sldId id="431" r:id="rId28"/>
    <p:sldId id="432" r:id="rId29"/>
    <p:sldId id="468" r:id="rId30"/>
    <p:sldId id="469" r:id="rId31"/>
    <p:sldId id="333" r:id="rId32"/>
    <p:sldId id="433" r:id="rId33"/>
    <p:sldId id="332" r:id="rId3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7C7"/>
    <a:srgbClr val="CCCC00"/>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83333" autoAdjust="0"/>
  </p:normalViewPr>
  <p:slideViewPr>
    <p:cSldViewPr snapToGrid="0" snapToObjects="1">
      <p:cViewPr varScale="1">
        <p:scale>
          <a:sx n="34" d="100"/>
          <a:sy n="34" d="100"/>
        </p:scale>
        <p:origin x="1349" y="77"/>
      </p:cViewPr>
      <p:guideLst>
        <p:guide orient="horz" pos="2160"/>
        <p:guide pos="2880"/>
      </p:guideLst>
    </p:cSldViewPr>
  </p:slideViewPr>
  <p:outlineViewPr>
    <p:cViewPr>
      <p:scale>
        <a:sx n="33" d="100"/>
        <a:sy n="33" d="100"/>
      </p:scale>
      <p:origin x="0" y="25925"/>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144"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9A197-C587-4DDE-BC71-2DFBDE019634}" type="doc">
      <dgm:prSet loTypeId="urn:microsoft.com/office/officeart/2005/8/layout/process1" loCatId="process" qsTypeId="urn:microsoft.com/office/officeart/2005/8/quickstyle/simple1" qsCatId="simple" csTypeId="urn:microsoft.com/office/officeart/2005/8/colors/accent1_2" csCatId="accent1" phldr="1"/>
      <dgm:spPr/>
    </dgm:pt>
    <dgm:pt modelId="{60A1550E-4810-483F-B525-6DA2CAD5958D}">
      <dgm:prSet phldrT="[Text]" custT="1">
        <dgm:style>
          <a:lnRef idx="1">
            <a:schemeClr val="accent1"/>
          </a:lnRef>
          <a:fillRef idx="3">
            <a:schemeClr val="accent1"/>
          </a:fillRef>
          <a:effectRef idx="2">
            <a:schemeClr val="accent1"/>
          </a:effectRef>
          <a:fontRef idx="minor">
            <a:schemeClr val="lt1"/>
          </a:fontRef>
        </dgm:style>
      </dgm:prSet>
      <dgm:spPr/>
      <dgm:t>
        <a:bodyPr anchor="t"/>
        <a:lstStyle/>
        <a:p>
          <a:pPr algn="l"/>
          <a:r>
            <a:rPr lang="en-GB" sz="1600" b="1" i="0" dirty="0">
              <a:solidFill>
                <a:schemeClr val="bg1"/>
              </a:solidFill>
              <a:latin typeface="Arial" panose="020B0604020202020204" pitchFamily="34" charset="0"/>
              <a:cs typeface="Arial" panose="020B0604020202020204" pitchFamily="34" charset="0"/>
            </a:rPr>
            <a:t>1. Screening &amp; Assessment</a:t>
          </a:r>
        </a:p>
        <a:p>
          <a:pPr algn="l"/>
          <a:endParaRPr lang="en-GB" sz="1600" b="1" i="0" dirty="0">
            <a:latin typeface="Arial" panose="020B0604020202020204" pitchFamily="34" charset="0"/>
            <a:cs typeface="Arial" panose="020B0604020202020204" pitchFamily="34" charset="0"/>
          </a:endParaRPr>
        </a:p>
        <a:p>
          <a:pPr algn="l"/>
          <a:r>
            <a:rPr lang="en-GB" sz="1600" b="0" i="0" dirty="0">
              <a:latin typeface="Arial" panose="020B0604020202020204" pitchFamily="34" charset="0"/>
              <a:cs typeface="Arial" panose="020B0604020202020204" pitchFamily="34" charset="0"/>
            </a:rPr>
            <a:t>We screen for neurodifferences, assess history and severity of the condition and produce a report.</a:t>
          </a:r>
          <a:r>
            <a:rPr lang="en-GB" sz="1600" b="0" dirty="0">
              <a:latin typeface="Proxima Nova Rg" pitchFamily="50" charset="0"/>
            </a:rPr>
            <a:t/>
          </a:r>
          <a:br>
            <a:rPr lang="en-GB" sz="1600" b="0" dirty="0">
              <a:latin typeface="Proxima Nova Rg" pitchFamily="50" charset="0"/>
            </a:rPr>
          </a:br>
          <a:endParaRPr lang="en-GB" sz="1600" b="0" dirty="0">
            <a:latin typeface="Proxima Nova Rg" pitchFamily="50" charset="0"/>
          </a:endParaRPr>
        </a:p>
      </dgm:t>
    </dgm:pt>
    <dgm:pt modelId="{CA777AC6-1E7E-4C78-9310-3920BA5EC185}" type="parTrans" cxnId="{98BAA75F-43F1-4658-8D41-0B17452FDD8E}">
      <dgm:prSet/>
      <dgm:spPr/>
      <dgm:t>
        <a:bodyPr/>
        <a:lstStyle/>
        <a:p>
          <a:endParaRPr lang="en-GB"/>
        </a:p>
      </dgm:t>
    </dgm:pt>
    <dgm:pt modelId="{A4789044-1D3E-47B4-95FC-7727193DAAFE}" type="sibTrans" cxnId="{98BAA75F-43F1-4658-8D41-0B17452FDD8E}">
      <dgm:prSet/>
      <dgm:spPr/>
      <dgm:t>
        <a:bodyPr/>
        <a:lstStyle/>
        <a:p>
          <a:endParaRPr lang="en-GB" dirty="0"/>
        </a:p>
      </dgm:t>
    </dgm:pt>
    <dgm:pt modelId="{373D5574-94B9-4D54-8D77-417DAFDD77A3}">
      <dgm:prSet phldrT="[Text]" custT="1">
        <dgm:style>
          <a:lnRef idx="1">
            <a:schemeClr val="accent1"/>
          </a:lnRef>
          <a:fillRef idx="3">
            <a:schemeClr val="accent1"/>
          </a:fillRef>
          <a:effectRef idx="2">
            <a:schemeClr val="accent1"/>
          </a:effectRef>
          <a:fontRef idx="minor">
            <a:schemeClr val="lt1"/>
          </a:fontRef>
        </dgm:style>
      </dgm:prSet>
      <dgm:spPr/>
      <dgm:t>
        <a:bodyPr anchor="t"/>
        <a:lstStyle/>
        <a:p>
          <a:pPr algn="l"/>
          <a:r>
            <a:rPr lang="en-GB" sz="1600" b="1" dirty="0">
              <a:latin typeface="Arial" panose="020B0604020202020204" pitchFamily="34" charset="0"/>
              <a:cs typeface="Arial" panose="020B0604020202020204" pitchFamily="34" charset="0"/>
            </a:rPr>
            <a:t>2. Workplace Assessment</a:t>
          </a:r>
        </a:p>
        <a:p>
          <a:pPr algn="l"/>
          <a:endParaRPr lang="en-GB" sz="1600" b="1"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We examine the work environment and job tasks to recommend adjustments and support.</a:t>
          </a:r>
          <a:endParaRPr lang="en-GB" sz="1600" dirty="0">
            <a:latin typeface="Arial" panose="020B0604020202020204" pitchFamily="34" charset="0"/>
            <a:cs typeface="Arial" panose="020B0604020202020204" pitchFamily="34" charset="0"/>
          </a:endParaRPr>
        </a:p>
      </dgm:t>
    </dgm:pt>
    <dgm:pt modelId="{7D8FA545-CA8D-4377-86BD-77F2E29E50FC}" type="parTrans" cxnId="{F529434D-6FCB-4070-BD4B-ADC6E87B12B2}">
      <dgm:prSet/>
      <dgm:spPr/>
      <dgm:t>
        <a:bodyPr/>
        <a:lstStyle/>
        <a:p>
          <a:endParaRPr lang="en-GB"/>
        </a:p>
      </dgm:t>
    </dgm:pt>
    <dgm:pt modelId="{DECC8033-9D5E-433F-A4AA-8C190381E795}" type="sibTrans" cxnId="{F529434D-6FCB-4070-BD4B-ADC6E87B12B2}">
      <dgm:prSet/>
      <dgm:spPr/>
      <dgm:t>
        <a:bodyPr/>
        <a:lstStyle/>
        <a:p>
          <a:endParaRPr lang="en-GB" dirty="0"/>
        </a:p>
      </dgm:t>
    </dgm:pt>
    <dgm:pt modelId="{65374D9D-E4C8-407D-B840-351EA3D6416A}">
      <dgm:prSet phldrT="[Text]" custT="1">
        <dgm:style>
          <a:lnRef idx="1">
            <a:schemeClr val="accent1"/>
          </a:lnRef>
          <a:fillRef idx="3">
            <a:schemeClr val="accent1"/>
          </a:fillRef>
          <a:effectRef idx="2">
            <a:schemeClr val="accent1"/>
          </a:effectRef>
          <a:fontRef idx="minor">
            <a:schemeClr val="lt1"/>
          </a:fontRef>
        </dgm:style>
      </dgm:prSet>
      <dgm:spPr/>
      <dgm:t>
        <a:bodyPr anchor="t"/>
        <a:lstStyle/>
        <a:p>
          <a:pPr algn="l"/>
          <a:r>
            <a:rPr lang="en-GB" sz="1600" b="1" dirty="0">
              <a:latin typeface="Arial" panose="020B0604020202020204" pitchFamily="34" charset="0"/>
              <a:cs typeface="Arial" panose="020B0604020202020204" pitchFamily="34" charset="0"/>
            </a:rPr>
            <a:t>3. Specialist Support </a:t>
          </a:r>
        </a:p>
        <a:p>
          <a:pPr algn="l"/>
          <a:endParaRPr lang="en-GB" sz="1600" b="1"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We provide specialist support including group training, one on one coaching, eLearning</a:t>
          </a:r>
          <a:r>
            <a:rPr lang="en-GB" sz="1600" b="0" dirty="0">
              <a:latin typeface="Proxima Nova Rg" pitchFamily="50" charset="0"/>
            </a:rPr>
            <a:t>.</a:t>
          </a:r>
          <a:endParaRPr lang="en-GB" sz="1600" dirty="0"/>
        </a:p>
      </dgm:t>
    </dgm:pt>
    <dgm:pt modelId="{74884BF7-1345-474A-BCEC-F57E3C82A7F4}" type="parTrans" cxnId="{3FF74F24-6BB3-4BDA-8BB2-FAF08E8143C3}">
      <dgm:prSet/>
      <dgm:spPr/>
      <dgm:t>
        <a:bodyPr/>
        <a:lstStyle/>
        <a:p>
          <a:endParaRPr lang="en-GB"/>
        </a:p>
      </dgm:t>
    </dgm:pt>
    <dgm:pt modelId="{C9B3A9C8-9755-4C28-BA98-2D381B7421B2}" type="sibTrans" cxnId="{3FF74F24-6BB3-4BDA-8BB2-FAF08E8143C3}">
      <dgm:prSet/>
      <dgm:spPr/>
      <dgm:t>
        <a:bodyPr/>
        <a:lstStyle/>
        <a:p>
          <a:endParaRPr lang="en-GB"/>
        </a:p>
      </dgm:t>
    </dgm:pt>
    <dgm:pt modelId="{FB1BB2B7-638F-48EC-BAF2-3025413F10BC}" type="pres">
      <dgm:prSet presAssocID="{C659A197-C587-4DDE-BC71-2DFBDE019634}" presName="Name0" presStyleCnt="0">
        <dgm:presLayoutVars>
          <dgm:dir/>
          <dgm:resizeHandles val="exact"/>
        </dgm:presLayoutVars>
      </dgm:prSet>
      <dgm:spPr/>
    </dgm:pt>
    <dgm:pt modelId="{9DFE104B-10C0-40CF-AB20-40FECD7BC4E6}" type="pres">
      <dgm:prSet presAssocID="{60A1550E-4810-483F-B525-6DA2CAD5958D}" presName="node" presStyleLbl="node1" presStyleIdx="0" presStyleCnt="3" custScaleY="93245" custLinFactNeighborX="-1302" custLinFactNeighborY="-217">
        <dgm:presLayoutVars>
          <dgm:bulletEnabled val="1"/>
        </dgm:presLayoutVars>
      </dgm:prSet>
      <dgm:spPr/>
      <dgm:t>
        <a:bodyPr/>
        <a:lstStyle/>
        <a:p>
          <a:endParaRPr lang="en-GB"/>
        </a:p>
      </dgm:t>
    </dgm:pt>
    <dgm:pt modelId="{3C7D5626-5B45-4CBD-BCDD-F70831CF2568}" type="pres">
      <dgm:prSet presAssocID="{A4789044-1D3E-47B4-95FC-7727193DAAFE}" presName="sibTrans" presStyleLbl="sibTrans2D1" presStyleIdx="0" presStyleCnt="2"/>
      <dgm:spPr/>
      <dgm:t>
        <a:bodyPr/>
        <a:lstStyle/>
        <a:p>
          <a:endParaRPr lang="en-GB"/>
        </a:p>
      </dgm:t>
    </dgm:pt>
    <dgm:pt modelId="{7386B878-0E1E-4DD6-9A41-AE0B2263494E}" type="pres">
      <dgm:prSet presAssocID="{A4789044-1D3E-47B4-95FC-7727193DAAFE}" presName="connectorText" presStyleLbl="sibTrans2D1" presStyleIdx="0" presStyleCnt="2"/>
      <dgm:spPr/>
      <dgm:t>
        <a:bodyPr/>
        <a:lstStyle/>
        <a:p>
          <a:endParaRPr lang="en-GB"/>
        </a:p>
      </dgm:t>
    </dgm:pt>
    <dgm:pt modelId="{9F4E2CDE-0E54-4C59-AD5A-13DCA4429FBD}" type="pres">
      <dgm:prSet presAssocID="{373D5574-94B9-4D54-8D77-417DAFDD77A3}" presName="node" presStyleLbl="node1" presStyleIdx="1" presStyleCnt="3" custScaleY="93477" custLinFactNeighborX="3336" custLinFactNeighborY="-101">
        <dgm:presLayoutVars>
          <dgm:bulletEnabled val="1"/>
        </dgm:presLayoutVars>
      </dgm:prSet>
      <dgm:spPr/>
      <dgm:t>
        <a:bodyPr/>
        <a:lstStyle/>
        <a:p>
          <a:endParaRPr lang="en-GB"/>
        </a:p>
      </dgm:t>
    </dgm:pt>
    <dgm:pt modelId="{1F145804-09C3-48C5-8338-77AF0C5ECE6C}" type="pres">
      <dgm:prSet presAssocID="{DECC8033-9D5E-433F-A4AA-8C190381E795}" presName="sibTrans" presStyleLbl="sibTrans2D1" presStyleIdx="1" presStyleCnt="2"/>
      <dgm:spPr/>
      <dgm:t>
        <a:bodyPr/>
        <a:lstStyle/>
        <a:p>
          <a:endParaRPr lang="en-GB"/>
        </a:p>
      </dgm:t>
    </dgm:pt>
    <dgm:pt modelId="{9032C36C-D26A-4FA0-914E-7639968A52C0}" type="pres">
      <dgm:prSet presAssocID="{DECC8033-9D5E-433F-A4AA-8C190381E795}" presName="connectorText" presStyleLbl="sibTrans2D1" presStyleIdx="1" presStyleCnt="2"/>
      <dgm:spPr/>
      <dgm:t>
        <a:bodyPr/>
        <a:lstStyle/>
        <a:p>
          <a:endParaRPr lang="en-GB"/>
        </a:p>
      </dgm:t>
    </dgm:pt>
    <dgm:pt modelId="{7B9F2657-4EF2-44D4-98D1-C936F2D60505}" type="pres">
      <dgm:prSet presAssocID="{65374D9D-E4C8-407D-B840-351EA3D6416A}" presName="node" presStyleLbl="node1" presStyleIdx="2" presStyleCnt="3" custScaleY="93287">
        <dgm:presLayoutVars>
          <dgm:bulletEnabled val="1"/>
        </dgm:presLayoutVars>
      </dgm:prSet>
      <dgm:spPr/>
      <dgm:t>
        <a:bodyPr/>
        <a:lstStyle/>
        <a:p>
          <a:endParaRPr lang="en-GB"/>
        </a:p>
      </dgm:t>
    </dgm:pt>
  </dgm:ptLst>
  <dgm:cxnLst>
    <dgm:cxn modelId="{20918F11-C3CF-4F5C-BFFF-D901D220402E}" type="presOf" srcId="{373D5574-94B9-4D54-8D77-417DAFDD77A3}" destId="{9F4E2CDE-0E54-4C59-AD5A-13DCA4429FBD}" srcOrd="0" destOrd="0" presId="urn:microsoft.com/office/officeart/2005/8/layout/process1"/>
    <dgm:cxn modelId="{3FF74F24-6BB3-4BDA-8BB2-FAF08E8143C3}" srcId="{C659A197-C587-4DDE-BC71-2DFBDE019634}" destId="{65374D9D-E4C8-407D-B840-351EA3D6416A}" srcOrd="2" destOrd="0" parTransId="{74884BF7-1345-474A-BCEC-F57E3C82A7F4}" sibTransId="{C9B3A9C8-9755-4C28-BA98-2D381B7421B2}"/>
    <dgm:cxn modelId="{B8C49C3E-1616-4D83-8956-4135110C6E25}" type="presOf" srcId="{65374D9D-E4C8-407D-B840-351EA3D6416A}" destId="{7B9F2657-4EF2-44D4-98D1-C936F2D60505}" srcOrd="0" destOrd="0" presId="urn:microsoft.com/office/officeart/2005/8/layout/process1"/>
    <dgm:cxn modelId="{5D511E9A-BC7F-43C4-B44B-6F1B5336B265}" type="presOf" srcId="{C659A197-C587-4DDE-BC71-2DFBDE019634}" destId="{FB1BB2B7-638F-48EC-BAF2-3025413F10BC}" srcOrd="0" destOrd="0" presId="urn:microsoft.com/office/officeart/2005/8/layout/process1"/>
    <dgm:cxn modelId="{05D89DE1-314A-4058-BB22-685DAC57B42E}" type="presOf" srcId="{60A1550E-4810-483F-B525-6DA2CAD5958D}" destId="{9DFE104B-10C0-40CF-AB20-40FECD7BC4E6}" srcOrd="0" destOrd="0" presId="urn:microsoft.com/office/officeart/2005/8/layout/process1"/>
    <dgm:cxn modelId="{F529434D-6FCB-4070-BD4B-ADC6E87B12B2}" srcId="{C659A197-C587-4DDE-BC71-2DFBDE019634}" destId="{373D5574-94B9-4D54-8D77-417DAFDD77A3}" srcOrd="1" destOrd="0" parTransId="{7D8FA545-CA8D-4377-86BD-77F2E29E50FC}" sibTransId="{DECC8033-9D5E-433F-A4AA-8C190381E795}"/>
    <dgm:cxn modelId="{EF50A24A-5B45-4C4A-9B74-EF75D39596D0}" type="presOf" srcId="{A4789044-1D3E-47B4-95FC-7727193DAAFE}" destId="{7386B878-0E1E-4DD6-9A41-AE0B2263494E}" srcOrd="1" destOrd="0" presId="urn:microsoft.com/office/officeart/2005/8/layout/process1"/>
    <dgm:cxn modelId="{A4C02493-5921-45F7-9854-6561111A804F}" type="presOf" srcId="{DECC8033-9D5E-433F-A4AA-8C190381E795}" destId="{9032C36C-D26A-4FA0-914E-7639968A52C0}" srcOrd="1" destOrd="0" presId="urn:microsoft.com/office/officeart/2005/8/layout/process1"/>
    <dgm:cxn modelId="{2AC74C20-9BE7-4B45-B4D9-7A56F7EBD5C8}" type="presOf" srcId="{DECC8033-9D5E-433F-A4AA-8C190381E795}" destId="{1F145804-09C3-48C5-8338-77AF0C5ECE6C}" srcOrd="0" destOrd="0" presId="urn:microsoft.com/office/officeart/2005/8/layout/process1"/>
    <dgm:cxn modelId="{98BAA75F-43F1-4658-8D41-0B17452FDD8E}" srcId="{C659A197-C587-4DDE-BC71-2DFBDE019634}" destId="{60A1550E-4810-483F-B525-6DA2CAD5958D}" srcOrd="0" destOrd="0" parTransId="{CA777AC6-1E7E-4C78-9310-3920BA5EC185}" sibTransId="{A4789044-1D3E-47B4-95FC-7727193DAAFE}"/>
    <dgm:cxn modelId="{CC445338-8ADE-4F22-B5AC-447DCA451457}" type="presOf" srcId="{A4789044-1D3E-47B4-95FC-7727193DAAFE}" destId="{3C7D5626-5B45-4CBD-BCDD-F70831CF2568}" srcOrd="0" destOrd="0" presId="urn:microsoft.com/office/officeart/2005/8/layout/process1"/>
    <dgm:cxn modelId="{5DFEBA84-1316-438D-A950-D860248E18BA}" type="presParOf" srcId="{FB1BB2B7-638F-48EC-BAF2-3025413F10BC}" destId="{9DFE104B-10C0-40CF-AB20-40FECD7BC4E6}" srcOrd="0" destOrd="0" presId="urn:microsoft.com/office/officeart/2005/8/layout/process1"/>
    <dgm:cxn modelId="{AC83EFA2-1D47-4ECD-8455-517F5E0E3FC6}" type="presParOf" srcId="{FB1BB2B7-638F-48EC-BAF2-3025413F10BC}" destId="{3C7D5626-5B45-4CBD-BCDD-F70831CF2568}" srcOrd="1" destOrd="0" presId="urn:microsoft.com/office/officeart/2005/8/layout/process1"/>
    <dgm:cxn modelId="{21784DE9-CCB6-4C9E-A7D8-8880A334B6B2}" type="presParOf" srcId="{3C7D5626-5B45-4CBD-BCDD-F70831CF2568}" destId="{7386B878-0E1E-4DD6-9A41-AE0B2263494E}" srcOrd="0" destOrd="0" presId="urn:microsoft.com/office/officeart/2005/8/layout/process1"/>
    <dgm:cxn modelId="{A5B07A2F-A6E8-43F3-87B4-6D10BDA896F1}" type="presParOf" srcId="{FB1BB2B7-638F-48EC-BAF2-3025413F10BC}" destId="{9F4E2CDE-0E54-4C59-AD5A-13DCA4429FBD}" srcOrd="2" destOrd="0" presId="urn:microsoft.com/office/officeart/2005/8/layout/process1"/>
    <dgm:cxn modelId="{F159D610-D453-4DF2-8B90-8F3E47E81ED4}" type="presParOf" srcId="{FB1BB2B7-638F-48EC-BAF2-3025413F10BC}" destId="{1F145804-09C3-48C5-8338-77AF0C5ECE6C}" srcOrd="3" destOrd="0" presId="urn:microsoft.com/office/officeart/2005/8/layout/process1"/>
    <dgm:cxn modelId="{D4E8190E-5E4B-463C-A246-1F6A1D74BB51}" type="presParOf" srcId="{1F145804-09C3-48C5-8338-77AF0C5ECE6C}" destId="{9032C36C-D26A-4FA0-914E-7639968A52C0}" srcOrd="0" destOrd="0" presId="urn:microsoft.com/office/officeart/2005/8/layout/process1"/>
    <dgm:cxn modelId="{CED1FD08-1CEB-4282-97A0-0FBA22A6F8AB}" type="presParOf" srcId="{FB1BB2B7-638F-48EC-BAF2-3025413F10BC}" destId="{7B9F2657-4EF2-44D4-98D1-C936F2D6050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9A197-C587-4DDE-BC71-2DFBDE019634}" type="doc">
      <dgm:prSet loTypeId="urn:microsoft.com/office/officeart/2005/8/layout/process1" loCatId="process" qsTypeId="urn:microsoft.com/office/officeart/2005/8/quickstyle/simple1" qsCatId="simple" csTypeId="urn:microsoft.com/office/officeart/2005/8/colors/accent1_2" csCatId="accent1" phldr="1"/>
      <dgm:spPr/>
    </dgm:pt>
    <dgm:pt modelId="{60A1550E-4810-483F-B525-6DA2CAD5958D}">
      <dgm:prSet phldrT="[Text]" custT="1">
        <dgm:style>
          <a:lnRef idx="1">
            <a:schemeClr val="accent1"/>
          </a:lnRef>
          <a:fillRef idx="3">
            <a:schemeClr val="accent1"/>
          </a:fillRef>
          <a:effectRef idx="2">
            <a:schemeClr val="accent1"/>
          </a:effectRef>
          <a:fontRef idx="minor">
            <a:schemeClr val="lt1"/>
          </a:fontRef>
        </dgm:style>
      </dgm:prSet>
      <dgm:spPr/>
      <dgm:t>
        <a:bodyPr anchor="t"/>
        <a:lstStyle/>
        <a:p>
          <a:pPr algn="l"/>
          <a:r>
            <a:rPr lang="en-GB" sz="1600" b="1" i="0" dirty="0">
              <a:solidFill>
                <a:schemeClr val="bg1"/>
              </a:solidFill>
              <a:latin typeface="Arial" panose="020B0604020202020204" pitchFamily="34" charset="0"/>
              <a:cs typeface="Arial" panose="020B0604020202020204" pitchFamily="34" charset="0"/>
            </a:rPr>
            <a:t>1. Screening &amp; Assessment</a:t>
          </a:r>
        </a:p>
        <a:p>
          <a:pPr algn="l"/>
          <a:endParaRPr lang="en-GB" sz="1600" b="1" i="0" dirty="0">
            <a:latin typeface="Arial" panose="020B0604020202020204" pitchFamily="34" charset="0"/>
            <a:cs typeface="Arial" panose="020B0604020202020204" pitchFamily="34" charset="0"/>
          </a:endParaRPr>
        </a:p>
        <a:p>
          <a:pPr algn="l"/>
          <a:r>
            <a:rPr lang="en-GB" sz="1600" b="0" i="0" dirty="0">
              <a:latin typeface="Arial" panose="020B0604020202020204" pitchFamily="34" charset="0"/>
              <a:cs typeface="Arial" panose="020B0604020202020204" pitchFamily="34" charset="0"/>
            </a:rPr>
            <a:t>We screen for neurodifferences, assess history and severity of the condition and produce a report.</a:t>
          </a:r>
          <a:r>
            <a:rPr lang="en-GB" sz="1600" b="0" dirty="0">
              <a:latin typeface="Proxima Nova Rg" pitchFamily="50" charset="0"/>
            </a:rPr>
            <a:t/>
          </a:r>
          <a:br>
            <a:rPr lang="en-GB" sz="1600" b="0" dirty="0">
              <a:latin typeface="Proxima Nova Rg" pitchFamily="50" charset="0"/>
            </a:rPr>
          </a:br>
          <a:endParaRPr lang="en-GB" sz="1600" b="0" dirty="0">
            <a:latin typeface="Proxima Nova Rg" pitchFamily="50" charset="0"/>
          </a:endParaRPr>
        </a:p>
      </dgm:t>
    </dgm:pt>
    <dgm:pt modelId="{CA777AC6-1E7E-4C78-9310-3920BA5EC185}" type="parTrans" cxnId="{98BAA75F-43F1-4658-8D41-0B17452FDD8E}">
      <dgm:prSet/>
      <dgm:spPr/>
      <dgm:t>
        <a:bodyPr/>
        <a:lstStyle/>
        <a:p>
          <a:endParaRPr lang="en-GB"/>
        </a:p>
      </dgm:t>
    </dgm:pt>
    <dgm:pt modelId="{A4789044-1D3E-47B4-95FC-7727193DAAFE}" type="sibTrans" cxnId="{98BAA75F-43F1-4658-8D41-0B17452FDD8E}">
      <dgm:prSet/>
      <dgm:spPr/>
      <dgm:t>
        <a:bodyPr/>
        <a:lstStyle/>
        <a:p>
          <a:endParaRPr lang="en-GB" dirty="0"/>
        </a:p>
      </dgm:t>
    </dgm:pt>
    <dgm:pt modelId="{373D5574-94B9-4D54-8D77-417DAFDD77A3}">
      <dgm:prSet phldrT="[Text]" custT="1">
        <dgm:style>
          <a:lnRef idx="1">
            <a:schemeClr val="accent1"/>
          </a:lnRef>
          <a:fillRef idx="3">
            <a:schemeClr val="accent1"/>
          </a:fillRef>
          <a:effectRef idx="2">
            <a:schemeClr val="accent1"/>
          </a:effectRef>
          <a:fontRef idx="minor">
            <a:schemeClr val="lt1"/>
          </a:fontRef>
        </dgm:style>
      </dgm:prSet>
      <dgm:spPr/>
      <dgm:t>
        <a:bodyPr anchor="t"/>
        <a:lstStyle/>
        <a:p>
          <a:pPr algn="l"/>
          <a:r>
            <a:rPr lang="en-GB" sz="1600" b="1" dirty="0">
              <a:latin typeface="Arial" panose="020B0604020202020204" pitchFamily="34" charset="0"/>
              <a:cs typeface="Arial" panose="020B0604020202020204" pitchFamily="34" charset="0"/>
            </a:rPr>
            <a:t>2. Workplace Assessment</a:t>
          </a:r>
        </a:p>
        <a:p>
          <a:pPr algn="l"/>
          <a:endParaRPr lang="en-GB" sz="1600" b="1"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We examine the work environment and job tasks to recommend adjustments and support.</a:t>
          </a:r>
          <a:endParaRPr lang="en-GB" sz="1600" dirty="0">
            <a:latin typeface="Arial" panose="020B0604020202020204" pitchFamily="34" charset="0"/>
            <a:cs typeface="Arial" panose="020B0604020202020204" pitchFamily="34" charset="0"/>
          </a:endParaRPr>
        </a:p>
      </dgm:t>
    </dgm:pt>
    <dgm:pt modelId="{7D8FA545-CA8D-4377-86BD-77F2E29E50FC}" type="parTrans" cxnId="{F529434D-6FCB-4070-BD4B-ADC6E87B12B2}">
      <dgm:prSet/>
      <dgm:spPr/>
      <dgm:t>
        <a:bodyPr/>
        <a:lstStyle/>
        <a:p>
          <a:endParaRPr lang="en-GB"/>
        </a:p>
      </dgm:t>
    </dgm:pt>
    <dgm:pt modelId="{DECC8033-9D5E-433F-A4AA-8C190381E795}" type="sibTrans" cxnId="{F529434D-6FCB-4070-BD4B-ADC6E87B12B2}">
      <dgm:prSet/>
      <dgm:spPr/>
      <dgm:t>
        <a:bodyPr/>
        <a:lstStyle/>
        <a:p>
          <a:endParaRPr lang="en-GB" dirty="0"/>
        </a:p>
      </dgm:t>
    </dgm:pt>
    <dgm:pt modelId="{65374D9D-E4C8-407D-B840-351EA3D6416A}">
      <dgm:prSet phldrT="[Text]" custT="1">
        <dgm:style>
          <a:lnRef idx="1">
            <a:schemeClr val="accent1"/>
          </a:lnRef>
          <a:fillRef idx="3">
            <a:schemeClr val="accent1"/>
          </a:fillRef>
          <a:effectRef idx="2">
            <a:schemeClr val="accent1"/>
          </a:effectRef>
          <a:fontRef idx="minor">
            <a:schemeClr val="lt1"/>
          </a:fontRef>
        </dgm:style>
      </dgm:prSet>
      <dgm:spPr/>
      <dgm:t>
        <a:bodyPr anchor="t"/>
        <a:lstStyle/>
        <a:p>
          <a:pPr algn="l"/>
          <a:r>
            <a:rPr lang="en-GB" sz="1600" b="1" dirty="0">
              <a:latin typeface="Arial" panose="020B0604020202020204" pitchFamily="34" charset="0"/>
              <a:cs typeface="Arial" panose="020B0604020202020204" pitchFamily="34" charset="0"/>
            </a:rPr>
            <a:t>3. Specialist Support </a:t>
          </a:r>
        </a:p>
        <a:p>
          <a:pPr algn="l"/>
          <a:endParaRPr lang="en-GB" sz="1600" b="1"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We provide specialist support including group training, one on one coaching, eLearning</a:t>
          </a:r>
          <a:r>
            <a:rPr lang="en-GB" sz="1600" b="0" dirty="0">
              <a:latin typeface="Proxima Nova Rg" pitchFamily="50" charset="0"/>
            </a:rPr>
            <a:t>.</a:t>
          </a:r>
          <a:endParaRPr lang="en-GB" sz="1600" dirty="0"/>
        </a:p>
      </dgm:t>
    </dgm:pt>
    <dgm:pt modelId="{74884BF7-1345-474A-BCEC-F57E3C82A7F4}" type="parTrans" cxnId="{3FF74F24-6BB3-4BDA-8BB2-FAF08E8143C3}">
      <dgm:prSet/>
      <dgm:spPr/>
      <dgm:t>
        <a:bodyPr/>
        <a:lstStyle/>
        <a:p>
          <a:endParaRPr lang="en-GB"/>
        </a:p>
      </dgm:t>
    </dgm:pt>
    <dgm:pt modelId="{C9B3A9C8-9755-4C28-BA98-2D381B7421B2}" type="sibTrans" cxnId="{3FF74F24-6BB3-4BDA-8BB2-FAF08E8143C3}">
      <dgm:prSet/>
      <dgm:spPr/>
      <dgm:t>
        <a:bodyPr/>
        <a:lstStyle/>
        <a:p>
          <a:endParaRPr lang="en-GB"/>
        </a:p>
      </dgm:t>
    </dgm:pt>
    <dgm:pt modelId="{FB1BB2B7-638F-48EC-BAF2-3025413F10BC}" type="pres">
      <dgm:prSet presAssocID="{C659A197-C587-4DDE-BC71-2DFBDE019634}" presName="Name0" presStyleCnt="0">
        <dgm:presLayoutVars>
          <dgm:dir/>
          <dgm:resizeHandles val="exact"/>
        </dgm:presLayoutVars>
      </dgm:prSet>
      <dgm:spPr/>
    </dgm:pt>
    <dgm:pt modelId="{9DFE104B-10C0-40CF-AB20-40FECD7BC4E6}" type="pres">
      <dgm:prSet presAssocID="{60A1550E-4810-483F-B525-6DA2CAD5958D}" presName="node" presStyleLbl="node1" presStyleIdx="0" presStyleCnt="3" custScaleY="93245" custLinFactNeighborX="-1302" custLinFactNeighborY="-217">
        <dgm:presLayoutVars>
          <dgm:bulletEnabled val="1"/>
        </dgm:presLayoutVars>
      </dgm:prSet>
      <dgm:spPr/>
      <dgm:t>
        <a:bodyPr/>
        <a:lstStyle/>
        <a:p>
          <a:endParaRPr lang="en-GB"/>
        </a:p>
      </dgm:t>
    </dgm:pt>
    <dgm:pt modelId="{3C7D5626-5B45-4CBD-BCDD-F70831CF2568}" type="pres">
      <dgm:prSet presAssocID="{A4789044-1D3E-47B4-95FC-7727193DAAFE}" presName="sibTrans" presStyleLbl="sibTrans2D1" presStyleIdx="0" presStyleCnt="2"/>
      <dgm:spPr/>
      <dgm:t>
        <a:bodyPr/>
        <a:lstStyle/>
        <a:p>
          <a:endParaRPr lang="en-GB"/>
        </a:p>
      </dgm:t>
    </dgm:pt>
    <dgm:pt modelId="{7386B878-0E1E-4DD6-9A41-AE0B2263494E}" type="pres">
      <dgm:prSet presAssocID="{A4789044-1D3E-47B4-95FC-7727193DAAFE}" presName="connectorText" presStyleLbl="sibTrans2D1" presStyleIdx="0" presStyleCnt="2"/>
      <dgm:spPr/>
      <dgm:t>
        <a:bodyPr/>
        <a:lstStyle/>
        <a:p>
          <a:endParaRPr lang="en-GB"/>
        </a:p>
      </dgm:t>
    </dgm:pt>
    <dgm:pt modelId="{9F4E2CDE-0E54-4C59-AD5A-13DCA4429FBD}" type="pres">
      <dgm:prSet presAssocID="{373D5574-94B9-4D54-8D77-417DAFDD77A3}" presName="node" presStyleLbl="node1" presStyleIdx="1" presStyleCnt="3" custScaleY="93477" custLinFactNeighborX="3336" custLinFactNeighborY="-101">
        <dgm:presLayoutVars>
          <dgm:bulletEnabled val="1"/>
        </dgm:presLayoutVars>
      </dgm:prSet>
      <dgm:spPr/>
      <dgm:t>
        <a:bodyPr/>
        <a:lstStyle/>
        <a:p>
          <a:endParaRPr lang="en-GB"/>
        </a:p>
      </dgm:t>
    </dgm:pt>
    <dgm:pt modelId="{1F145804-09C3-48C5-8338-77AF0C5ECE6C}" type="pres">
      <dgm:prSet presAssocID="{DECC8033-9D5E-433F-A4AA-8C190381E795}" presName="sibTrans" presStyleLbl="sibTrans2D1" presStyleIdx="1" presStyleCnt="2"/>
      <dgm:spPr/>
      <dgm:t>
        <a:bodyPr/>
        <a:lstStyle/>
        <a:p>
          <a:endParaRPr lang="en-GB"/>
        </a:p>
      </dgm:t>
    </dgm:pt>
    <dgm:pt modelId="{9032C36C-D26A-4FA0-914E-7639968A52C0}" type="pres">
      <dgm:prSet presAssocID="{DECC8033-9D5E-433F-A4AA-8C190381E795}" presName="connectorText" presStyleLbl="sibTrans2D1" presStyleIdx="1" presStyleCnt="2"/>
      <dgm:spPr/>
      <dgm:t>
        <a:bodyPr/>
        <a:lstStyle/>
        <a:p>
          <a:endParaRPr lang="en-GB"/>
        </a:p>
      </dgm:t>
    </dgm:pt>
    <dgm:pt modelId="{7B9F2657-4EF2-44D4-98D1-C936F2D60505}" type="pres">
      <dgm:prSet presAssocID="{65374D9D-E4C8-407D-B840-351EA3D6416A}" presName="node" presStyleLbl="node1" presStyleIdx="2" presStyleCnt="3" custScaleY="93287">
        <dgm:presLayoutVars>
          <dgm:bulletEnabled val="1"/>
        </dgm:presLayoutVars>
      </dgm:prSet>
      <dgm:spPr/>
      <dgm:t>
        <a:bodyPr/>
        <a:lstStyle/>
        <a:p>
          <a:endParaRPr lang="en-GB"/>
        </a:p>
      </dgm:t>
    </dgm:pt>
  </dgm:ptLst>
  <dgm:cxnLst>
    <dgm:cxn modelId="{20918F11-C3CF-4F5C-BFFF-D901D220402E}" type="presOf" srcId="{373D5574-94B9-4D54-8D77-417DAFDD77A3}" destId="{9F4E2CDE-0E54-4C59-AD5A-13DCA4429FBD}" srcOrd="0" destOrd="0" presId="urn:microsoft.com/office/officeart/2005/8/layout/process1"/>
    <dgm:cxn modelId="{3FF74F24-6BB3-4BDA-8BB2-FAF08E8143C3}" srcId="{C659A197-C587-4DDE-BC71-2DFBDE019634}" destId="{65374D9D-E4C8-407D-B840-351EA3D6416A}" srcOrd="2" destOrd="0" parTransId="{74884BF7-1345-474A-BCEC-F57E3C82A7F4}" sibTransId="{C9B3A9C8-9755-4C28-BA98-2D381B7421B2}"/>
    <dgm:cxn modelId="{B8C49C3E-1616-4D83-8956-4135110C6E25}" type="presOf" srcId="{65374D9D-E4C8-407D-B840-351EA3D6416A}" destId="{7B9F2657-4EF2-44D4-98D1-C936F2D60505}" srcOrd="0" destOrd="0" presId="urn:microsoft.com/office/officeart/2005/8/layout/process1"/>
    <dgm:cxn modelId="{5D511E9A-BC7F-43C4-B44B-6F1B5336B265}" type="presOf" srcId="{C659A197-C587-4DDE-BC71-2DFBDE019634}" destId="{FB1BB2B7-638F-48EC-BAF2-3025413F10BC}" srcOrd="0" destOrd="0" presId="urn:microsoft.com/office/officeart/2005/8/layout/process1"/>
    <dgm:cxn modelId="{05D89DE1-314A-4058-BB22-685DAC57B42E}" type="presOf" srcId="{60A1550E-4810-483F-B525-6DA2CAD5958D}" destId="{9DFE104B-10C0-40CF-AB20-40FECD7BC4E6}" srcOrd="0" destOrd="0" presId="urn:microsoft.com/office/officeart/2005/8/layout/process1"/>
    <dgm:cxn modelId="{F529434D-6FCB-4070-BD4B-ADC6E87B12B2}" srcId="{C659A197-C587-4DDE-BC71-2DFBDE019634}" destId="{373D5574-94B9-4D54-8D77-417DAFDD77A3}" srcOrd="1" destOrd="0" parTransId="{7D8FA545-CA8D-4377-86BD-77F2E29E50FC}" sibTransId="{DECC8033-9D5E-433F-A4AA-8C190381E795}"/>
    <dgm:cxn modelId="{EF50A24A-5B45-4C4A-9B74-EF75D39596D0}" type="presOf" srcId="{A4789044-1D3E-47B4-95FC-7727193DAAFE}" destId="{7386B878-0E1E-4DD6-9A41-AE0B2263494E}" srcOrd="1" destOrd="0" presId="urn:microsoft.com/office/officeart/2005/8/layout/process1"/>
    <dgm:cxn modelId="{A4C02493-5921-45F7-9854-6561111A804F}" type="presOf" srcId="{DECC8033-9D5E-433F-A4AA-8C190381E795}" destId="{9032C36C-D26A-4FA0-914E-7639968A52C0}" srcOrd="1" destOrd="0" presId="urn:microsoft.com/office/officeart/2005/8/layout/process1"/>
    <dgm:cxn modelId="{2AC74C20-9BE7-4B45-B4D9-7A56F7EBD5C8}" type="presOf" srcId="{DECC8033-9D5E-433F-A4AA-8C190381E795}" destId="{1F145804-09C3-48C5-8338-77AF0C5ECE6C}" srcOrd="0" destOrd="0" presId="urn:microsoft.com/office/officeart/2005/8/layout/process1"/>
    <dgm:cxn modelId="{98BAA75F-43F1-4658-8D41-0B17452FDD8E}" srcId="{C659A197-C587-4DDE-BC71-2DFBDE019634}" destId="{60A1550E-4810-483F-B525-6DA2CAD5958D}" srcOrd="0" destOrd="0" parTransId="{CA777AC6-1E7E-4C78-9310-3920BA5EC185}" sibTransId="{A4789044-1D3E-47B4-95FC-7727193DAAFE}"/>
    <dgm:cxn modelId="{CC445338-8ADE-4F22-B5AC-447DCA451457}" type="presOf" srcId="{A4789044-1D3E-47B4-95FC-7727193DAAFE}" destId="{3C7D5626-5B45-4CBD-BCDD-F70831CF2568}" srcOrd="0" destOrd="0" presId="urn:microsoft.com/office/officeart/2005/8/layout/process1"/>
    <dgm:cxn modelId="{5DFEBA84-1316-438D-A950-D860248E18BA}" type="presParOf" srcId="{FB1BB2B7-638F-48EC-BAF2-3025413F10BC}" destId="{9DFE104B-10C0-40CF-AB20-40FECD7BC4E6}" srcOrd="0" destOrd="0" presId="urn:microsoft.com/office/officeart/2005/8/layout/process1"/>
    <dgm:cxn modelId="{AC83EFA2-1D47-4ECD-8455-517F5E0E3FC6}" type="presParOf" srcId="{FB1BB2B7-638F-48EC-BAF2-3025413F10BC}" destId="{3C7D5626-5B45-4CBD-BCDD-F70831CF2568}" srcOrd="1" destOrd="0" presId="urn:microsoft.com/office/officeart/2005/8/layout/process1"/>
    <dgm:cxn modelId="{21784DE9-CCB6-4C9E-A7D8-8880A334B6B2}" type="presParOf" srcId="{3C7D5626-5B45-4CBD-BCDD-F70831CF2568}" destId="{7386B878-0E1E-4DD6-9A41-AE0B2263494E}" srcOrd="0" destOrd="0" presId="urn:microsoft.com/office/officeart/2005/8/layout/process1"/>
    <dgm:cxn modelId="{A5B07A2F-A6E8-43F3-87B4-6D10BDA896F1}" type="presParOf" srcId="{FB1BB2B7-638F-48EC-BAF2-3025413F10BC}" destId="{9F4E2CDE-0E54-4C59-AD5A-13DCA4429FBD}" srcOrd="2" destOrd="0" presId="urn:microsoft.com/office/officeart/2005/8/layout/process1"/>
    <dgm:cxn modelId="{F159D610-D453-4DF2-8B90-8F3E47E81ED4}" type="presParOf" srcId="{FB1BB2B7-638F-48EC-BAF2-3025413F10BC}" destId="{1F145804-09C3-48C5-8338-77AF0C5ECE6C}" srcOrd="3" destOrd="0" presId="urn:microsoft.com/office/officeart/2005/8/layout/process1"/>
    <dgm:cxn modelId="{D4E8190E-5E4B-463C-A246-1F6A1D74BB51}" type="presParOf" srcId="{1F145804-09C3-48C5-8338-77AF0C5ECE6C}" destId="{9032C36C-D26A-4FA0-914E-7639968A52C0}" srcOrd="0" destOrd="0" presId="urn:microsoft.com/office/officeart/2005/8/layout/process1"/>
    <dgm:cxn modelId="{CED1FD08-1CEB-4282-97A0-0FBA22A6F8AB}" type="presParOf" srcId="{FB1BB2B7-638F-48EC-BAF2-3025413F10BC}" destId="{7B9F2657-4EF2-44D4-98D1-C936F2D6050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346" cy="496412"/>
          </a:xfrm>
          <a:prstGeom prst="rect">
            <a:avLst/>
          </a:prstGeom>
        </p:spPr>
        <p:txBody>
          <a:bodyPr vert="horz" lIns="90315" tIns="45158" rIns="90315" bIns="45158" rtlCol="0"/>
          <a:lstStyle>
            <a:lvl1pPr algn="l">
              <a:defRPr sz="1200"/>
            </a:lvl1pPr>
          </a:lstStyle>
          <a:p>
            <a:endParaRPr lang="en-GB"/>
          </a:p>
        </p:txBody>
      </p:sp>
      <p:sp>
        <p:nvSpPr>
          <p:cNvPr id="3" name="Date Placeholder 2"/>
          <p:cNvSpPr>
            <a:spLocks noGrp="1"/>
          </p:cNvSpPr>
          <p:nvPr>
            <p:ph type="dt" sz="quarter" idx="1"/>
          </p:nvPr>
        </p:nvSpPr>
        <p:spPr>
          <a:xfrm>
            <a:off x="3850760" y="0"/>
            <a:ext cx="2945346" cy="496412"/>
          </a:xfrm>
          <a:prstGeom prst="rect">
            <a:avLst/>
          </a:prstGeom>
        </p:spPr>
        <p:txBody>
          <a:bodyPr vert="horz" lIns="90315" tIns="45158" rIns="90315" bIns="45158" rtlCol="0"/>
          <a:lstStyle>
            <a:lvl1pPr algn="r">
              <a:defRPr sz="1200"/>
            </a:lvl1pPr>
          </a:lstStyle>
          <a:p>
            <a:fld id="{E5FDD7B7-164D-4465-A4DC-9CB6A72ED101}" type="datetimeFigureOut">
              <a:rPr lang="en-GB" smtClean="0"/>
              <a:t>15/01/2018</a:t>
            </a:fld>
            <a:endParaRPr lang="en-GB"/>
          </a:p>
        </p:txBody>
      </p:sp>
      <p:sp>
        <p:nvSpPr>
          <p:cNvPr id="4" name="Footer Placeholder 3"/>
          <p:cNvSpPr>
            <a:spLocks noGrp="1"/>
          </p:cNvSpPr>
          <p:nvPr>
            <p:ph type="ftr" sz="quarter" idx="2"/>
          </p:nvPr>
        </p:nvSpPr>
        <p:spPr>
          <a:xfrm>
            <a:off x="0" y="9430239"/>
            <a:ext cx="2945346" cy="496412"/>
          </a:xfrm>
          <a:prstGeom prst="rect">
            <a:avLst/>
          </a:prstGeom>
        </p:spPr>
        <p:txBody>
          <a:bodyPr vert="horz" lIns="90315" tIns="45158" rIns="90315" bIns="45158" rtlCol="0" anchor="b"/>
          <a:lstStyle>
            <a:lvl1pPr algn="l">
              <a:defRPr sz="1200"/>
            </a:lvl1pPr>
          </a:lstStyle>
          <a:p>
            <a:endParaRPr lang="en-GB"/>
          </a:p>
        </p:txBody>
      </p:sp>
      <p:sp>
        <p:nvSpPr>
          <p:cNvPr id="5" name="Slide Number Placeholder 4"/>
          <p:cNvSpPr>
            <a:spLocks noGrp="1"/>
          </p:cNvSpPr>
          <p:nvPr>
            <p:ph type="sldNum" sz="quarter" idx="3"/>
          </p:nvPr>
        </p:nvSpPr>
        <p:spPr>
          <a:xfrm>
            <a:off x="3850760" y="9430239"/>
            <a:ext cx="2945346" cy="496412"/>
          </a:xfrm>
          <a:prstGeom prst="rect">
            <a:avLst/>
          </a:prstGeom>
        </p:spPr>
        <p:txBody>
          <a:bodyPr vert="horz" lIns="90315" tIns="45158" rIns="90315" bIns="45158" rtlCol="0" anchor="b"/>
          <a:lstStyle>
            <a:lvl1pPr algn="r">
              <a:defRPr sz="1200"/>
            </a:lvl1pPr>
          </a:lstStyle>
          <a:p>
            <a:fld id="{E97FCC0F-0D6B-4229-83F8-EA6BBFFFA058}" type="slidenum">
              <a:rPr lang="en-GB" smtClean="0"/>
              <a:t>‹#›</a:t>
            </a:fld>
            <a:endParaRPr lang="en-GB"/>
          </a:p>
        </p:txBody>
      </p:sp>
    </p:spTree>
    <p:extLst>
      <p:ext uri="{BB962C8B-B14F-4D97-AF65-F5344CB8AC3E}">
        <p14:creationId xmlns:p14="http://schemas.microsoft.com/office/powerpoint/2010/main" val="333538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5256" tIns="47628" rIns="95256" bIns="47628" rtlCol="0"/>
          <a:lstStyle>
            <a:lvl1pPr algn="l">
              <a:defRPr sz="1300"/>
            </a:lvl1pPr>
          </a:lstStyle>
          <a:p>
            <a:endParaRPr lang="en-GB" dirty="0"/>
          </a:p>
        </p:txBody>
      </p:sp>
      <p:sp>
        <p:nvSpPr>
          <p:cNvPr id="3" name="Date Placeholder 2"/>
          <p:cNvSpPr>
            <a:spLocks noGrp="1"/>
          </p:cNvSpPr>
          <p:nvPr>
            <p:ph type="dt" idx="1"/>
          </p:nvPr>
        </p:nvSpPr>
        <p:spPr>
          <a:xfrm>
            <a:off x="3850445" y="0"/>
            <a:ext cx="2945659" cy="496412"/>
          </a:xfrm>
          <a:prstGeom prst="rect">
            <a:avLst/>
          </a:prstGeom>
        </p:spPr>
        <p:txBody>
          <a:bodyPr vert="horz" lIns="95256" tIns="47628" rIns="95256" bIns="47628" rtlCol="0"/>
          <a:lstStyle>
            <a:lvl1pPr algn="r">
              <a:defRPr sz="1300"/>
            </a:lvl1pPr>
          </a:lstStyle>
          <a:p>
            <a:fld id="{07A618DA-BA19-4B2F-89E5-E3354E2CFF25}" type="datetimeFigureOut">
              <a:rPr lang="en-GB" smtClean="0"/>
              <a:t>15/01/2018</a:t>
            </a:fld>
            <a:endParaRPr lang="en-GB"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256" tIns="47628" rIns="95256" bIns="47628" rtlCol="0" anchor="ctr"/>
          <a:lstStyle/>
          <a:p>
            <a:endParaRPr lang="en-GB" dirty="0"/>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5256" tIns="47628" rIns="95256" bIns="476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1"/>
            <a:ext cx="2945659" cy="496412"/>
          </a:xfrm>
          <a:prstGeom prst="rect">
            <a:avLst/>
          </a:prstGeom>
        </p:spPr>
        <p:txBody>
          <a:bodyPr vert="horz" lIns="95256" tIns="47628" rIns="95256" bIns="4762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5" y="9430091"/>
            <a:ext cx="2945659" cy="496412"/>
          </a:xfrm>
          <a:prstGeom prst="rect">
            <a:avLst/>
          </a:prstGeom>
        </p:spPr>
        <p:txBody>
          <a:bodyPr vert="horz" lIns="95256" tIns="47628" rIns="95256" bIns="47628" rtlCol="0" anchor="b"/>
          <a:lstStyle>
            <a:lvl1pPr algn="r">
              <a:defRPr sz="1300"/>
            </a:lvl1pPr>
          </a:lstStyle>
          <a:p>
            <a:fld id="{76AD760F-5330-4691-A408-0EEDDFD1626E}" type="slidenum">
              <a:rPr lang="en-GB" smtClean="0"/>
              <a:t>‹#›</a:t>
            </a:fld>
            <a:endParaRPr lang="en-GB" dirty="0"/>
          </a:p>
        </p:txBody>
      </p:sp>
    </p:spTree>
    <p:extLst>
      <p:ext uri="{BB962C8B-B14F-4D97-AF65-F5344CB8AC3E}">
        <p14:creationId xmlns:p14="http://schemas.microsoft.com/office/powerpoint/2010/main" val="362020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1924"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dirty="0"/>
          </a:p>
        </p:txBody>
      </p:sp>
      <p:sp>
        <p:nvSpPr>
          <p:cNvPr id="819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55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563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
        <p:nvSpPr>
          <p:cNvPr id="56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362996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378754" y="4446157"/>
            <a:ext cx="6197802" cy="5316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nSpc>
                <a:spcPct val="150000"/>
              </a:lnSpc>
              <a:defRPr/>
            </a:pPr>
            <a:r>
              <a:rPr lang="en-GB" altLang="en-US" sz="1000" b="1" dirty="0">
                <a:solidFill>
                  <a:srgbClr val="FF0000"/>
                </a:solidFill>
                <a:latin typeface="Proxima Nova"/>
                <a:cs typeface="Proxima Nova Black"/>
              </a:rPr>
              <a:t>READ FIRST: </a:t>
            </a:r>
            <a:r>
              <a:rPr lang="en-GB" altLang="en-US" sz="1000" dirty="0">
                <a:solidFill>
                  <a:schemeClr val="tx1">
                    <a:lumMod val="75000"/>
                    <a:lumOff val="25000"/>
                  </a:schemeClr>
                </a:solidFill>
                <a:latin typeface="Proxima Nova"/>
                <a:cs typeface="Proxima Nova Black"/>
              </a:rPr>
              <a:t>Spectrum condition – some individuals are low functioning, others are high functioning. Asperger's is the term for high functioning ASD. </a:t>
            </a:r>
          </a:p>
          <a:p>
            <a:pPr marL="0" lvl="1">
              <a:lnSpc>
                <a:spcPct val="150000"/>
              </a:lnSpc>
              <a:defRPr/>
            </a:pPr>
            <a:r>
              <a:rPr lang="en-GB" altLang="en-US" sz="1000" dirty="0">
                <a:solidFill>
                  <a:schemeClr val="tx1">
                    <a:lumMod val="75000"/>
                    <a:lumOff val="25000"/>
                  </a:schemeClr>
                </a:solidFill>
                <a:latin typeface="Proxima Nova"/>
                <a:cs typeface="Proxima Nova Black"/>
              </a:rPr>
              <a:t>ASD manifests differently in people; no one is the same, however, it is characterised by triad of impairments:</a:t>
            </a:r>
          </a:p>
          <a:p>
            <a:pPr marL="169890" lvl="1" indent="-169890">
              <a:lnSpc>
                <a:spcPct val="150000"/>
              </a:lnSpc>
              <a:buFont typeface="Arial" panose="020B0604020202020204" pitchFamily="34" charset="0"/>
              <a:buChar char="•"/>
              <a:defRPr/>
            </a:pPr>
            <a:r>
              <a:rPr lang="en-GB" altLang="en-US" sz="1000" b="1" dirty="0">
                <a:solidFill>
                  <a:schemeClr val="tx1">
                    <a:lumMod val="75000"/>
                    <a:lumOff val="25000"/>
                  </a:schemeClr>
                </a:solidFill>
                <a:latin typeface="Proxima Nova"/>
                <a:cs typeface="Proxima Nova Black"/>
              </a:rPr>
              <a:t>Social communication</a:t>
            </a:r>
            <a:r>
              <a:rPr lang="en-GB" altLang="en-US" sz="1000" dirty="0">
                <a:solidFill>
                  <a:schemeClr val="tx1">
                    <a:lumMod val="75000"/>
                    <a:lumOff val="25000"/>
                  </a:schemeClr>
                </a:solidFill>
                <a:latin typeface="Proxima Nova"/>
                <a:cs typeface="Proxima Nova Black"/>
              </a:rPr>
              <a:t>: may appear socially awkward, difficulty understanding jokes/ sarcasm, take things LITERALLY (e.g. ‘break a leg’), understanding non-</a:t>
            </a:r>
            <a:r>
              <a:rPr lang="en-GB" altLang="en-US" sz="1000" dirty="0" err="1">
                <a:solidFill>
                  <a:schemeClr val="tx1">
                    <a:lumMod val="75000"/>
                    <a:lumOff val="25000"/>
                  </a:schemeClr>
                </a:solidFill>
                <a:latin typeface="Proxima Nova"/>
                <a:cs typeface="Proxima Nova Black"/>
              </a:rPr>
              <a:t>verbals</a:t>
            </a:r>
            <a:r>
              <a:rPr lang="en-GB" altLang="en-US" sz="1000" dirty="0">
                <a:solidFill>
                  <a:schemeClr val="tx1">
                    <a:lumMod val="75000"/>
                    <a:lumOff val="25000"/>
                  </a:schemeClr>
                </a:solidFill>
                <a:latin typeface="Proxima Nova"/>
                <a:cs typeface="Proxima Nova Black"/>
              </a:rPr>
              <a:t> is a challenge, including body language &amp; facial expressions. Eye contact very difficult!</a:t>
            </a:r>
          </a:p>
          <a:p>
            <a:pPr marL="169890" lvl="1" indent="-169890">
              <a:lnSpc>
                <a:spcPct val="150000"/>
              </a:lnSpc>
              <a:buFont typeface="Arial" panose="020B0604020202020204" pitchFamily="34" charset="0"/>
              <a:buChar char="•"/>
              <a:defRPr/>
            </a:pPr>
            <a:r>
              <a:rPr lang="en-GB" altLang="en-US" sz="1000" b="1" dirty="0">
                <a:solidFill>
                  <a:schemeClr val="tx1">
                    <a:lumMod val="75000"/>
                    <a:lumOff val="25000"/>
                  </a:schemeClr>
                </a:solidFill>
                <a:latin typeface="Proxima Nova"/>
                <a:cs typeface="Proxima Nova Black"/>
              </a:rPr>
              <a:t>Social interaction</a:t>
            </a:r>
            <a:r>
              <a:rPr lang="en-GB" altLang="en-US" sz="1000" dirty="0">
                <a:solidFill>
                  <a:schemeClr val="tx1">
                    <a:lumMod val="75000"/>
                    <a:lumOff val="25000"/>
                  </a:schemeClr>
                </a:solidFill>
                <a:latin typeface="Proxima Nova"/>
                <a:cs typeface="Proxima Nova Black"/>
              </a:rPr>
              <a:t>: difficulty with friendships and reading emotions is hard. Most ASD clients I’ve worked with say that friendships are just too hard so they often don’t bother with them. Working co-operatively can also be hard, e.g. tend to be blunt and to the point, sometimes take office banter too far. Others can take offense when this is not intended. Tendency to talk about themselves and their interests at length: don’t notice when others r bored. </a:t>
            </a:r>
          </a:p>
          <a:p>
            <a:pPr marL="169890" lvl="1" indent="-169890">
              <a:lnSpc>
                <a:spcPct val="150000"/>
              </a:lnSpc>
              <a:buFont typeface="Arial" panose="020B0604020202020204" pitchFamily="34" charset="0"/>
              <a:buChar char="•"/>
              <a:defRPr/>
            </a:pPr>
            <a:r>
              <a:rPr lang="en-GB" altLang="en-US" sz="1000" b="1" dirty="0">
                <a:solidFill>
                  <a:schemeClr val="tx1">
                    <a:lumMod val="75000"/>
                    <a:lumOff val="25000"/>
                  </a:schemeClr>
                </a:solidFill>
                <a:latin typeface="Proxima Nova"/>
                <a:cs typeface="Proxima Nova Black"/>
              </a:rPr>
              <a:t>Imagination/ flexibility of thought</a:t>
            </a:r>
            <a:r>
              <a:rPr lang="en-GB" altLang="en-US" sz="1000" dirty="0">
                <a:solidFill>
                  <a:schemeClr val="tx1">
                    <a:lumMod val="75000"/>
                    <a:lumOff val="25000"/>
                  </a:schemeClr>
                </a:solidFill>
                <a:latin typeface="Proxima Nova"/>
                <a:cs typeface="Proxima Nova Black"/>
              </a:rPr>
              <a:t>: Hard to see from another’s point of view.  Also difficulty coping with changes in their routine; </a:t>
            </a:r>
            <a:r>
              <a:rPr lang="en-GB" sz="1000" dirty="0">
                <a:solidFill>
                  <a:schemeClr val="tx1">
                    <a:lumMod val="75000"/>
                    <a:lumOff val="25000"/>
                  </a:schemeClr>
                </a:solidFill>
                <a:latin typeface="Proxima Nova"/>
                <a:cs typeface="Proxima Nova Black"/>
              </a:rPr>
              <a:t>can become anxious or upset if their routine is disrupted/ things don’t go to plan. Routines and often very </a:t>
            </a:r>
            <a:r>
              <a:rPr lang="en-GB" sz="1000" dirty="0">
                <a:solidFill>
                  <a:schemeClr val="tx1">
                    <a:lumMod val="75000"/>
                    <a:lumOff val="25000"/>
                  </a:schemeClr>
                </a:solidFill>
                <a:latin typeface="Proxima Nova Light"/>
                <a:cs typeface="Arial" panose="020B0604020202020204" pitchFamily="34" charset="0"/>
              </a:rPr>
              <a:t>strict &amp; detailed. </a:t>
            </a:r>
            <a:r>
              <a:rPr lang="en-GB" sz="1000" dirty="0">
                <a:solidFill>
                  <a:schemeClr val="tx1">
                    <a:lumMod val="75000"/>
                    <a:lumOff val="25000"/>
                  </a:schemeClr>
                </a:solidFill>
                <a:latin typeface="Proxima Nova"/>
                <a:cs typeface="Proxima Nova Black"/>
              </a:rPr>
              <a:t>For example, meals during the day, workouts in the gym (</a:t>
            </a:r>
            <a:r>
              <a:rPr lang="en-GB" sz="1000" dirty="0" err="1">
                <a:solidFill>
                  <a:srgbClr val="7030A0"/>
                </a:solidFill>
                <a:latin typeface="Proxima Nova"/>
                <a:cs typeface="Proxima Nova Black"/>
              </a:rPr>
              <a:t>Timea</a:t>
            </a:r>
            <a:r>
              <a:rPr lang="en-GB" sz="1000" dirty="0">
                <a:solidFill>
                  <a:schemeClr val="tx1">
                    <a:lumMod val="75000"/>
                    <a:lumOff val="25000"/>
                  </a:schemeClr>
                </a:solidFill>
                <a:latin typeface="Proxima Nova"/>
                <a:cs typeface="Proxima Nova Black"/>
              </a:rPr>
              <a:t>)</a:t>
            </a:r>
          </a:p>
          <a:p>
            <a:pPr marL="0" lvl="1">
              <a:lnSpc>
                <a:spcPct val="150000"/>
              </a:lnSpc>
              <a:defRPr/>
            </a:pPr>
            <a:endParaRPr lang="en-GB" sz="1000" b="1" dirty="0">
              <a:solidFill>
                <a:schemeClr val="tx1">
                  <a:lumMod val="75000"/>
                  <a:lumOff val="25000"/>
                </a:schemeClr>
              </a:solidFill>
              <a:latin typeface="Proxima Nova Light"/>
              <a:cs typeface="Arial" panose="020B0604020202020204" pitchFamily="34" charset="0"/>
            </a:endParaRPr>
          </a:p>
          <a:p>
            <a:pPr marL="171450" lvl="1" indent="-171450">
              <a:lnSpc>
                <a:spcPct val="150000"/>
              </a:lnSpc>
              <a:buFont typeface="Arial" panose="020B0604020202020204" pitchFamily="34" charset="0"/>
              <a:buChar char="•"/>
              <a:defRPr/>
            </a:pPr>
            <a:r>
              <a:rPr lang="en-GB" sz="1000" b="1" dirty="0">
                <a:solidFill>
                  <a:schemeClr val="tx1">
                    <a:lumMod val="75000"/>
                    <a:lumOff val="25000"/>
                  </a:schemeClr>
                </a:solidFill>
                <a:latin typeface="Proxima Nova Light"/>
                <a:cs typeface="Arial" panose="020B0604020202020204" pitchFamily="34" charset="0"/>
              </a:rPr>
              <a:t>Special interests - </a:t>
            </a:r>
            <a:r>
              <a:rPr lang="en-GB" sz="1000" dirty="0">
                <a:solidFill>
                  <a:schemeClr val="tx1">
                    <a:lumMod val="75000"/>
                    <a:lumOff val="25000"/>
                  </a:schemeClr>
                </a:solidFill>
                <a:latin typeface="Proxima Nova"/>
                <a:cs typeface="Proxima Nova Black"/>
              </a:rPr>
              <a:t>Intense interests in specific topics/ hobbies (e.g. trains, computers, music)- Collecting items - Can be remarkably knowledgeable in their area of interest </a:t>
            </a:r>
          </a:p>
          <a:p>
            <a:pPr marL="171450" indent="-171450">
              <a:lnSpc>
                <a:spcPct val="150000"/>
              </a:lnSpc>
              <a:buFont typeface="Arial" panose="020B0604020202020204" pitchFamily="34" charset="0"/>
              <a:buChar char="•"/>
            </a:pPr>
            <a:r>
              <a:rPr lang="en-GB" sz="1000" b="1" dirty="0">
                <a:solidFill>
                  <a:schemeClr val="tx1">
                    <a:lumMod val="75000"/>
                    <a:lumOff val="25000"/>
                  </a:schemeClr>
                </a:solidFill>
                <a:latin typeface="Proxima Nova Light"/>
                <a:cs typeface="Arial" panose="020B0604020202020204" pitchFamily="34" charset="0"/>
              </a:rPr>
              <a:t>Repetitive movements </a:t>
            </a:r>
            <a:r>
              <a:rPr lang="en-GB" sz="1000" dirty="0">
                <a:solidFill>
                  <a:schemeClr val="tx1">
                    <a:lumMod val="75000"/>
                    <a:lumOff val="25000"/>
                  </a:schemeClr>
                </a:solidFill>
                <a:latin typeface="Proxima Nova"/>
                <a:cs typeface="Proxima Nova Black"/>
              </a:rPr>
              <a:t>For example, rocking, tapping - Thought to provide comfort and/ or stimulation </a:t>
            </a:r>
          </a:p>
          <a:p>
            <a:pPr marL="171450" indent="-171450" defTabSz="906079">
              <a:lnSpc>
                <a:spcPct val="150000"/>
              </a:lnSpc>
              <a:buFont typeface="Arial" panose="020B0604020202020204" pitchFamily="34" charset="0"/>
              <a:buChar char="•"/>
              <a:defRPr/>
            </a:pPr>
            <a:r>
              <a:rPr lang="en-US" altLang="en-US" sz="1000" b="1" dirty="0">
                <a:solidFill>
                  <a:schemeClr val="tx1">
                    <a:lumMod val="75000"/>
                    <a:lumOff val="25000"/>
                  </a:schemeClr>
                </a:solidFill>
                <a:latin typeface="Proxima Nova Light"/>
                <a:cs typeface="Arial" panose="020B0604020202020204" pitchFamily="34" charset="0"/>
              </a:rPr>
              <a:t>Sensory sensitivities</a:t>
            </a:r>
            <a:r>
              <a:rPr lang="en-US" altLang="en-US" sz="1000" dirty="0">
                <a:solidFill>
                  <a:schemeClr val="tx1">
                    <a:lumMod val="75000"/>
                    <a:lumOff val="25000"/>
                  </a:schemeClr>
                </a:solidFill>
                <a:latin typeface="Proxima Nova Light"/>
                <a:cs typeface="Arial" panose="020B0604020202020204" pitchFamily="34" charset="0"/>
              </a:rPr>
              <a:t> – which I will talk about in a few minutes </a:t>
            </a:r>
            <a:endParaRPr lang="en-US" altLang="en-US" sz="1000" b="1" dirty="0">
              <a:solidFill>
                <a:schemeClr val="tx1">
                  <a:lumMod val="75000"/>
                  <a:lumOff val="25000"/>
                </a:schemeClr>
              </a:solidFill>
              <a:latin typeface="Proxima Nova Light"/>
              <a:cs typeface="Arial" panose="020B0604020202020204" pitchFamily="34" charset="0"/>
            </a:endParaRPr>
          </a:p>
          <a:p>
            <a:pPr marL="171450" indent="-171450" defTabSz="906079">
              <a:lnSpc>
                <a:spcPct val="150000"/>
              </a:lnSpc>
              <a:buFont typeface="Arial" panose="020B0604020202020204" pitchFamily="34" charset="0"/>
              <a:buChar char="•"/>
              <a:defRPr/>
            </a:pPr>
            <a:endParaRPr lang="en-US" altLang="en-US" sz="1000" dirty="0">
              <a:solidFill>
                <a:schemeClr val="tx1">
                  <a:lumMod val="75000"/>
                  <a:lumOff val="25000"/>
                </a:schemeClr>
              </a:solidFill>
              <a:latin typeface="Proxima Nova Light"/>
              <a:cs typeface="Arial" panose="020B0604020202020204" pitchFamily="34" charset="0"/>
            </a:endParaRPr>
          </a:p>
          <a:p>
            <a:pPr marL="171450" indent="-171450" defTabSz="906079">
              <a:lnSpc>
                <a:spcPct val="150000"/>
              </a:lnSpc>
              <a:buFont typeface="Arial" panose="020B0604020202020204" pitchFamily="34" charset="0"/>
              <a:buChar char="•"/>
              <a:defRPr/>
            </a:pPr>
            <a:r>
              <a:rPr lang="en-US" altLang="en-US" sz="1000" dirty="0">
                <a:solidFill>
                  <a:schemeClr val="tx1">
                    <a:lumMod val="75000"/>
                    <a:lumOff val="25000"/>
                  </a:schemeClr>
                </a:solidFill>
                <a:latin typeface="Proxima Nova Light"/>
                <a:cs typeface="Arial" panose="020B0604020202020204" pitchFamily="34" charset="0"/>
              </a:rPr>
              <a:t>Prevalence: more than 1 in 100 people with ASD </a:t>
            </a:r>
          </a:p>
          <a:p>
            <a:pPr marL="171450" indent="-171450" defTabSz="906079">
              <a:lnSpc>
                <a:spcPct val="150000"/>
              </a:lnSpc>
              <a:buFont typeface="Arial" panose="020B0604020202020204" pitchFamily="34" charset="0"/>
              <a:buChar char="•"/>
              <a:defRPr/>
            </a:pPr>
            <a:r>
              <a:rPr lang="en-GB" sz="1000" dirty="0">
                <a:solidFill>
                  <a:schemeClr val="tx1">
                    <a:lumMod val="75000"/>
                    <a:lumOff val="25000"/>
                  </a:schemeClr>
                </a:solidFill>
                <a:latin typeface="Proxima Nova Light"/>
                <a:cs typeface="Arial" panose="020B0604020202020204" pitchFamily="34" charset="0"/>
              </a:rPr>
              <a:t>Only 15% of adults with ASD in the UK are in full-time paid employment </a:t>
            </a:r>
          </a:p>
          <a:p>
            <a:pPr marL="171450" indent="-171450">
              <a:lnSpc>
                <a:spcPct val="150000"/>
              </a:lnSpc>
              <a:buFont typeface="Arial" panose="020B0604020202020204" pitchFamily="34" charset="0"/>
              <a:buChar char="•"/>
            </a:pPr>
            <a:r>
              <a:rPr lang="en-GB" sz="1000" dirty="0">
                <a:solidFill>
                  <a:schemeClr val="tx1">
                    <a:lumMod val="75000"/>
                    <a:lumOff val="25000"/>
                  </a:schemeClr>
                </a:solidFill>
                <a:latin typeface="Proxima Nova Light"/>
                <a:cs typeface="Arial" panose="020B0604020202020204" pitchFamily="34" charset="0"/>
              </a:rPr>
              <a:t>79% of those on Incapacity Benefit express desire to work | 26% of graduates with ASD are unemployed </a:t>
            </a:r>
          </a:p>
          <a:p>
            <a:pPr>
              <a:lnSpc>
                <a:spcPct val="150000"/>
              </a:lnSpc>
            </a:pPr>
            <a:endParaRPr lang="en-GB" sz="1000" dirty="0">
              <a:solidFill>
                <a:schemeClr val="tx1">
                  <a:lumMod val="75000"/>
                  <a:lumOff val="25000"/>
                </a:schemeClr>
              </a:solidFill>
              <a:latin typeface="Proxima Nova Light"/>
              <a:cs typeface="Arial" panose="020B0604020202020204" pitchFamily="34" charset="0"/>
            </a:endParaRPr>
          </a:p>
        </p:txBody>
      </p:sp>
      <p:sp>
        <p:nvSpPr>
          <p:cNvPr id="880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6458" indent="-298638" eaLnBrk="0" hangingPunct="0">
              <a:spcBef>
                <a:spcPct val="30000"/>
              </a:spcBef>
              <a:defRPr sz="1300">
                <a:solidFill>
                  <a:schemeClr val="tx1"/>
                </a:solidFill>
                <a:latin typeface="Calibri" pitchFamily="34" charset="0"/>
              </a:defRPr>
            </a:lvl2pPr>
            <a:lvl3pPr marL="1194552" indent="-238910" eaLnBrk="0" hangingPunct="0">
              <a:spcBef>
                <a:spcPct val="30000"/>
              </a:spcBef>
              <a:defRPr sz="1300">
                <a:solidFill>
                  <a:schemeClr val="tx1"/>
                </a:solidFill>
                <a:latin typeface="Calibri" pitchFamily="34" charset="0"/>
              </a:defRPr>
            </a:lvl3pPr>
            <a:lvl4pPr marL="1672373" indent="-238910" eaLnBrk="0" hangingPunct="0">
              <a:spcBef>
                <a:spcPct val="30000"/>
              </a:spcBef>
              <a:defRPr sz="1300">
                <a:solidFill>
                  <a:schemeClr val="tx1"/>
                </a:solidFill>
                <a:latin typeface="Calibri" pitchFamily="34" charset="0"/>
              </a:defRPr>
            </a:lvl4pPr>
            <a:lvl5pPr marL="2150194" indent="-238910" eaLnBrk="0" hangingPunct="0">
              <a:spcBef>
                <a:spcPct val="30000"/>
              </a:spcBef>
              <a:defRPr sz="1300">
                <a:solidFill>
                  <a:schemeClr val="tx1"/>
                </a:solidFill>
                <a:latin typeface="Calibri" pitchFamily="34" charset="0"/>
              </a:defRPr>
            </a:lvl5pPr>
            <a:lvl6pPr marL="2628014" indent="-238910" eaLnBrk="0" fontAlgn="base" hangingPunct="0">
              <a:spcBef>
                <a:spcPct val="30000"/>
              </a:spcBef>
              <a:spcAft>
                <a:spcPct val="0"/>
              </a:spcAft>
              <a:defRPr sz="1300">
                <a:solidFill>
                  <a:schemeClr val="tx1"/>
                </a:solidFill>
                <a:latin typeface="Calibri" pitchFamily="34" charset="0"/>
              </a:defRPr>
            </a:lvl6pPr>
            <a:lvl7pPr marL="3105834" indent="-238910" eaLnBrk="0" fontAlgn="base" hangingPunct="0">
              <a:spcBef>
                <a:spcPct val="30000"/>
              </a:spcBef>
              <a:spcAft>
                <a:spcPct val="0"/>
              </a:spcAft>
              <a:defRPr sz="1300">
                <a:solidFill>
                  <a:schemeClr val="tx1"/>
                </a:solidFill>
                <a:latin typeface="Calibri" pitchFamily="34" charset="0"/>
              </a:defRPr>
            </a:lvl7pPr>
            <a:lvl8pPr marL="3583655" indent="-238910" eaLnBrk="0" fontAlgn="base" hangingPunct="0">
              <a:spcBef>
                <a:spcPct val="30000"/>
              </a:spcBef>
              <a:spcAft>
                <a:spcPct val="0"/>
              </a:spcAft>
              <a:defRPr sz="1300">
                <a:solidFill>
                  <a:schemeClr val="tx1"/>
                </a:solidFill>
                <a:latin typeface="Calibri" pitchFamily="34" charset="0"/>
              </a:defRPr>
            </a:lvl8pPr>
            <a:lvl9pPr marL="4061476" indent="-23891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dirty="0"/>
          </a:p>
        </p:txBody>
      </p:sp>
      <p:sp>
        <p:nvSpPr>
          <p:cNvPr id="88069" name="Footer Placeholder 4"/>
          <p:cNvSpPr>
            <a:spLocks noGrp="1"/>
          </p:cNvSpPr>
          <p:nvPr>
            <p:ph type="ftr" sz="quarter" idx="4"/>
          </p:nvPr>
        </p:nvSpPr>
        <p:spPr>
          <a:xfrm>
            <a:off x="1" y="9293360"/>
            <a:ext cx="2945659" cy="6331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6458" indent="-298638" eaLnBrk="0" hangingPunct="0">
              <a:spcBef>
                <a:spcPct val="30000"/>
              </a:spcBef>
              <a:defRPr sz="1300">
                <a:solidFill>
                  <a:schemeClr val="tx1"/>
                </a:solidFill>
                <a:latin typeface="Calibri" pitchFamily="34" charset="0"/>
              </a:defRPr>
            </a:lvl2pPr>
            <a:lvl3pPr marL="1194552" indent="-238910" eaLnBrk="0" hangingPunct="0">
              <a:spcBef>
                <a:spcPct val="30000"/>
              </a:spcBef>
              <a:defRPr sz="1300">
                <a:solidFill>
                  <a:schemeClr val="tx1"/>
                </a:solidFill>
                <a:latin typeface="Calibri" pitchFamily="34" charset="0"/>
              </a:defRPr>
            </a:lvl3pPr>
            <a:lvl4pPr marL="1672373" indent="-238910" eaLnBrk="0" hangingPunct="0">
              <a:spcBef>
                <a:spcPct val="30000"/>
              </a:spcBef>
              <a:defRPr sz="1300">
                <a:solidFill>
                  <a:schemeClr val="tx1"/>
                </a:solidFill>
                <a:latin typeface="Calibri" pitchFamily="34" charset="0"/>
              </a:defRPr>
            </a:lvl4pPr>
            <a:lvl5pPr marL="2150194" indent="-238910" eaLnBrk="0" hangingPunct="0">
              <a:spcBef>
                <a:spcPct val="30000"/>
              </a:spcBef>
              <a:defRPr sz="1300">
                <a:solidFill>
                  <a:schemeClr val="tx1"/>
                </a:solidFill>
                <a:latin typeface="Calibri" pitchFamily="34" charset="0"/>
              </a:defRPr>
            </a:lvl5pPr>
            <a:lvl6pPr marL="2628014" indent="-238910" eaLnBrk="0" fontAlgn="base" hangingPunct="0">
              <a:spcBef>
                <a:spcPct val="30000"/>
              </a:spcBef>
              <a:spcAft>
                <a:spcPct val="0"/>
              </a:spcAft>
              <a:defRPr sz="1300">
                <a:solidFill>
                  <a:schemeClr val="tx1"/>
                </a:solidFill>
                <a:latin typeface="Calibri" pitchFamily="34" charset="0"/>
              </a:defRPr>
            </a:lvl6pPr>
            <a:lvl7pPr marL="3105834" indent="-238910" eaLnBrk="0" fontAlgn="base" hangingPunct="0">
              <a:spcBef>
                <a:spcPct val="30000"/>
              </a:spcBef>
              <a:spcAft>
                <a:spcPct val="0"/>
              </a:spcAft>
              <a:defRPr sz="1300">
                <a:solidFill>
                  <a:schemeClr val="tx1"/>
                </a:solidFill>
                <a:latin typeface="Calibri" pitchFamily="34" charset="0"/>
              </a:defRPr>
            </a:lvl7pPr>
            <a:lvl8pPr marL="3583655" indent="-238910" eaLnBrk="0" fontAlgn="base" hangingPunct="0">
              <a:spcBef>
                <a:spcPct val="30000"/>
              </a:spcBef>
              <a:spcAft>
                <a:spcPct val="0"/>
              </a:spcAft>
              <a:defRPr sz="1300">
                <a:solidFill>
                  <a:schemeClr val="tx1"/>
                </a:solidFill>
                <a:latin typeface="Calibri" pitchFamily="34" charset="0"/>
              </a:defRPr>
            </a:lvl8pPr>
            <a:lvl9pPr marL="4061476" indent="-23891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3160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235377" y="4467701"/>
            <a:ext cx="6326921" cy="54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079">
              <a:defRPr/>
            </a:pPr>
            <a:r>
              <a:rPr lang="en-US" altLang="en-US" dirty="0"/>
              <a:t>So, we are moving on now to look at ADHD, AKA Attention Deficit (Hyperactivity) Disorder. 3 core symptoms: </a:t>
            </a:r>
          </a:p>
          <a:p>
            <a:pPr defTabSz="906079">
              <a:defRPr/>
            </a:pPr>
            <a:endParaRPr lang="en-US" altLang="en-US" dirty="0"/>
          </a:p>
          <a:p>
            <a:pPr marL="226520" indent="-226520" defTabSz="906079">
              <a:buFontTx/>
              <a:buAutoNum type="arabicPeriod"/>
              <a:defRPr/>
            </a:pPr>
            <a:r>
              <a:rPr lang="en-US" altLang="en-US" dirty="0"/>
              <a:t>Inattention: may find admin tasks boring; easily distracted by things in their environment</a:t>
            </a:r>
          </a:p>
          <a:p>
            <a:pPr marL="226520" indent="-226520" defTabSz="906079">
              <a:buFontTx/>
              <a:buAutoNum type="arabicPeriod"/>
              <a:defRPr/>
            </a:pPr>
            <a:r>
              <a:rPr lang="en-US" altLang="en-US" dirty="0"/>
              <a:t>Hyperactivity: high energy, an event like today might be hard to focus on</a:t>
            </a:r>
          </a:p>
          <a:p>
            <a:pPr marL="226520" indent="-226520" defTabSz="906079">
              <a:buFontTx/>
              <a:buAutoNum type="arabicPeriod"/>
              <a:defRPr/>
            </a:pPr>
            <a:r>
              <a:rPr lang="en-US" altLang="en-US" dirty="0"/>
              <a:t>Impulsivity: interrupt conversations or say things they will regret. Might overspend. </a:t>
            </a:r>
            <a:r>
              <a:rPr lang="en-GB" dirty="0"/>
              <a:t>They might get impatient and drive erratically or engage in other risky behaviours.</a:t>
            </a:r>
          </a:p>
          <a:p>
            <a:pPr marL="226520" indent="-226520" defTabSz="906079">
              <a:buFontTx/>
              <a:buAutoNum type="arabicPeriod"/>
              <a:defRPr/>
            </a:pPr>
            <a:endParaRPr lang="en-US" altLang="en-US" dirty="0"/>
          </a:p>
          <a:p>
            <a:pPr defTabSz="906079">
              <a:defRPr/>
            </a:pPr>
            <a:r>
              <a:rPr lang="en-US" altLang="en-US" dirty="0"/>
              <a:t>NOTE: </a:t>
            </a:r>
            <a:r>
              <a:rPr lang="en-GB" altLang="en-US" dirty="0"/>
              <a:t>Each individual with ADHD has a different set of challenges.</a:t>
            </a:r>
            <a:r>
              <a:rPr lang="en-GB" altLang="en-US" baseline="0" dirty="0"/>
              <a:t> </a:t>
            </a:r>
            <a:r>
              <a:rPr lang="en-GB" altLang="en-US" dirty="0"/>
              <a:t>Not every person with ADHD has all 3 symptoms- Some people predominately hyperactive and impulsive, others are mainly inattentive - also severity varies.</a:t>
            </a:r>
          </a:p>
          <a:p>
            <a:pPr defTabSz="906079">
              <a:defRPr/>
            </a:pPr>
            <a:endParaRPr lang="en-GB" altLang="en-US" dirty="0"/>
          </a:p>
          <a:p>
            <a:r>
              <a:rPr lang="en-GB" altLang="en-US" dirty="0"/>
              <a:t>Impacts on: </a:t>
            </a:r>
          </a:p>
          <a:p>
            <a:r>
              <a:rPr lang="en-GB" altLang="en-US" dirty="0"/>
              <a:t>Organisation and time management</a:t>
            </a:r>
          </a:p>
          <a:p>
            <a:pPr>
              <a:lnSpc>
                <a:spcPct val="150000"/>
              </a:lnSpc>
              <a:defRPr/>
            </a:pPr>
            <a:r>
              <a:rPr lang="en-GB" altLang="en-US" dirty="0">
                <a:latin typeface="Proxima Nova Light"/>
                <a:cs typeface="Arial" panose="020B0604020202020204" pitchFamily="34" charset="0"/>
              </a:rPr>
              <a:t>Completing paperwork</a:t>
            </a:r>
          </a:p>
          <a:p>
            <a:pPr>
              <a:lnSpc>
                <a:spcPct val="150000"/>
              </a:lnSpc>
              <a:defRPr/>
            </a:pPr>
            <a:r>
              <a:rPr lang="en-GB" altLang="en-US" dirty="0">
                <a:latin typeface="Proxima Nova Light"/>
                <a:cs typeface="Arial" panose="020B0604020202020204" pitchFamily="34" charset="0"/>
              </a:rPr>
              <a:t>Getting to work on time </a:t>
            </a:r>
          </a:p>
          <a:p>
            <a:pPr>
              <a:lnSpc>
                <a:spcPct val="150000"/>
              </a:lnSpc>
              <a:defRPr/>
            </a:pPr>
            <a:r>
              <a:rPr lang="en-GB" dirty="0">
                <a:latin typeface="Proxima Nova Light"/>
                <a:cs typeface="Arial" panose="020B0604020202020204" pitchFamily="34" charset="0"/>
              </a:rPr>
              <a:t>Wellbeing and mental health</a:t>
            </a:r>
          </a:p>
          <a:p>
            <a:r>
              <a:rPr lang="en-GB" altLang="en-US" b="1" dirty="0"/>
              <a:t>“How does ADHD affect an adult’s work or job?</a:t>
            </a:r>
            <a:endParaRPr lang="en-GB" altLang="en-US" dirty="0"/>
          </a:p>
          <a:p>
            <a:r>
              <a:rPr lang="en-GB" altLang="en-US" dirty="0"/>
              <a:t>Adults with ADHD are at increased risk for lower job performance and social problems (including problems with co-workers and conflicts with their boss or supervisor). They have a greater chance of changing jobs more frequently due to these problems. </a:t>
            </a:r>
          </a:p>
          <a:p>
            <a:endParaRPr lang="en-GB" altLang="en-US" dirty="0"/>
          </a:p>
          <a:p>
            <a:r>
              <a:rPr lang="en-GB" altLang="en-US" dirty="0"/>
              <a:t>A typical problem is an employee who doesn’t turn in work (such as a presentation or report), even though it has been completed. Many have “chaotic” desks, offices or briefcases.”</a:t>
            </a:r>
          </a:p>
          <a:p>
            <a:r>
              <a:rPr lang="en-GB" altLang="en-US" dirty="0"/>
              <a:t>Associated impairments - </a:t>
            </a:r>
            <a:r>
              <a:rPr lang="en-GB" dirty="0">
                <a:solidFill>
                  <a:schemeClr val="tx1">
                    <a:lumMod val="75000"/>
                    <a:lumOff val="25000"/>
                  </a:schemeClr>
                </a:solidFill>
                <a:latin typeface="Proxima Nova Light"/>
                <a:cs typeface="Arial" panose="020B0604020202020204" pitchFamily="34" charset="0"/>
              </a:rPr>
              <a:t>Can feel exhausted by the effort of sustaining attention, Impact on social interactions/ relationships , </a:t>
            </a:r>
            <a:r>
              <a:rPr lang="en-GB" altLang="en-US" dirty="0">
                <a:solidFill>
                  <a:schemeClr val="tx1">
                    <a:lumMod val="75000"/>
                    <a:lumOff val="25000"/>
                  </a:schemeClr>
                </a:solidFill>
                <a:latin typeface="Proxima Nova Light"/>
                <a:cs typeface="Arial" panose="020B0604020202020204" pitchFamily="34" charset="0"/>
              </a:rPr>
              <a:t>Low self-esteem, Impacts on functioning at work and in academic settings, Variable performance (excellent at some tasks), Increased risk of anxiety/ depression and other comorbidities, Sleep problems</a:t>
            </a:r>
          </a:p>
          <a:p>
            <a:endParaRPr lang="en-GB" altLang="en-US" dirty="0">
              <a:solidFill>
                <a:schemeClr val="tx1">
                  <a:lumMod val="75000"/>
                  <a:lumOff val="25000"/>
                </a:schemeClr>
              </a:solidFill>
              <a:latin typeface="Proxima Nova Light"/>
              <a:cs typeface="Arial" panose="020B0604020202020204" pitchFamily="34" charset="0"/>
            </a:endParaRPr>
          </a:p>
          <a:p>
            <a:pPr>
              <a:lnSpc>
                <a:spcPct val="150000"/>
              </a:lnSpc>
              <a:defRPr/>
            </a:pPr>
            <a:r>
              <a:rPr lang="en-US" altLang="en-US" dirty="0">
                <a:latin typeface="Proxima Nova Light"/>
                <a:cs typeface="Arial" panose="020B0604020202020204" pitchFamily="34" charset="0"/>
              </a:rPr>
              <a:t>Adult symptoms more subtle than in childhood</a:t>
            </a:r>
          </a:p>
          <a:p>
            <a:pPr>
              <a:lnSpc>
                <a:spcPct val="150000"/>
              </a:lnSpc>
              <a:defRPr/>
            </a:pPr>
            <a:r>
              <a:rPr lang="en-US" altLang="en-US" dirty="0">
                <a:latin typeface="Proxima Nova Light"/>
                <a:cs typeface="Arial" panose="020B0604020202020204" pitchFamily="34" charset="0"/>
              </a:rPr>
              <a:t>Hyperactivity likely to reduce in adulthood</a:t>
            </a:r>
          </a:p>
          <a:p>
            <a:pPr>
              <a:lnSpc>
                <a:spcPct val="150000"/>
              </a:lnSpc>
              <a:defRPr/>
            </a:pPr>
            <a:r>
              <a:rPr lang="en-GB" dirty="0">
                <a:latin typeface="Proxima Nova Light"/>
                <a:cs typeface="Arial" panose="020B0604020202020204" pitchFamily="34" charset="0"/>
              </a:rPr>
              <a:t>Commonly appears with other conditions, e.g. Dyslexia</a:t>
            </a:r>
          </a:p>
          <a:p>
            <a:endParaRPr lang="en-GB" altLang="en-US" dirty="0">
              <a:solidFill>
                <a:schemeClr val="tx1">
                  <a:lumMod val="75000"/>
                  <a:lumOff val="25000"/>
                </a:schemeClr>
              </a:solidFill>
              <a:latin typeface="Proxima Nova Light"/>
              <a:cs typeface="Arial" panose="020B0604020202020204" pitchFamily="34" charset="0"/>
            </a:endParaRPr>
          </a:p>
          <a:p>
            <a:pPr>
              <a:lnSpc>
                <a:spcPct val="150000"/>
              </a:lnSpc>
              <a:defRPr/>
            </a:pPr>
            <a:r>
              <a:rPr lang="en-GB" altLang="en-US" b="1" dirty="0">
                <a:solidFill>
                  <a:schemeClr val="tx1">
                    <a:lumMod val="65000"/>
                    <a:lumOff val="35000"/>
                  </a:schemeClr>
                </a:solidFill>
                <a:latin typeface="Proxima Nova Light"/>
                <a:ea typeface="ＭＳ Ｐゴシック" pitchFamily="34" charset="-128"/>
                <a:cs typeface="Arial" charset="0"/>
              </a:rPr>
              <a:t>Myths about ADHD</a:t>
            </a:r>
          </a:p>
          <a:p>
            <a:pPr>
              <a:lnSpc>
                <a:spcPct val="150000"/>
              </a:lnSpc>
              <a:defRPr/>
            </a:pPr>
            <a:r>
              <a:rPr lang="en-GB" altLang="en-US" dirty="0">
                <a:solidFill>
                  <a:schemeClr val="tx1">
                    <a:lumMod val="65000"/>
                    <a:lumOff val="35000"/>
                  </a:schemeClr>
                </a:solidFill>
                <a:latin typeface="Proxima Nova Light"/>
                <a:ea typeface="ＭＳ Ｐゴシック" pitchFamily="34" charset="-128"/>
                <a:cs typeface="Arial" charset="0"/>
              </a:rPr>
              <a:t>It isn’t a real disorder</a:t>
            </a:r>
          </a:p>
          <a:p>
            <a:pPr>
              <a:lnSpc>
                <a:spcPct val="150000"/>
              </a:lnSpc>
              <a:defRPr/>
            </a:pPr>
            <a:r>
              <a:rPr lang="en-GB" altLang="en-US" dirty="0">
                <a:solidFill>
                  <a:schemeClr val="tx1">
                    <a:lumMod val="65000"/>
                    <a:lumOff val="35000"/>
                  </a:schemeClr>
                </a:solidFill>
                <a:latin typeface="Proxima Nova Light"/>
                <a:ea typeface="ＭＳ Ｐゴシック" pitchFamily="34" charset="-128"/>
                <a:cs typeface="Arial" charset="0"/>
              </a:rPr>
              <a:t>Lazy, don’t want to focus, need to try harder</a:t>
            </a:r>
          </a:p>
          <a:p>
            <a:pPr>
              <a:lnSpc>
                <a:spcPct val="150000"/>
              </a:lnSpc>
              <a:defRPr/>
            </a:pPr>
            <a:r>
              <a:rPr lang="en-GB" altLang="en-US" dirty="0">
                <a:solidFill>
                  <a:schemeClr val="tx1">
                    <a:lumMod val="65000"/>
                    <a:lumOff val="35000"/>
                  </a:schemeClr>
                </a:solidFill>
                <a:latin typeface="Proxima Nova Light"/>
                <a:ea typeface="ＭＳ Ｐゴシック" pitchFamily="34" charset="-128"/>
                <a:cs typeface="Arial" charset="0"/>
              </a:rPr>
              <a:t>Only affects males</a:t>
            </a:r>
          </a:p>
          <a:p>
            <a:pPr>
              <a:lnSpc>
                <a:spcPct val="150000"/>
              </a:lnSpc>
              <a:defRPr/>
            </a:pPr>
            <a:r>
              <a:rPr lang="en-GB" altLang="en-US" dirty="0">
                <a:solidFill>
                  <a:schemeClr val="tx1">
                    <a:lumMod val="65000"/>
                    <a:lumOff val="35000"/>
                  </a:schemeClr>
                </a:solidFill>
                <a:latin typeface="Proxima Nova Light"/>
                <a:ea typeface="ＭＳ Ｐゴシック" pitchFamily="34" charset="-128"/>
                <a:cs typeface="Arial" charset="0"/>
              </a:rPr>
              <a:t>Children grow out of it</a:t>
            </a:r>
          </a:p>
          <a:p>
            <a:pPr>
              <a:lnSpc>
                <a:spcPct val="150000"/>
              </a:lnSpc>
              <a:defRPr/>
            </a:pPr>
            <a:r>
              <a:rPr lang="en-GB" altLang="en-US" b="1" dirty="0">
                <a:solidFill>
                  <a:schemeClr val="tx1">
                    <a:lumMod val="65000"/>
                    <a:lumOff val="35000"/>
                  </a:schemeClr>
                </a:solidFill>
                <a:latin typeface="Proxima Nova Light"/>
                <a:ea typeface="ＭＳ Ｐゴシック" pitchFamily="34" charset="-128"/>
                <a:cs typeface="Arial" charset="0"/>
              </a:rPr>
              <a:t>Reasons for misunderstanding? </a:t>
            </a:r>
          </a:p>
          <a:p>
            <a:pPr>
              <a:lnSpc>
                <a:spcPct val="150000"/>
              </a:lnSpc>
              <a:defRPr/>
            </a:pPr>
            <a:r>
              <a:rPr lang="en-GB" dirty="0">
                <a:solidFill>
                  <a:schemeClr val="tx1">
                    <a:lumMod val="65000"/>
                    <a:lumOff val="35000"/>
                  </a:schemeClr>
                </a:solidFill>
                <a:latin typeface="Proxima Nova Light"/>
                <a:ea typeface="ＭＳ Ｐゴシック" pitchFamily="34" charset="-128"/>
                <a:cs typeface="Arial" charset="0"/>
              </a:rPr>
              <a:t>Symptoms of </a:t>
            </a:r>
            <a:r>
              <a:rPr lang="en-GB" altLang="en-US" dirty="0">
                <a:solidFill>
                  <a:schemeClr val="tx1">
                    <a:lumMod val="65000"/>
                    <a:lumOff val="35000"/>
                  </a:schemeClr>
                </a:solidFill>
                <a:latin typeface="Proxima Nova Light"/>
                <a:ea typeface="ＭＳ Ｐゴシック" pitchFamily="34" charset="-128"/>
                <a:cs typeface="Arial" charset="0"/>
              </a:rPr>
              <a:t>AD(H)D</a:t>
            </a:r>
            <a:r>
              <a:rPr lang="en-GB" dirty="0">
                <a:solidFill>
                  <a:schemeClr val="tx1">
                    <a:lumMod val="65000"/>
                    <a:lumOff val="35000"/>
                  </a:schemeClr>
                </a:solidFill>
                <a:latin typeface="Proxima Nova Light"/>
                <a:ea typeface="ＭＳ Ｐゴシック" pitchFamily="34" charset="-128"/>
                <a:cs typeface="Arial" charset="0"/>
              </a:rPr>
              <a:t> are similar to experiences that we all have in our daily lives</a:t>
            </a:r>
          </a:p>
          <a:p>
            <a:pPr>
              <a:lnSpc>
                <a:spcPct val="150000"/>
              </a:lnSpc>
              <a:defRPr/>
            </a:pPr>
            <a:r>
              <a:rPr lang="en-GB" b="1" dirty="0">
                <a:solidFill>
                  <a:schemeClr val="tx1">
                    <a:lumMod val="65000"/>
                    <a:lumOff val="35000"/>
                  </a:schemeClr>
                </a:solidFill>
                <a:latin typeface="Proxima Nova Light"/>
                <a:ea typeface="ＭＳ Ｐゴシック" pitchFamily="34" charset="-128"/>
                <a:cs typeface="Arial" charset="0"/>
              </a:rPr>
              <a:t>In Adult </a:t>
            </a:r>
            <a:r>
              <a:rPr lang="en-GB" altLang="en-US" b="1" dirty="0">
                <a:solidFill>
                  <a:schemeClr val="tx1">
                    <a:lumMod val="65000"/>
                    <a:lumOff val="35000"/>
                  </a:schemeClr>
                </a:solidFill>
                <a:latin typeface="Proxima Nova Light"/>
                <a:ea typeface="ＭＳ Ｐゴシック" pitchFamily="34" charset="-128"/>
                <a:cs typeface="Arial" charset="0"/>
              </a:rPr>
              <a:t>AD(H)D</a:t>
            </a:r>
            <a:r>
              <a:rPr lang="en-GB" b="1" dirty="0">
                <a:solidFill>
                  <a:schemeClr val="tx1">
                    <a:lumMod val="65000"/>
                    <a:lumOff val="35000"/>
                  </a:schemeClr>
                </a:solidFill>
                <a:latin typeface="Proxima Nova Light"/>
                <a:ea typeface="ＭＳ Ｐゴシック" pitchFamily="34" charset="-128"/>
                <a:cs typeface="Arial" charset="0"/>
              </a:rPr>
              <a:t> - far more persistent and severe, impacts on daily functioning </a:t>
            </a:r>
          </a:p>
          <a:p>
            <a:pPr>
              <a:lnSpc>
                <a:spcPct val="150000"/>
              </a:lnSpc>
              <a:defRPr/>
            </a:pPr>
            <a:endParaRPr lang="en-GB" dirty="0">
              <a:solidFill>
                <a:schemeClr val="tx1">
                  <a:lumMod val="75000"/>
                  <a:lumOff val="25000"/>
                </a:schemeClr>
              </a:solidFill>
              <a:latin typeface="Proxima Nova Light"/>
              <a:cs typeface="Arial" panose="020B0604020202020204" pitchFamily="34" charset="0"/>
            </a:endParaRPr>
          </a:p>
          <a:p>
            <a:endParaRPr lang="en-GB" altLang="en-US" dirty="0"/>
          </a:p>
        </p:txBody>
      </p:sp>
      <p:sp>
        <p:nvSpPr>
          <p:cNvPr id="880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6189" indent="-283150" eaLnBrk="0" hangingPunct="0">
              <a:spcBef>
                <a:spcPct val="30000"/>
              </a:spcBef>
              <a:defRPr sz="1200">
                <a:solidFill>
                  <a:schemeClr val="tx1"/>
                </a:solidFill>
                <a:latin typeface="Calibri" pitchFamily="34" charset="0"/>
              </a:defRPr>
            </a:lvl2pPr>
            <a:lvl3pPr marL="1132599" indent="-226520" eaLnBrk="0" hangingPunct="0">
              <a:spcBef>
                <a:spcPct val="30000"/>
              </a:spcBef>
              <a:defRPr sz="1200">
                <a:solidFill>
                  <a:schemeClr val="tx1"/>
                </a:solidFill>
                <a:latin typeface="Calibri" pitchFamily="34" charset="0"/>
              </a:defRPr>
            </a:lvl3pPr>
            <a:lvl4pPr marL="1585638" indent="-226520" eaLnBrk="0" hangingPunct="0">
              <a:spcBef>
                <a:spcPct val="30000"/>
              </a:spcBef>
              <a:defRPr sz="1200">
                <a:solidFill>
                  <a:schemeClr val="tx1"/>
                </a:solidFill>
                <a:latin typeface="Calibri" pitchFamily="34" charset="0"/>
              </a:defRPr>
            </a:lvl4pPr>
            <a:lvl5pPr marL="2038678" indent="-226520" eaLnBrk="0" hangingPunct="0">
              <a:spcBef>
                <a:spcPct val="30000"/>
              </a:spcBef>
              <a:defRPr sz="1200">
                <a:solidFill>
                  <a:schemeClr val="tx1"/>
                </a:solidFill>
                <a:latin typeface="Calibri" pitchFamily="34" charset="0"/>
              </a:defRPr>
            </a:lvl5pPr>
            <a:lvl6pPr marL="2491717" indent="-226520" eaLnBrk="0" fontAlgn="base" hangingPunct="0">
              <a:spcBef>
                <a:spcPct val="30000"/>
              </a:spcBef>
              <a:spcAft>
                <a:spcPct val="0"/>
              </a:spcAft>
              <a:defRPr sz="1200">
                <a:solidFill>
                  <a:schemeClr val="tx1"/>
                </a:solidFill>
                <a:latin typeface="Calibri" pitchFamily="34" charset="0"/>
              </a:defRPr>
            </a:lvl6pPr>
            <a:lvl7pPr marL="2944757" indent="-226520" eaLnBrk="0" fontAlgn="base" hangingPunct="0">
              <a:spcBef>
                <a:spcPct val="30000"/>
              </a:spcBef>
              <a:spcAft>
                <a:spcPct val="0"/>
              </a:spcAft>
              <a:defRPr sz="1200">
                <a:solidFill>
                  <a:schemeClr val="tx1"/>
                </a:solidFill>
                <a:latin typeface="Calibri" pitchFamily="34" charset="0"/>
              </a:defRPr>
            </a:lvl7pPr>
            <a:lvl8pPr marL="3397796" indent="-226520" eaLnBrk="0" fontAlgn="base" hangingPunct="0">
              <a:spcBef>
                <a:spcPct val="30000"/>
              </a:spcBef>
              <a:spcAft>
                <a:spcPct val="0"/>
              </a:spcAft>
              <a:defRPr sz="1200">
                <a:solidFill>
                  <a:schemeClr val="tx1"/>
                </a:solidFill>
                <a:latin typeface="Calibri" pitchFamily="34" charset="0"/>
              </a:defRPr>
            </a:lvl8pPr>
            <a:lvl9pPr marL="3850836" indent="-2265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a:p>
        </p:txBody>
      </p:sp>
      <p:sp>
        <p:nvSpPr>
          <p:cNvPr id="880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6189" indent="-283150" eaLnBrk="0" hangingPunct="0">
              <a:spcBef>
                <a:spcPct val="30000"/>
              </a:spcBef>
              <a:defRPr sz="1200">
                <a:solidFill>
                  <a:schemeClr val="tx1"/>
                </a:solidFill>
                <a:latin typeface="Calibri" pitchFamily="34" charset="0"/>
              </a:defRPr>
            </a:lvl2pPr>
            <a:lvl3pPr marL="1132599" indent="-226520" eaLnBrk="0" hangingPunct="0">
              <a:spcBef>
                <a:spcPct val="30000"/>
              </a:spcBef>
              <a:defRPr sz="1200">
                <a:solidFill>
                  <a:schemeClr val="tx1"/>
                </a:solidFill>
                <a:latin typeface="Calibri" pitchFamily="34" charset="0"/>
              </a:defRPr>
            </a:lvl3pPr>
            <a:lvl4pPr marL="1585638" indent="-226520" eaLnBrk="0" hangingPunct="0">
              <a:spcBef>
                <a:spcPct val="30000"/>
              </a:spcBef>
              <a:defRPr sz="1200">
                <a:solidFill>
                  <a:schemeClr val="tx1"/>
                </a:solidFill>
                <a:latin typeface="Calibri" pitchFamily="34" charset="0"/>
              </a:defRPr>
            </a:lvl4pPr>
            <a:lvl5pPr marL="2038678" indent="-226520" eaLnBrk="0" hangingPunct="0">
              <a:spcBef>
                <a:spcPct val="30000"/>
              </a:spcBef>
              <a:defRPr sz="1200">
                <a:solidFill>
                  <a:schemeClr val="tx1"/>
                </a:solidFill>
                <a:latin typeface="Calibri" pitchFamily="34" charset="0"/>
              </a:defRPr>
            </a:lvl5pPr>
            <a:lvl6pPr marL="2491717" indent="-226520" eaLnBrk="0" fontAlgn="base" hangingPunct="0">
              <a:spcBef>
                <a:spcPct val="30000"/>
              </a:spcBef>
              <a:spcAft>
                <a:spcPct val="0"/>
              </a:spcAft>
              <a:defRPr sz="1200">
                <a:solidFill>
                  <a:schemeClr val="tx1"/>
                </a:solidFill>
                <a:latin typeface="Calibri" pitchFamily="34" charset="0"/>
              </a:defRPr>
            </a:lvl6pPr>
            <a:lvl7pPr marL="2944757" indent="-226520" eaLnBrk="0" fontAlgn="base" hangingPunct="0">
              <a:spcBef>
                <a:spcPct val="30000"/>
              </a:spcBef>
              <a:spcAft>
                <a:spcPct val="0"/>
              </a:spcAft>
              <a:defRPr sz="1200">
                <a:solidFill>
                  <a:schemeClr val="tx1"/>
                </a:solidFill>
                <a:latin typeface="Calibri" pitchFamily="34" charset="0"/>
              </a:defRPr>
            </a:lvl7pPr>
            <a:lvl8pPr marL="3397796" indent="-226520" eaLnBrk="0" fontAlgn="base" hangingPunct="0">
              <a:spcBef>
                <a:spcPct val="30000"/>
              </a:spcBef>
              <a:spcAft>
                <a:spcPct val="0"/>
              </a:spcAft>
              <a:defRPr sz="1200">
                <a:solidFill>
                  <a:schemeClr val="tx1"/>
                </a:solidFill>
                <a:latin typeface="Calibri" pitchFamily="34" charset="0"/>
              </a:defRPr>
            </a:lvl8pPr>
            <a:lvl9pPr marL="3850836" indent="-2265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4166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ADHD, ASD </a:t>
            </a:r>
            <a:r>
              <a:rPr lang="en-GB" dirty="0" err="1"/>
              <a:t>etc</a:t>
            </a:r>
            <a:endParaRPr lang="en-GB" dirty="0"/>
          </a:p>
        </p:txBody>
      </p:sp>
      <p:sp>
        <p:nvSpPr>
          <p:cNvPr id="4" name="Slide Number Placeholder 3"/>
          <p:cNvSpPr>
            <a:spLocks noGrp="1"/>
          </p:cNvSpPr>
          <p:nvPr>
            <p:ph type="sldNum" sz="quarter" idx="10"/>
          </p:nvPr>
        </p:nvSpPr>
        <p:spPr/>
        <p:txBody>
          <a:bodyPr/>
          <a:lstStyle/>
          <a:p>
            <a:fld id="{76AD760F-5330-4691-A408-0EEDDFD1626E}" type="slidenum">
              <a:rPr lang="en-GB" smtClean="0"/>
              <a:t>15</a:t>
            </a:fld>
            <a:endParaRPr lang="en-GB" dirty="0"/>
          </a:p>
        </p:txBody>
      </p:sp>
    </p:spTree>
    <p:extLst>
      <p:ext uri="{BB962C8B-B14F-4D97-AF65-F5344CB8AC3E}">
        <p14:creationId xmlns:p14="http://schemas.microsoft.com/office/powerpoint/2010/main" val="243239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AD760F-5330-4691-A408-0EEDDFD1626E}" type="slidenum">
              <a:rPr lang="en-GB" smtClean="0"/>
              <a:t>16</a:t>
            </a:fld>
            <a:endParaRPr lang="en-GB" dirty="0"/>
          </a:p>
        </p:txBody>
      </p:sp>
    </p:spTree>
    <p:extLst>
      <p:ext uri="{BB962C8B-B14F-4D97-AF65-F5344CB8AC3E}">
        <p14:creationId xmlns:p14="http://schemas.microsoft.com/office/powerpoint/2010/main" val="54763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itchFamily="34" charset="-128"/>
            </a:endParaRPr>
          </a:p>
        </p:txBody>
      </p:sp>
      <p:sp>
        <p:nvSpPr>
          <p:cNvPr id="716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
        <p:nvSpPr>
          <p:cNvPr id="716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258294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AD760F-5330-4691-A408-0EEDDFD1626E}" type="slidenum">
              <a:rPr lang="en-GB" smtClean="0"/>
              <a:t>18</a:t>
            </a:fld>
            <a:endParaRPr lang="en-GB" dirty="0"/>
          </a:p>
        </p:txBody>
      </p:sp>
    </p:spTree>
    <p:extLst>
      <p:ext uri="{BB962C8B-B14F-4D97-AF65-F5344CB8AC3E}">
        <p14:creationId xmlns:p14="http://schemas.microsoft.com/office/powerpoint/2010/main" val="337793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000">
              <a:ea typeface="ＭＳ Ｐゴシック" pitchFamily="34" charset="-128"/>
            </a:endParaRP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3031918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GB" dirty="0">
                <a:solidFill>
                  <a:schemeClr val="tx1">
                    <a:lumMod val="65000"/>
                    <a:lumOff val="35000"/>
                  </a:schemeClr>
                </a:solidFill>
                <a:latin typeface="Proxima Nova Light"/>
                <a:ea typeface="ＭＳ Ｐゴシック" pitchFamily="34" charset="-128"/>
                <a:cs typeface="Arial" charset="0"/>
              </a:rPr>
              <a:t>Communication – in a clear way with minimal ambiguity, clear deadlines given</a:t>
            </a:r>
          </a:p>
          <a:p>
            <a:pPr>
              <a:defRPr/>
            </a:pPr>
            <a:r>
              <a:rPr lang="en-GB" dirty="0"/>
              <a:t>Understanding that saying the ‘wrong thing/ seeming uninterested/ pedantic is probably unintentional and likely to be due to the person’s communication difficulties</a:t>
            </a:r>
          </a:p>
          <a:p>
            <a:pPr defTabSz="906079">
              <a:defRPr/>
            </a:pPr>
            <a:endParaRPr lang="en-GB" dirty="0">
              <a:solidFill>
                <a:schemeClr val="tx1">
                  <a:lumMod val="65000"/>
                  <a:lumOff val="35000"/>
                </a:schemeClr>
              </a:solidFill>
              <a:latin typeface="Proxima Nova Light"/>
              <a:ea typeface="ＭＳ Ｐゴシック" pitchFamily="34" charset="-128"/>
              <a:cs typeface="Arial" charset="0"/>
            </a:endParaRPr>
          </a:p>
          <a:p>
            <a:pPr defTabSz="906079">
              <a:defRPr/>
            </a:pPr>
            <a:r>
              <a:rPr lang="en-GB" dirty="0">
                <a:solidFill>
                  <a:schemeClr val="tx1">
                    <a:lumMod val="65000"/>
                    <a:lumOff val="35000"/>
                  </a:schemeClr>
                </a:solidFill>
                <a:latin typeface="Proxima Nova Light"/>
                <a:ea typeface="ＭＳ Ｐゴシック" pitchFamily="34" charset="-128"/>
                <a:cs typeface="Arial" charset="0"/>
              </a:rPr>
              <a:t>Gentle reminders about boundaries in terms of how the individual is coming across, e.g. interrupting a conversation. </a:t>
            </a:r>
            <a:r>
              <a:rPr lang="en-GB" b="1" dirty="0">
                <a:solidFill>
                  <a:schemeClr val="tx1">
                    <a:lumMod val="65000"/>
                    <a:lumOff val="35000"/>
                  </a:schemeClr>
                </a:solidFill>
                <a:latin typeface="Proxima Nova Light"/>
                <a:ea typeface="ＭＳ Ｐゴシック" pitchFamily="34" charset="-128"/>
                <a:cs typeface="Arial" charset="0"/>
              </a:rPr>
              <a:t>Rude is not intentional</a:t>
            </a:r>
            <a:r>
              <a:rPr lang="en-GB" dirty="0">
                <a:solidFill>
                  <a:schemeClr val="tx1">
                    <a:lumMod val="65000"/>
                    <a:lumOff val="35000"/>
                  </a:schemeClr>
                </a:solidFill>
                <a:latin typeface="Proxima Nova Light"/>
                <a:ea typeface="ＭＳ Ｐゴシック" pitchFamily="34" charset="-128"/>
                <a:cs typeface="Arial" charset="0"/>
              </a:rPr>
              <a:t>. </a:t>
            </a:r>
          </a:p>
          <a:p>
            <a:pPr defTabSz="906079">
              <a:defRPr/>
            </a:pPr>
            <a:endParaRPr lang="en-GB" dirty="0">
              <a:solidFill>
                <a:schemeClr val="tx1">
                  <a:lumMod val="65000"/>
                  <a:lumOff val="35000"/>
                </a:schemeClr>
              </a:solidFill>
              <a:latin typeface="Proxima Nova Light"/>
              <a:ea typeface="ＭＳ Ｐゴシック" pitchFamily="34" charset="-128"/>
              <a:cs typeface="Arial" charset="0"/>
            </a:endParaRPr>
          </a:p>
          <a:p>
            <a:pPr defTabSz="906079">
              <a:defRPr/>
            </a:pPr>
            <a:r>
              <a:rPr lang="en-GB" dirty="0">
                <a:solidFill>
                  <a:schemeClr val="tx1">
                    <a:lumMod val="65000"/>
                    <a:lumOff val="35000"/>
                  </a:schemeClr>
                </a:solidFill>
                <a:latin typeface="Proxima Nova Light"/>
                <a:ea typeface="ＭＳ Ｐゴシック" pitchFamily="34" charset="-128"/>
                <a:cs typeface="Arial" charset="0"/>
              </a:rPr>
              <a:t>Support training to develop skills in building rapport, conversation techniques, body language. Like learning a new language. Also, one-to-one support from a buddy – to help manage unpredictable changes </a:t>
            </a:r>
          </a:p>
          <a:p>
            <a:pPr defTabSz="906079">
              <a:defRPr/>
            </a:pPr>
            <a:endParaRPr lang="en-GB" dirty="0">
              <a:solidFill>
                <a:schemeClr val="tx1">
                  <a:lumMod val="65000"/>
                  <a:lumOff val="35000"/>
                </a:schemeClr>
              </a:solidFill>
              <a:latin typeface="Proxima Nova Light"/>
              <a:ea typeface="ＭＳ Ｐゴシック" pitchFamily="34" charset="-128"/>
              <a:cs typeface="Arial" charset="0"/>
            </a:endParaRPr>
          </a:p>
          <a:p>
            <a:pPr defTabSz="906079">
              <a:defRPr/>
            </a:pPr>
            <a:r>
              <a:rPr lang="en-GB" dirty="0">
                <a:solidFill>
                  <a:schemeClr val="tx1">
                    <a:lumMod val="65000"/>
                    <a:lumOff val="35000"/>
                  </a:schemeClr>
                </a:solidFill>
                <a:latin typeface="Proxima Nova Light"/>
                <a:ea typeface="ＭＳ Ｐゴシック" pitchFamily="34" charset="-128"/>
                <a:cs typeface="Arial" charset="0"/>
              </a:rPr>
              <a:t>Provide advance notice where possible of changes to work to minimise stress and anxiety</a:t>
            </a:r>
          </a:p>
          <a:p>
            <a:pPr defTabSz="906079">
              <a:defRPr/>
            </a:pPr>
            <a:endParaRPr lang="en-GB" dirty="0">
              <a:solidFill>
                <a:schemeClr val="tx1">
                  <a:lumMod val="65000"/>
                  <a:lumOff val="35000"/>
                </a:schemeClr>
              </a:solidFill>
              <a:latin typeface="Proxima Nova Light"/>
              <a:ea typeface="ＭＳ Ｐゴシック" pitchFamily="34" charset="-128"/>
              <a:cs typeface="Arial" charset="0"/>
            </a:endParaRPr>
          </a:p>
          <a:p>
            <a:pPr defTabSz="906079">
              <a:defRPr/>
            </a:pPr>
            <a:r>
              <a:rPr lang="en-GB" dirty="0">
                <a:solidFill>
                  <a:schemeClr val="tx1">
                    <a:lumMod val="65000"/>
                    <a:lumOff val="35000"/>
                  </a:schemeClr>
                </a:solidFill>
                <a:latin typeface="Proxima Nova Light"/>
                <a:ea typeface="ＭＳ Ｐゴシック" pitchFamily="34" charset="-128"/>
                <a:cs typeface="Arial" charset="0"/>
              </a:rPr>
              <a:t>Allow to start later in the day when less people are around, if over sensitive to noise</a:t>
            </a:r>
          </a:p>
          <a:p>
            <a:pPr defTabSz="906079">
              <a:defRPr/>
            </a:pPr>
            <a:r>
              <a:rPr lang="en-GB" dirty="0">
                <a:solidFill>
                  <a:schemeClr val="tx1">
                    <a:lumMod val="65000"/>
                    <a:lumOff val="35000"/>
                  </a:schemeClr>
                </a:solidFill>
                <a:latin typeface="Proxima Nova Light"/>
                <a:ea typeface="ＭＳ Ｐゴシック" pitchFamily="34" charset="-128"/>
                <a:cs typeface="Arial" charset="0"/>
              </a:rPr>
              <a:t>Also, providing a private workspace for minimal sensory input. </a:t>
            </a:r>
          </a:p>
          <a:p>
            <a:endParaRPr lang="en-GB" dirty="0"/>
          </a:p>
        </p:txBody>
      </p:sp>
      <p:sp>
        <p:nvSpPr>
          <p:cNvPr id="4" name="Slide Number Placeholder 3"/>
          <p:cNvSpPr>
            <a:spLocks noGrp="1"/>
          </p:cNvSpPr>
          <p:nvPr>
            <p:ph type="sldNum" sz="quarter" idx="10"/>
          </p:nvPr>
        </p:nvSpPr>
        <p:spPr/>
        <p:txBody>
          <a:bodyPr/>
          <a:lstStyle/>
          <a:p>
            <a:fld id="{76AD760F-5330-4691-A408-0EEDDFD1626E}" type="slidenum">
              <a:rPr lang="en-GB" smtClean="0"/>
              <a:t>23</a:t>
            </a:fld>
            <a:endParaRPr lang="en-GB" dirty="0"/>
          </a:p>
        </p:txBody>
      </p:sp>
    </p:spTree>
    <p:extLst>
      <p:ext uri="{BB962C8B-B14F-4D97-AF65-F5344CB8AC3E}">
        <p14:creationId xmlns:p14="http://schemas.microsoft.com/office/powerpoint/2010/main" val="818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ADHD, ASD </a:t>
            </a:r>
            <a:r>
              <a:rPr lang="en-GB" dirty="0" err="1"/>
              <a:t>etc</a:t>
            </a:r>
            <a:endParaRPr lang="en-GB" dirty="0"/>
          </a:p>
        </p:txBody>
      </p:sp>
      <p:sp>
        <p:nvSpPr>
          <p:cNvPr id="4" name="Slide Number Placeholder 3"/>
          <p:cNvSpPr>
            <a:spLocks noGrp="1"/>
          </p:cNvSpPr>
          <p:nvPr>
            <p:ph type="sldNum" sz="quarter" idx="10"/>
          </p:nvPr>
        </p:nvSpPr>
        <p:spPr/>
        <p:txBody>
          <a:bodyPr/>
          <a:lstStyle/>
          <a:p>
            <a:fld id="{76AD760F-5330-4691-A408-0EEDDFD1626E}" type="slidenum">
              <a:rPr lang="en-GB" smtClean="0"/>
              <a:t>24</a:t>
            </a:fld>
            <a:endParaRPr lang="en-GB" dirty="0"/>
          </a:p>
        </p:txBody>
      </p:sp>
    </p:spTree>
    <p:extLst>
      <p:ext uri="{BB962C8B-B14F-4D97-AF65-F5344CB8AC3E}">
        <p14:creationId xmlns:p14="http://schemas.microsoft.com/office/powerpoint/2010/main" val="320330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who I am </a:t>
            </a:r>
          </a:p>
          <a:p>
            <a:pPr eaLnBrk="1" hangingPunct="1"/>
            <a:endParaRPr lang="en-US" altLang="en-US" dirty="0"/>
          </a:p>
          <a:p>
            <a:pPr eaLnBrk="1" hangingPunct="1"/>
            <a:r>
              <a:rPr lang="en-US" altLang="en-US" dirty="0"/>
              <a:t>Explain structure of the day</a:t>
            </a:r>
          </a:p>
        </p:txBody>
      </p:sp>
      <p:sp>
        <p:nvSpPr>
          <p:cNvPr id="81924"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dirty="0"/>
          </a:p>
        </p:txBody>
      </p:sp>
      <p:sp>
        <p:nvSpPr>
          <p:cNvPr id="819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33224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148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sz="1400" dirty="0">
              <a:ea typeface="ＭＳ Ｐゴシック" pitchFamily="34" charset="-128"/>
            </a:endParaRPr>
          </a:p>
        </p:txBody>
      </p:sp>
      <p:sp>
        <p:nvSpPr>
          <p:cNvPr id="148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sz="1400" dirty="0">
              <a:ea typeface="ＭＳ Ｐゴシック" pitchFamily="34" charset="-128"/>
            </a:endParaRPr>
          </a:p>
        </p:txBody>
      </p:sp>
    </p:spTree>
    <p:extLst>
      <p:ext uri="{BB962C8B-B14F-4D97-AF65-F5344CB8AC3E}">
        <p14:creationId xmlns:p14="http://schemas.microsoft.com/office/powerpoint/2010/main" val="3395161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083EE1-6539-4BCA-B8F8-64EBBDEECD1F}" type="slidenum">
              <a:rPr lang="en-GB" smtClean="0"/>
              <a:t>30</a:t>
            </a:fld>
            <a:endParaRPr lang="en-GB" dirty="0"/>
          </a:p>
        </p:txBody>
      </p:sp>
    </p:spTree>
    <p:extLst>
      <p:ext uri="{BB962C8B-B14F-4D97-AF65-F5344CB8AC3E}">
        <p14:creationId xmlns:p14="http://schemas.microsoft.com/office/powerpoint/2010/main" val="2409349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1474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sz="1400" dirty="0">
              <a:ea typeface="ＭＳ Ｐゴシック" pitchFamily="34" charset="-128"/>
            </a:endParaRPr>
          </a:p>
        </p:txBody>
      </p:sp>
      <p:sp>
        <p:nvSpPr>
          <p:cNvPr id="1474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3951" indent="-297674" eaLnBrk="0" hangingPunct="0">
              <a:spcBef>
                <a:spcPct val="30000"/>
              </a:spcBef>
              <a:defRPr sz="1300">
                <a:solidFill>
                  <a:schemeClr val="tx1"/>
                </a:solidFill>
                <a:latin typeface="Calibri" pitchFamily="34" charset="0"/>
              </a:defRPr>
            </a:lvl2pPr>
            <a:lvl3pPr marL="1190694" indent="-238138" eaLnBrk="0" hangingPunct="0">
              <a:spcBef>
                <a:spcPct val="30000"/>
              </a:spcBef>
              <a:defRPr sz="1300">
                <a:solidFill>
                  <a:schemeClr val="tx1"/>
                </a:solidFill>
                <a:latin typeface="Calibri" pitchFamily="34" charset="0"/>
              </a:defRPr>
            </a:lvl3pPr>
            <a:lvl4pPr marL="1666972" indent="-238138" eaLnBrk="0" hangingPunct="0">
              <a:spcBef>
                <a:spcPct val="30000"/>
              </a:spcBef>
              <a:defRPr sz="1300">
                <a:solidFill>
                  <a:schemeClr val="tx1"/>
                </a:solidFill>
                <a:latin typeface="Calibri" pitchFamily="34" charset="0"/>
              </a:defRPr>
            </a:lvl4pPr>
            <a:lvl5pPr marL="2143250" indent="-238138" eaLnBrk="0" hangingPunct="0">
              <a:spcBef>
                <a:spcPct val="30000"/>
              </a:spcBef>
              <a:defRPr sz="1300">
                <a:solidFill>
                  <a:schemeClr val="tx1"/>
                </a:solidFill>
                <a:latin typeface="Calibri" pitchFamily="34" charset="0"/>
              </a:defRPr>
            </a:lvl5pPr>
            <a:lvl6pPr marL="2619528" indent="-238138" eaLnBrk="0" fontAlgn="base" hangingPunct="0">
              <a:spcBef>
                <a:spcPct val="30000"/>
              </a:spcBef>
              <a:spcAft>
                <a:spcPct val="0"/>
              </a:spcAft>
              <a:defRPr sz="1300">
                <a:solidFill>
                  <a:schemeClr val="tx1"/>
                </a:solidFill>
                <a:latin typeface="Calibri" pitchFamily="34" charset="0"/>
              </a:defRPr>
            </a:lvl6pPr>
            <a:lvl7pPr marL="3095804" indent="-238138" eaLnBrk="0" fontAlgn="base" hangingPunct="0">
              <a:spcBef>
                <a:spcPct val="30000"/>
              </a:spcBef>
              <a:spcAft>
                <a:spcPct val="0"/>
              </a:spcAft>
              <a:defRPr sz="1300">
                <a:solidFill>
                  <a:schemeClr val="tx1"/>
                </a:solidFill>
                <a:latin typeface="Calibri" pitchFamily="34" charset="0"/>
              </a:defRPr>
            </a:lvl7pPr>
            <a:lvl8pPr marL="3572082" indent="-238138" eaLnBrk="0" fontAlgn="base" hangingPunct="0">
              <a:spcBef>
                <a:spcPct val="30000"/>
              </a:spcBef>
              <a:spcAft>
                <a:spcPct val="0"/>
              </a:spcAft>
              <a:defRPr sz="1300">
                <a:solidFill>
                  <a:schemeClr val="tx1"/>
                </a:solidFill>
                <a:latin typeface="Calibri" pitchFamily="34" charset="0"/>
              </a:defRPr>
            </a:lvl8pPr>
            <a:lvl9pPr marL="4048360" indent="-2381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endParaRPr lang="en-US" altLang="en-US" sz="1400" dirty="0">
              <a:ea typeface="ＭＳ Ｐゴシック" pitchFamily="34" charset="-128"/>
            </a:endParaRPr>
          </a:p>
        </p:txBody>
      </p:sp>
    </p:spTree>
    <p:extLst>
      <p:ext uri="{BB962C8B-B14F-4D97-AF65-F5344CB8AC3E}">
        <p14:creationId xmlns:p14="http://schemas.microsoft.com/office/powerpoint/2010/main" val="178364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44036"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
        <p:nvSpPr>
          <p:cNvPr id="440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64052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44036"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
        <p:nvSpPr>
          <p:cNvPr id="440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53908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44036"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
        <p:nvSpPr>
          <p:cNvPr id="440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325466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to highlight that dyspraxia and dyslexia come about because the individual’s brain processes information in a different way</a:t>
            </a:r>
            <a:endParaRPr lang="en-GB" dirty="0"/>
          </a:p>
        </p:txBody>
      </p:sp>
      <p:sp>
        <p:nvSpPr>
          <p:cNvPr id="4" name="Slide Number Placeholder 3"/>
          <p:cNvSpPr>
            <a:spLocks noGrp="1"/>
          </p:cNvSpPr>
          <p:nvPr>
            <p:ph type="sldNum" sz="quarter" idx="10"/>
          </p:nvPr>
        </p:nvSpPr>
        <p:spPr/>
        <p:txBody>
          <a:bodyPr/>
          <a:lstStyle/>
          <a:p>
            <a:fld id="{76AD760F-5330-4691-A408-0EEDDFD1626E}" type="slidenum">
              <a:rPr lang="en-GB" smtClean="0"/>
              <a:t>7</a:t>
            </a:fld>
            <a:endParaRPr lang="en-GB" dirty="0"/>
          </a:p>
        </p:txBody>
      </p:sp>
    </p:spTree>
    <p:extLst>
      <p:ext uri="{BB962C8B-B14F-4D97-AF65-F5344CB8AC3E}">
        <p14:creationId xmlns:p14="http://schemas.microsoft.com/office/powerpoint/2010/main" val="167664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pitchFamily="34" charset="-128"/>
              </a:rPr>
              <a:t>The Equality Act 2010 is the UK law that bans unfair treatment and helps to achieve equal opportunities in the workplace, schools and in wider society.</a:t>
            </a:r>
          </a:p>
          <a:p>
            <a:endParaRPr lang="en-GB" altLang="en-US" dirty="0">
              <a:ea typeface="ＭＳ Ｐゴシック" pitchFamily="34" charset="-128"/>
            </a:endParaRPr>
          </a:p>
          <a:p>
            <a:r>
              <a:rPr lang="en-GB" altLang="en-US" dirty="0">
                <a:ea typeface="ＭＳ Ｐゴシック" pitchFamily="34" charset="-128"/>
              </a:rPr>
              <a:t>The act replaces previous antidiscrimination laws (e.g. Sex Discrimination Act 1975, Race Relations Act 1976 and the Disability Discrimination Act 1995) with a single act, making the law simpler. </a:t>
            </a:r>
          </a:p>
          <a:p>
            <a:endParaRPr lang="en-GB" altLang="en-US" dirty="0">
              <a:ea typeface="ＭＳ Ｐゴシック" pitchFamily="34" charset="-128"/>
            </a:endParaRPr>
          </a:p>
          <a:p>
            <a:r>
              <a:rPr lang="en-GB" altLang="en-US" dirty="0">
                <a:ea typeface="ＭＳ Ｐゴシック" pitchFamily="34" charset="-128"/>
              </a:rPr>
              <a:t>It makes the legislation easier for people to understand and to comply with. The act also strengthens protection in some situations, especially in disability discrimination.</a:t>
            </a:r>
            <a:endParaRPr lang="en-US" altLang="en-US" dirty="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76AD760F-5330-4691-A408-0EEDDFD1626E}" type="slidenum">
              <a:rPr lang="en-GB" smtClean="0"/>
              <a:t>9</a:t>
            </a:fld>
            <a:endParaRPr lang="en-GB" dirty="0"/>
          </a:p>
        </p:txBody>
      </p:sp>
    </p:spTree>
    <p:extLst>
      <p:ext uri="{BB962C8B-B14F-4D97-AF65-F5344CB8AC3E}">
        <p14:creationId xmlns:p14="http://schemas.microsoft.com/office/powerpoint/2010/main" val="389145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effectLst/>
              </a:rPr>
              <a:t>Information Processing.</a:t>
            </a:r>
            <a:endParaRPr lang="en-GB" dirty="0">
              <a:effectLst/>
            </a:endParaRPr>
          </a:p>
          <a:p>
            <a:r>
              <a:rPr lang="en-GB" dirty="0">
                <a:effectLst/>
              </a:rPr>
              <a:t>Difficulties with taking in information efficiently (this could be written or auditory). </a:t>
            </a:r>
          </a:p>
          <a:p>
            <a:r>
              <a:rPr lang="en-GB" dirty="0">
                <a:effectLst/>
              </a:rPr>
              <a:t>Slow speed of information processing, such as a 'penny dropping' delay between hearing something and understanding and responding to it. </a:t>
            </a:r>
          </a:p>
          <a:p>
            <a:endParaRPr lang="en-GB" dirty="0">
              <a:effectLst/>
            </a:endParaRPr>
          </a:p>
          <a:p>
            <a:r>
              <a:rPr lang="en-GB" b="1" dirty="0">
                <a:effectLst/>
              </a:rPr>
              <a:t>Memory.</a:t>
            </a:r>
            <a:endParaRPr lang="en-GB" dirty="0">
              <a:effectLst/>
            </a:endParaRPr>
          </a:p>
          <a:p>
            <a:r>
              <a:rPr lang="en-GB" dirty="0">
                <a:effectLst/>
              </a:rPr>
              <a:t>Poor short term memory for facts, events, times, dates. </a:t>
            </a:r>
          </a:p>
          <a:p>
            <a:r>
              <a:rPr lang="en-GB" dirty="0">
                <a:effectLst/>
              </a:rPr>
              <a:t>Poor working memory; i.e. difficulty holding on to several pieces of information while undertaking a task e.g. taking notes as you listen, coping with compound questions. </a:t>
            </a:r>
          </a:p>
          <a:p>
            <a:r>
              <a:rPr lang="en-GB" dirty="0">
                <a:effectLst/>
              </a:rPr>
              <a:t>Inability to hold on to information without referring to notes. </a:t>
            </a:r>
          </a:p>
          <a:p>
            <a:endParaRPr lang="en-US" altLang="en-US" dirty="0">
              <a:ea typeface="ＭＳ Ｐゴシック" pitchFamily="34" charset="-128"/>
            </a:endParaRPr>
          </a:p>
        </p:txBody>
      </p:sp>
      <p:sp>
        <p:nvSpPr>
          <p:cNvPr id="512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348918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effectLst/>
              </a:rPr>
              <a:t>Where literacy has been mastered, residual problems generally remain such as erratic spelling, difficulty extracting the sense from written material, difficulty with unfamiliar words, an inability to scan or skim text. </a:t>
            </a:r>
          </a:p>
          <a:p>
            <a:r>
              <a:rPr lang="en-GB" dirty="0">
                <a:effectLst/>
              </a:rPr>
              <a:t>Particular difficulty with unfamiliar types of language such as technical terminology, acronyms. </a:t>
            </a:r>
          </a:p>
          <a:p>
            <a:endParaRPr lang="en-US" altLang="en-US" dirty="0">
              <a:ea typeface="ＭＳ Ｐゴシック" pitchFamily="34" charset="-128"/>
            </a:endParaRPr>
          </a:p>
          <a:p>
            <a:r>
              <a:rPr lang="en-US" altLang="en-US" dirty="0">
                <a:ea typeface="ＭＳ Ｐゴシック" pitchFamily="34" charset="-128"/>
              </a:rPr>
              <a:t>(highlight that people often think issues</a:t>
            </a:r>
            <a:r>
              <a:rPr lang="en-US" altLang="en-US" baseline="0" dirty="0">
                <a:ea typeface="ＭＳ Ｐゴシック" pitchFamily="34" charset="-128"/>
              </a:rPr>
              <a:t> only with reading/writing)</a:t>
            </a:r>
            <a:endParaRPr lang="en-US" altLang="en-US" dirty="0">
              <a:ea typeface="ＭＳ Ｐゴシック" pitchFamily="34" charset="-128"/>
            </a:endParaRPr>
          </a:p>
        </p:txBody>
      </p:sp>
      <p:sp>
        <p:nvSpPr>
          <p:cNvPr id="522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0563" indent="-284832" eaLnBrk="0" hangingPunct="0">
              <a:spcBef>
                <a:spcPct val="30000"/>
              </a:spcBef>
              <a:defRPr sz="1200">
                <a:solidFill>
                  <a:schemeClr val="tx1"/>
                </a:solidFill>
                <a:latin typeface="Calibri" pitchFamily="34" charset="0"/>
                <a:ea typeface="ＭＳ Ｐゴシック" pitchFamily="34" charset="-128"/>
              </a:defRPr>
            </a:lvl2pPr>
            <a:lvl3pPr marL="1139328" indent="-227865" eaLnBrk="0" hangingPunct="0">
              <a:spcBef>
                <a:spcPct val="30000"/>
              </a:spcBef>
              <a:defRPr sz="1200">
                <a:solidFill>
                  <a:schemeClr val="tx1"/>
                </a:solidFill>
                <a:latin typeface="Calibri" pitchFamily="34" charset="0"/>
                <a:ea typeface="ＭＳ Ｐゴシック" pitchFamily="34" charset="-128"/>
              </a:defRPr>
            </a:lvl3pPr>
            <a:lvl4pPr marL="1595058" indent="-227865" eaLnBrk="0" hangingPunct="0">
              <a:spcBef>
                <a:spcPct val="30000"/>
              </a:spcBef>
              <a:defRPr sz="1200">
                <a:solidFill>
                  <a:schemeClr val="tx1"/>
                </a:solidFill>
                <a:latin typeface="Calibri" pitchFamily="34" charset="0"/>
                <a:ea typeface="ＭＳ Ｐゴシック" pitchFamily="34" charset="-128"/>
              </a:defRPr>
            </a:lvl4pPr>
            <a:lvl5pPr marL="2050789" indent="-227865" eaLnBrk="0" hangingPunct="0">
              <a:spcBef>
                <a:spcPct val="30000"/>
              </a:spcBef>
              <a:defRPr sz="1200">
                <a:solidFill>
                  <a:schemeClr val="tx1"/>
                </a:solidFill>
                <a:latin typeface="Calibri" pitchFamily="34" charset="0"/>
                <a:ea typeface="ＭＳ Ｐゴシック" pitchFamily="34" charset="-128"/>
              </a:defRPr>
            </a:lvl5pPr>
            <a:lvl6pPr marL="2506520"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225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7982"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3713" indent="-22786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300"/>
          </a:p>
        </p:txBody>
      </p:sp>
    </p:spTree>
    <p:extLst>
      <p:ext uri="{BB962C8B-B14F-4D97-AF65-F5344CB8AC3E}">
        <p14:creationId xmlns:p14="http://schemas.microsoft.com/office/powerpoint/2010/main" val="388237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607189" y="1384044"/>
            <a:ext cx="5212840" cy="1938992"/>
          </a:xfrm>
          <a:prstGeom prst="rect">
            <a:avLst/>
          </a:prstGeom>
          <a:noFill/>
        </p:spPr>
        <p:txBody>
          <a:bodyPr wrap="square" rtlCol="0">
            <a:spAutoFit/>
          </a:bodyPr>
          <a:lstStyle/>
          <a:p>
            <a:r>
              <a:rPr lang="en-US" sz="2400" b="0" i="0" dirty="0">
                <a:solidFill>
                  <a:schemeClr val="tx1">
                    <a:lumMod val="75000"/>
                    <a:lumOff val="25000"/>
                  </a:schemeClr>
                </a:solidFill>
                <a:latin typeface="Proxima Nova Light"/>
                <a:cs typeface="Proxima Nova Light"/>
              </a:rPr>
              <a:t>For Adults with Dyslexia,</a:t>
            </a:r>
          </a:p>
          <a:p>
            <a:r>
              <a:rPr lang="en-US" sz="2400" b="0" i="0" dirty="0">
                <a:solidFill>
                  <a:schemeClr val="tx1">
                    <a:lumMod val="75000"/>
                    <a:lumOff val="25000"/>
                  </a:schemeClr>
                </a:solidFill>
                <a:latin typeface="Proxima Nova Light"/>
                <a:cs typeface="Proxima Nova Light"/>
              </a:rPr>
              <a:t>Dyspraxia, Dyscalculia, AD(H)D,</a:t>
            </a:r>
          </a:p>
          <a:p>
            <a:r>
              <a:rPr lang="en-US" sz="2400" b="0" i="0" dirty="0">
                <a:solidFill>
                  <a:schemeClr val="tx1">
                    <a:lumMod val="75000"/>
                    <a:lumOff val="25000"/>
                  </a:schemeClr>
                </a:solidFill>
                <a:latin typeface="Proxima Nova Light"/>
                <a:cs typeface="Proxima Nova Light"/>
              </a:rPr>
              <a:t>Autistic Spectrum Disorder (ASD),</a:t>
            </a:r>
          </a:p>
          <a:p>
            <a:r>
              <a:rPr lang="en-US" sz="2400" b="0" i="0" dirty="0">
                <a:solidFill>
                  <a:schemeClr val="tx1">
                    <a:lumMod val="75000"/>
                    <a:lumOff val="25000"/>
                  </a:schemeClr>
                </a:solidFill>
                <a:latin typeface="Proxima Nova Light"/>
                <a:cs typeface="Proxima Nova Light"/>
              </a:rPr>
              <a:t>Mental Health or Cognitive</a:t>
            </a:r>
          </a:p>
          <a:p>
            <a:r>
              <a:rPr lang="en-US" sz="2400" b="0" i="0" dirty="0">
                <a:solidFill>
                  <a:schemeClr val="tx1">
                    <a:lumMod val="75000"/>
                    <a:lumOff val="25000"/>
                  </a:schemeClr>
                </a:solidFill>
                <a:latin typeface="Proxima Nova Light"/>
                <a:cs typeface="Proxima Nova Light"/>
              </a:rPr>
              <a:t>Functioning Deficits.</a:t>
            </a:r>
          </a:p>
        </p:txBody>
      </p:sp>
      <p:sp>
        <p:nvSpPr>
          <p:cNvPr id="3" name="TextBox 2"/>
          <p:cNvSpPr txBox="1"/>
          <p:nvPr userDrawn="1"/>
        </p:nvSpPr>
        <p:spPr>
          <a:xfrm>
            <a:off x="607189" y="622021"/>
            <a:ext cx="5565905" cy="73866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200" b="1" i="0" dirty="0">
                <a:solidFill>
                  <a:schemeClr val="tx1">
                    <a:lumMod val="75000"/>
                    <a:lumOff val="25000"/>
                  </a:schemeClr>
                </a:solidFill>
                <a:latin typeface="Proxima Nova Bold"/>
                <a:cs typeface="Proxima Nova Bold"/>
              </a:rPr>
              <a:t>Unlocking Potential</a:t>
            </a:r>
          </a:p>
        </p:txBody>
      </p:sp>
      <p:pic>
        <p:nvPicPr>
          <p:cNvPr id="4" name="Picture 3" descr="lexxic-lock-graphic-fol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3466" y="218683"/>
            <a:ext cx="4477731" cy="5391231"/>
          </a:xfrm>
          <a:prstGeom prst="rect">
            <a:avLst/>
          </a:prstGeom>
        </p:spPr>
      </p:pic>
    </p:spTree>
    <p:extLst>
      <p:ext uri="{BB962C8B-B14F-4D97-AF65-F5344CB8AC3E}">
        <p14:creationId xmlns:p14="http://schemas.microsoft.com/office/powerpoint/2010/main" val="8286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200">
                <a:solidFill>
                  <a:schemeClr val="tx1">
                    <a:lumMod val="75000"/>
                    <a:lumOff val="25000"/>
                  </a:schemeClr>
                </a:solidFill>
                <a:latin typeface="Proxima Nova Bold"/>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0A2A84F-8E8D-4FD1-8B68-C72C9925B4ED}" type="datetime1">
              <a:rPr lang="en-US"/>
              <a:pPr>
                <a:defRPr/>
              </a:pPr>
              <a:t>1/15/2018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dirty="0"/>
              <a:t>Copyright: Lexxic Ltd 2014</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8F16334-6C86-4B7F-9807-969BBC6F05B2}" type="slidenum">
              <a:rPr lang="en-GB"/>
              <a:pPr>
                <a:defRPr/>
              </a:pPr>
              <a:t>‹#›</a:t>
            </a:fld>
            <a:endParaRPr lang="en-GB" dirty="0"/>
          </a:p>
        </p:txBody>
      </p:sp>
    </p:spTree>
    <p:extLst>
      <p:ext uri="{BB962C8B-B14F-4D97-AF65-F5344CB8AC3E}">
        <p14:creationId xmlns:p14="http://schemas.microsoft.com/office/powerpoint/2010/main" val="176138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FB1EDF-2DE6-4C4B-9945-8B3989D1AAD1}" type="datetime1">
              <a:rPr lang="en-US"/>
              <a:pPr>
                <a:defRPr/>
              </a:pPr>
              <a:t>1/15/2018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dirty="0"/>
              <a:t>Copyright: Lexxic Ltd 2014</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1B681D-B3BD-4F4E-AFEE-BC9BBF7B5C3C}" type="slidenum">
              <a:rPr lang="en-GB"/>
              <a:pPr>
                <a:defRPr/>
              </a:pPr>
              <a:t>‹#›</a:t>
            </a:fld>
            <a:endParaRPr lang="en-GB" dirty="0"/>
          </a:p>
        </p:txBody>
      </p:sp>
    </p:spTree>
    <p:extLst>
      <p:ext uri="{BB962C8B-B14F-4D97-AF65-F5344CB8AC3E}">
        <p14:creationId xmlns:p14="http://schemas.microsoft.com/office/powerpoint/2010/main" val="413247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C8D23290-95CF-4CE4-99A1-D5CBB272D281}" type="datetimeFigureOut">
              <a:rPr lang="en-GB" smtClean="0"/>
              <a:t>15/01/2018</a:t>
            </a:fld>
            <a:endParaRPr lang="en-GB"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57C7854D-84A5-469B-9C71-7D06985B0C96}" type="slidenum">
              <a:rPr lang="en-GB" smtClean="0"/>
              <a:t>‹#›</a:t>
            </a:fld>
            <a:endParaRPr lang="en-GB" dirty="0"/>
          </a:p>
        </p:txBody>
      </p:sp>
    </p:spTree>
    <p:extLst>
      <p:ext uri="{BB962C8B-B14F-4D97-AF65-F5344CB8AC3E}">
        <p14:creationId xmlns:p14="http://schemas.microsoft.com/office/powerpoint/2010/main" val="1018361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454151" y="2186854"/>
            <a:ext cx="7199140" cy="738664"/>
          </a:xfrm>
          <a:prstGeom prst="rect">
            <a:avLst/>
          </a:prstGeom>
          <a:noFill/>
        </p:spPr>
        <p:txBody>
          <a:bodyPr wrap="square" rtlCol="0">
            <a:spAutoFit/>
          </a:bodyPr>
          <a:lstStyle/>
          <a:p>
            <a:r>
              <a:rPr lang="en-US" sz="4200" b="1" i="0" dirty="0">
                <a:solidFill>
                  <a:schemeClr val="tx1">
                    <a:lumMod val="75000"/>
                    <a:lumOff val="25000"/>
                  </a:schemeClr>
                </a:solidFill>
                <a:latin typeface="Proxima Nova"/>
                <a:cs typeface="Proxima Nova Black"/>
              </a:rPr>
              <a:t>Thank you for your time.</a:t>
            </a:r>
          </a:p>
        </p:txBody>
      </p:sp>
      <p:sp>
        <p:nvSpPr>
          <p:cNvPr id="10" name="TextBox 9"/>
          <p:cNvSpPr txBox="1"/>
          <p:nvPr userDrawn="1"/>
        </p:nvSpPr>
        <p:spPr>
          <a:xfrm>
            <a:off x="462561" y="2949291"/>
            <a:ext cx="5828603" cy="2308324"/>
          </a:xfrm>
          <a:prstGeom prst="rect">
            <a:avLst/>
          </a:prstGeom>
          <a:noFill/>
        </p:spPr>
        <p:txBody>
          <a:bodyPr wrap="square" rtlCol="0">
            <a:spAutoFit/>
          </a:bodyPr>
          <a:lstStyle/>
          <a:p>
            <a:r>
              <a:rPr lang="en-US" sz="2200" b="1" dirty="0">
                <a:solidFill>
                  <a:schemeClr val="tx1">
                    <a:lumMod val="75000"/>
                    <a:lumOff val="25000"/>
                  </a:schemeClr>
                </a:solidFill>
                <a:latin typeface="Proxima Nova"/>
                <a:cs typeface="Proxima Nova Black"/>
              </a:rPr>
              <a:t>If you are interested in any of our </a:t>
            </a:r>
            <a:br>
              <a:rPr lang="en-US" sz="2200" b="1" dirty="0">
                <a:solidFill>
                  <a:schemeClr val="tx1">
                    <a:lumMod val="75000"/>
                    <a:lumOff val="25000"/>
                  </a:schemeClr>
                </a:solidFill>
                <a:latin typeface="Proxima Nova"/>
                <a:cs typeface="Proxima Nova Black"/>
              </a:rPr>
            </a:br>
            <a:r>
              <a:rPr lang="en-US" sz="2200" b="1" dirty="0">
                <a:solidFill>
                  <a:schemeClr val="tx1">
                    <a:lumMod val="75000"/>
                    <a:lumOff val="25000"/>
                  </a:schemeClr>
                </a:solidFill>
                <a:latin typeface="Proxima Nova"/>
                <a:cs typeface="Proxima Nova Black"/>
              </a:rPr>
              <a:t>services please contact us:</a:t>
            </a:r>
            <a:r>
              <a:rPr lang="en-US" sz="2200" dirty="0">
                <a:solidFill>
                  <a:schemeClr val="tx1">
                    <a:lumMod val="75000"/>
                    <a:lumOff val="25000"/>
                  </a:schemeClr>
                </a:solidFill>
                <a:latin typeface="Proxima Nova"/>
                <a:cs typeface="Proxima Nova Black"/>
              </a:rPr>
              <a:t/>
            </a:r>
            <a:br>
              <a:rPr lang="en-US" sz="2200" dirty="0">
                <a:solidFill>
                  <a:schemeClr val="tx1">
                    <a:lumMod val="75000"/>
                    <a:lumOff val="25000"/>
                  </a:schemeClr>
                </a:solidFill>
                <a:latin typeface="Proxima Nova"/>
                <a:cs typeface="Proxima Nova Black"/>
              </a:rPr>
            </a:br>
            <a:endParaRPr lang="en-US" sz="2200" dirty="0">
              <a:solidFill>
                <a:schemeClr val="tx1">
                  <a:lumMod val="75000"/>
                  <a:lumOff val="25000"/>
                </a:schemeClr>
              </a:solidFill>
              <a:latin typeface="Proxima Nova"/>
              <a:cs typeface="Proxima Nova Black"/>
            </a:endParaRPr>
          </a:p>
          <a:p>
            <a:r>
              <a:rPr lang="en-US" sz="2000" b="1" dirty="0">
                <a:solidFill>
                  <a:schemeClr val="tx1">
                    <a:lumMod val="75000"/>
                    <a:lumOff val="25000"/>
                  </a:schemeClr>
                </a:solidFill>
                <a:latin typeface="Proxima Nova"/>
                <a:cs typeface="Proxima Nova Black"/>
              </a:rPr>
              <a:t>t</a:t>
            </a:r>
            <a:r>
              <a:rPr lang="en-US" sz="2000" dirty="0">
                <a:solidFill>
                  <a:schemeClr val="tx1">
                    <a:lumMod val="75000"/>
                    <a:lumOff val="25000"/>
                  </a:schemeClr>
                </a:solidFill>
                <a:latin typeface="Proxima Nova"/>
                <a:cs typeface="Proxima Nova Black"/>
              </a:rPr>
              <a:t>	0845 643 2754</a:t>
            </a:r>
            <a:br>
              <a:rPr lang="en-US" sz="2000" dirty="0">
                <a:solidFill>
                  <a:schemeClr val="tx1">
                    <a:lumMod val="75000"/>
                    <a:lumOff val="25000"/>
                  </a:schemeClr>
                </a:solidFill>
                <a:latin typeface="Proxima Nova"/>
                <a:cs typeface="Proxima Nova Black"/>
              </a:rPr>
            </a:br>
            <a:r>
              <a:rPr lang="en-US" sz="2000" b="1" dirty="0">
                <a:solidFill>
                  <a:schemeClr val="tx1">
                    <a:lumMod val="75000"/>
                    <a:lumOff val="25000"/>
                  </a:schemeClr>
                </a:solidFill>
                <a:latin typeface="Proxima Nova"/>
                <a:cs typeface="Proxima Nova Black"/>
              </a:rPr>
              <a:t>e</a:t>
            </a:r>
            <a:r>
              <a:rPr lang="en-US" sz="2000" dirty="0">
                <a:solidFill>
                  <a:schemeClr val="tx1">
                    <a:lumMod val="75000"/>
                    <a:lumOff val="25000"/>
                  </a:schemeClr>
                </a:solidFill>
                <a:latin typeface="Proxima Nova"/>
                <a:cs typeface="Proxima Nova Black"/>
              </a:rPr>
              <a:t>	enquiry@lexxic.com</a:t>
            </a:r>
            <a:br>
              <a:rPr lang="en-US" sz="2000" dirty="0">
                <a:solidFill>
                  <a:schemeClr val="tx1">
                    <a:lumMod val="75000"/>
                    <a:lumOff val="25000"/>
                  </a:schemeClr>
                </a:solidFill>
                <a:latin typeface="Proxima Nova"/>
                <a:cs typeface="Proxima Nova Black"/>
              </a:rPr>
            </a:br>
            <a:r>
              <a:rPr lang="en-US" sz="2000" b="1" dirty="0">
                <a:solidFill>
                  <a:schemeClr val="tx1">
                    <a:lumMod val="75000"/>
                    <a:lumOff val="25000"/>
                  </a:schemeClr>
                </a:solidFill>
                <a:latin typeface="Proxima Nova"/>
                <a:cs typeface="Proxima Nova Black"/>
              </a:rPr>
              <a:t>w</a:t>
            </a:r>
            <a:r>
              <a:rPr lang="en-US" sz="2000" dirty="0">
                <a:solidFill>
                  <a:schemeClr val="tx1">
                    <a:lumMod val="75000"/>
                    <a:lumOff val="25000"/>
                  </a:schemeClr>
                </a:solidFill>
                <a:latin typeface="Proxima Nova"/>
                <a:cs typeface="Proxima Nova Black"/>
              </a:rPr>
              <a:t>	www.lexxic.com</a:t>
            </a:r>
          </a:p>
          <a:p>
            <a:endParaRPr lang="en-US" dirty="0">
              <a:solidFill>
                <a:schemeClr val="tx1">
                  <a:lumMod val="75000"/>
                  <a:lumOff val="25000"/>
                </a:schemeClr>
              </a:solidFill>
              <a:latin typeface="Proxima Nova"/>
              <a:cs typeface="Proxima Nova Black"/>
            </a:endParaRPr>
          </a:p>
        </p:txBody>
      </p:sp>
    </p:spTree>
    <p:extLst>
      <p:ext uri="{BB962C8B-B14F-4D97-AF65-F5344CB8AC3E}">
        <p14:creationId xmlns:p14="http://schemas.microsoft.com/office/powerpoint/2010/main" val="346769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1229141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369083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3965509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3857672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38642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212842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4974"/>
            <a:ext cx="8305800" cy="683670"/>
          </a:xfrm>
          <a:prstGeom prst="rect">
            <a:avLst/>
          </a:prstGeom>
        </p:spPr>
        <p:txBody>
          <a:bodyPr/>
          <a:lstStyle>
            <a:lvl1pPr algn="l">
              <a:defRPr sz="3600" b="1" i="0">
                <a:solidFill>
                  <a:schemeClr val="tx1">
                    <a:lumMod val="75000"/>
                    <a:lumOff val="25000"/>
                  </a:schemeClr>
                </a:solidFill>
                <a:latin typeface="Proxima Nova Bold"/>
                <a:cs typeface="Proxima Nova Bold"/>
              </a:defRPr>
            </a:lvl1pPr>
          </a:lstStyle>
          <a:p>
            <a:r>
              <a:rPr lang="en-GB" dirty="0"/>
              <a:t>This is a heading</a:t>
            </a:r>
            <a:endParaRPr lang="en-US" dirty="0"/>
          </a:p>
        </p:txBody>
      </p:sp>
      <p:sp>
        <p:nvSpPr>
          <p:cNvPr id="12" name="Text Placeholder 11"/>
          <p:cNvSpPr>
            <a:spLocks noGrp="1"/>
          </p:cNvSpPr>
          <p:nvPr>
            <p:ph type="body" sz="quarter" idx="10" hasCustomPrompt="1"/>
          </p:nvPr>
        </p:nvSpPr>
        <p:spPr>
          <a:xfrm>
            <a:off x="4776788" y="1699119"/>
            <a:ext cx="3986212" cy="3490912"/>
          </a:xfrm>
          <a:prstGeom prst="rect">
            <a:avLst/>
          </a:prstGeom>
        </p:spPr>
        <p:txBody>
          <a:bodyPr vert="horz"/>
          <a:lstStyle>
            <a:lvl1pPr marL="0" indent="0">
              <a:buNone/>
              <a:defRPr sz="2000" b="0" i="0" baseline="0">
                <a:latin typeface="Proxima Nova"/>
                <a:cs typeface="Proxima Nova Black"/>
              </a:defRPr>
            </a:lvl1pPr>
          </a:lstStyle>
          <a:p>
            <a:pPr>
              <a:lnSpc>
                <a:spcPct val="130000"/>
              </a:lnSpc>
            </a:pPr>
            <a:r>
              <a:rPr lang="en-US" sz="1600" b="1" dirty="0" err="1">
                <a:solidFill>
                  <a:srgbClr val="404040"/>
                </a:solidFill>
              </a:rPr>
              <a:t>Lorem</a:t>
            </a:r>
            <a:r>
              <a:rPr lang="en-US" sz="1600" b="1" dirty="0">
                <a:solidFill>
                  <a:srgbClr val="404040"/>
                </a:solidFill>
              </a:rPr>
              <a:t> </a:t>
            </a:r>
            <a:r>
              <a:rPr lang="en-US" sz="1600" b="1" dirty="0" err="1">
                <a:solidFill>
                  <a:srgbClr val="404040"/>
                </a:solidFill>
              </a:rPr>
              <a:t>Ipsum</a:t>
            </a:r>
            <a:r>
              <a:rPr lang="en-US" sz="1600" dirty="0">
                <a:solidFill>
                  <a:srgbClr val="404040"/>
                </a:solidFill>
              </a:rPr>
              <a:t> is simply dummy text of the printing and typesetting industry. </a:t>
            </a:r>
            <a:r>
              <a:rPr lang="en-US" sz="1600" dirty="0" err="1">
                <a:solidFill>
                  <a:srgbClr val="404040"/>
                </a:solidFill>
              </a:rPr>
              <a:t>Lorem</a:t>
            </a:r>
            <a:r>
              <a:rPr lang="en-US" sz="1600" dirty="0">
                <a:solidFill>
                  <a:srgbClr val="404040"/>
                </a:solidFill>
              </a:rPr>
              <a:t> </a:t>
            </a:r>
            <a:r>
              <a:rPr lang="en-US" sz="1600" dirty="0" err="1">
                <a:solidFill>
                  <a:srgbClr val="404040"/>
                </a:solidFill>
              </a:rPr>
              <a:t>Ipsum</a:t>
            </a:r>
            <a:r>
              <a:rPr lang="en-US" sz="1600" dirty="0">
                <a:solidFill>
                  <a:srgbClr val="404040"/>
                </a:solidFill>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14" name="Text Placeholder 13"/>
          <p:cNvSpPr>
            <a:spLocks noGrp="1"/>
          </p:cNvSpPr>
          <p:nvPr>
            <p:ph type="body" sz="quarter" idx="11" hasCustomPrompt="1"/>
          </p:nvPr>
        </p:nvSpPr>
        <p:spPr>
          <a:xfrm>
            <a:off x="4776788" y="1199864"/>
            <a:ext cx="3986212" cy="499255"/>
          </a:xfrm>
          <a:prstGeom prst="rect">
            <a:avLst/>
          </a:prstGeom>
        </p:spPr>
        <p:txBody>
          <a:bodyPr vert="horz"/>
          <a:lstStyle>
            <a:lvl1pPr marL="0" indent="0">
              <a:buNone/>
              <a:defRPr sz="2600" b="1" i="0" baseline="0">
                <a:solidFill>
                  <a:schemeClr val="tx1">
                    <a:lumMod val="75000"/>
                    <a:lumOff val="25000"/>
                  </a:schemeClr>
                </a:solidFill>
                <a:latin typeface="Proxima Nova"/>
              </a:defRPr>
            </a:lvl1pPr>
          </a:lstStyle>
          <a:p>
            <a:pPr lvl="0"/>
            <a:r>
              <a:rPr lang="en-US" dirty="0"/>
              <a:t>This is a subtitle</a:t>
            </a:r>
          </a:p>
        </p:txBody>
      </p:sp>
      <p:sp>
        <p:nvSpPr>
          <p:cNvPr id="15" name="Text Placeholder 11"/>
          <p:cNvSpPr>
            <a:spLocks noGrp="1"/>
          </p:cNvSpPr>
          <p:nvPr>
            <p:ph type="body" sz="quarter" idx="12" hasCustomPrompt="1"/>
          </p:nvPr>
        </p:nvSpPr>
        <p:spPr>
          <a:xfrm>
            <a:off x="457200" y="1699119"/>
            <a:ext cx="3986212" cy="3490912"/>
          </a:xfrm>
          <a:prstGeom prst="rect">
            <a:avLst/>
          </a:prstGeom>
        </p:spPr>
        <p:txBody>
          <a:bodyPr vert="horz"/>
          <a:lstStyle>
            <a:lvl1pPr marL="0" indent="0">
              <a:buNone/>
              <a:defRPr sz="2000" b="0" i="0" baseline="0">
                <a:latin typeface="Proxima Nova"/>
                <a:cs typeface="Proxima Nova Black"/>
              </a:defRPr>
            </a:lvl1pPr>
          </a:lstStyle>
          <a:p>
            <a:pPr>
              <a:lnSpc>
                <a:spcPct val="130000"/>
              </a:lnSpc>
            </a:pPr>
            <a:r>
              <a:rPr lang="en-US" sz="1600" b="1" dirty="0" err="1">
                <a:solidFill>
                  <a:srgbClr val="404040"/>
                </a:solidFill>
              </a:rPr>
              <a:t>Lorem</a:t>
            </a:r>
            <a:r>
              <a:rPr lang="en-US" sz="1600" b="1" dirty="0">
                <a:solidFill>
                  <a:srgbClr val="404040"/>
                </a:solidFill>
              </a:rPr>
              <a:t> </a:t>
            </a:r>
            <a:r>
              <a:rPr lang="en-US" sz="1600" b="1" dirty="0" err="1">
                <a:solidFill>
                  <a:srgbClr val="404040"/>
                </a:solidFill>
              </a:rPr>
              <a:t>Ipsum</a:t>
            </a:r>
            <a:r>
              <a:rPr lang="en-US" sz="1600" dirty="0">
                <a:solidFill>
                  <a:srgbClr val="404040"/>
                </a:solidFill>
              </a:rPr>
              <a:t> is simply dummy text of the printing and typesetting industry. </a:t>
            </a:r>
            <a:r>
              <a:rPr lang="en-US" sz="1600" dirty="0" err="1">
                <a:solidFill>
                  <a:srgbClr val="404040"/>
                </a:solidFill>
              </a:rPr>
              <a:t>Lorem</a:t>
            </a:r>
            <a:r>
              <a:rPr lang="en-US" sz="1600" dirty="0">
                <a:solidFill>
                  <a:srgbClr val="404040"/>
                </a:solidFill>
              </a:rPr>
              <a:t> </a:t>
            </a:r>
            <a:r>
              <a:rPr lang="en-US" sz="1600" dirty="0" err="1">
                <a:solidFill>
                  <a:srgbClr val="404040"/>
                </a:solidFill>
              </a:rPr>
              <a:t>Ipsum</a:t>
            </a:r>
            <a:r>
              <a:rPr lang="en-US" sz="1600" dirty="0">
                <a:solidFill>
                  <a:srgbClr val="404040"/>
                </a:solidFill>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16" name="Text Placeholder 13"/>
          <p:cNvSpPr>
            <a:spLocks noGrp="1"/>
          </p:cNvSpPr>
          <p:nvPr>
            <p:ph type="body" sz="quarter" idx="13" hasCustomPrompt="1"/>
          </p:nvPr>
        </p:nvSpPr>
        <p:spPr>
          <a:xfrm>
            <a:off x="457200" y="1199864"/>
            <a:ext cx="3986212" cy="499255"/>
          </a:xfrm>
          <a:prstGeom prst="rect">
            <a:avLst/>
          </a:prstGeom>
        </p:spPr>
        <p:txBody>
          <a:bodyPr vert="horz"/>
          <a:lstStyle>
            <a:lvl1pPr marL="0" indent="0">
              <a:buNone/>
              <a:defRPr sz="2600" b="1" i="0" baseline="0">
                <a:solidFill>
                  <a:schemeClr val="tx1">
                    <a:lumMod val="75000"/>
                    <a:lumOff val="25000"/>
                  </a:schemeClr>
                </a:solidFill>
                <a:latin typeface="Proxima Nova"/>
              </a:defRPr>
            </a:lvl1pPr>
          </a:lstStyle>
          <a:p>
            <a:pPr lvl="0"/>
            <a:r>
              <a:rPr lang="en-US" dirty="0"/>
              <a:t>This is a subtitle</a:t>
            </a:r>
          </a:p>
        </p:txBody>
      </p:sp>
    </p:spTree>
    <p:extLst>
      <p:ext uri="{BB962C8B-B14F-4D97-AF65-F5344CB8AC3E}">
        <p14:creationId xmlns:p14="http://schemas.microsoft.com/office/powerpoint/2010/main" val="813417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305564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158371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30824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125185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C3F36-14A4-4EB2-9F0E-B9F56C8479F7}" type="datetimeFigureOut">
              <a:rPr lang="en-IE" smtClean="0"/>
              <a:t>15/01/2018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EDC3E8D-AEF1-44CB-A067-F2C3908D575F}" type="slidenum">
              <a:rPr lang="en-IE" smtClean="0"/>
              <a:t>‹#›</a:t>
            </a:fld>
            <a:endParaRPr lang="en-IE" dirty="0"/>
          </a:p>
        </p:txBody>
      </p:sp>
    </p:spTree>
    <p:extLst>
      <p:ext uri="{BB962C8B-B14F-4D97-AF65-F5344CB8AC3E}">
        <p14:creationId xmlns:p14="http://schemas.microsoft.com/office/powerpoint/2010/main" val="158726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4974"/>
            <a:ext cx="8305800" cy="683670"/>
          </a:xfrm>
          <a:prstGeom prst="rect">
            <a:avLst/>
          </a:prstGeom>
        </p:spPr>
        <p:txBody>
          <a:bodyPr/>
          <a:lstStyle>
            <a:lvl1pPr algn="l">
              <a:defRPr sz="3600" b="1" i="0">
                <a:solidFill>
                  <a:schemeClr val="tx1">
                    <a:lumMod val="75000"/>
                    <a:lumOff val="25000"/>
                  </a:schemeClr>
                </a:solidFill>
                <a:latin typeface="Proxima Nova Bold"/>
                <a:cs typeface="Proxima Nova Bold"/>
              </a:defRPr>
            </a:lvl1pPr>
          </a:lstStyle>
          <a:p>
            <a:r>
              <a:rPr lang="en-GB" dirty="0"/>
              <a:t>This is a heading</a:t>
            </a:r>
            <a:endParaRPr lang="en-US" dirty="0"/>
          </a:p>
        </p:txBody>
      </p:sp>
      <p:sp>
        <p:nvSpPr>
          <p:cNvPr id="15" name="Text Placeholder 11"/>
          <p:cNvSpPr>
            <a:spLocks noGrp="1"/>
          </p:cNvSpPr>
          <p:nvPr>
            <p:ph type="body" sz="quarter" idx="12" hasCustomPrompt="1"/>
          </p:nvPr>
        </p:nvSpPr>
        <p:spPr>
          <a:xfrm>
            <a:off x="457200" y="1699119"/>
            <a:ext cx="8305800" cy="3490912"/>
          </a:xfrm>
          <a:prstGeom prst="rect">
            <a:avLst/>
          </a:prstGeom>
        </p:spPr>
        <p:txBody>
          <a:bodyPr vert="horz"/>
          <a:lstStyle>
            <a:lvl1pPr marL="0" indent="0">
              <a:buNone/>
              <a:defRPr sz="2000" b="0" i="0" baseline="0">
                <a:latin typeface="Proxima Nova"/>
                <a:cs typeface="Proxima Nova Black"/>
              </a:defRPr>
            </a:lvl1pPr>
          </a:lstStyle>
          <a:p>
            <a:pPr>
              <a:lnSpc>
                <a:spcPct val="130000"/>
              </a:lnSpc>
            </a:pPr>
            <a:r>
              <a:rPr lang="en-US" sz="1600" b="1" dirty="0" err="1">
                <a:solidFill>
                  <a:srgbClr val="404040"/>
                </a:solidFill>
              </a:rPr>
              <a:t>Lorem</a:t>
            </a:r>
            <a:r>
              <a:rPr lang="en-US" sz="1600" b="1" dirty="0">
                <a:solidFill>
                  <a:srgbClr val="404040"/>
                </a:solidFill>
              </a:rPr>
              <a:t> </a:t>
            </a:r>
            <a:r>
              <a:rPr lang="en-US" sz="1600" b="1" dirty="0" err="1">
                <a:solidFill>
                  <a:srgbClr val="404040"/>
                </a:solidFill>
              </a:rPr>
              <a:t>Ipsum</a:t>
            </a:r>
            <a:r>
              <a:rPr lang="en-US" sz="1600" dirty="0">
                <a:solidFill>
                  <a:srgbClr val="404040"/>
                </a:solidFill>
              </a:rPr>
              <a:t> is simply dummy text of the printing and typesetting industry. </a:t>
            </a:r>
            <a:r>
              <a:rPr lang="en-US" sz="1600" dirty="0" err="1">
                <a:solidFill>
                  <a:srgbClr val="404040"/>
                </a:solidFill>
              </a:rPr>
              <a:t>Lorem</a:t>
            </a:r>
            <a:r>
              <a:rPr lang="en-US" sz="1600" dirty="0">
                <a:solidFill>
                  <a:srgbClr val="404040"/>
                </a:solidFill>
              </a:rPr>
              <a:t> </a:t>
            </a:r>
            <a:r>
              <a:rPr lang="en-US" sz="1600" dirty="0" err="1">
                <a:solidFill>
                  <a:srgbClr val="404040"/>
                </a:solidFill>
              </a:rPr>
              <a:t>Ipsum</a:t>
            </a:r>
            <a:r>
              <a:rPr lang="en-US" sz="1600" dirty="0">
                <a:solidFill>
                  <a:srgbClr val="404040"/>
                </a:solidFill>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16" name="Text Placeholder 13"/>
          <p:cNvSpPr>
            <a:spLocks noGrp="1"/>
          </p:cNvSpPr>
          <p:nvPr>
            <p:ph type="body" sz="quarter" idx="13" hasCustomPrompt="1"/>
          </p:nvPr>
        </p:nvSpPr>
        <p:spPr>
          <a:xfrm>
            <a:off x="457200" y="1199864"/>
            <a:ext cx="8305800" cy="499255"/>
          </a:xfrm>
          <a:prstGeom prst="rect">
            <a:avLst/>
          </a:prstGeom>
        </p:spPr>
        <p:txBody>
          <a:bodyPr vert="horz"/>
          <a:lstStyle>
            <a:lvl1pPr marL="0" indent="0">
              <a:buNone/>
              <a:defRPr sz="2600" b="1" i="0" baseline="0">
                <a:solidFill>
                  <a:schemeClr val="tx1">
                    <a:lumMod val="75000"/>
                    <a:lumOff val="25000"/>
                  </a:schemeClr>
                </a:solidFill>
                <a:latin typeface="Proxima Nova"/>
              </a:defRPr>
            </a:lvl1pPr>
          </a:lstStyle>
          <a:p>
            <a:pPr lvl="0"/>
            <a:r>
              <a:rPr lang="en-US" dirty="0"/>
              <a:t>This is a subtitle</a:t>
            </a:r>
          </a:p>
        </p:txBody>
      </p:sp>
    </p:spTree>
    <p:extLst>
      <p:ext uri="{BB962C8B-B14F-4D97-AF65-F5344CB8AC3E}">
        <p14:creationId xmlns:p14="http://schemas.microsoft.com/office/powerpoint/2010/main" val="1708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4974"/>
            <a:ext cx="8229600" cy="692080"/>
          </a:xfrm>
          <a:prstGeom prst="rect">
            <a:avLst/>
          </a:prstGeom>
        </p:spPr>
        <p:txBody>
          <a:bodyPr/>
          <a:lstStyle>
            <a:lvl1pPr algn="l">
              <a:defRPr sz="3600" b="1" i="0">
                <a:solidFill>
                  <a:schemeClr val="tx1">
                    <a:lumMod val="75000"/>
                    <a:lumOff val="25000"/>
                  </a:schemeClr>
                </a:solidFill>
                <a:latin typeface="Proxima Nova Bold"/>
                <a:cs typeface="Proxima Nova Bold"/>
              </a:defRPr>
            </a:lvl1pPr>
          </a:lstStyle>
          <a:p>
            <a:r>
              <a:rPr lang="en-GB" dirty="0"/>
              <a:t>This is a heading</a:t>
            </a:r>
            <a:endParaRPr lang="en-US" dirty="0"/>
          </a:p>
        </p:txBody>
      </p:sp>
      <p:sp>
        <p:nvSpPr>
          <p:cNvPr id="6" name="Text Placeholder 5"/>
          <p:cNvSpPr>
            <a:spLocks noGrp="1"/>
          </p:cNvSpPr>
          <p:nvPr>
            <p:ph type="body" sz="quarter" idx="10" hasCustomPrompt="1"/>
          </p:nvPr>
        </p:nvSpPr>
        <p:spPr>
          <a:xfrm>
            <a:off x="457200" y="1800847"/>
            <a:ext cx="3873500" cy="3262487"/>
          </a:xfrm>
          <a:prstGeom prst="rect">
            <a:avLst/>
          </a:prstGeom>
        </p:spPr>
        <p:txBody>
          <a:bodyPr vert="horz"/>
          <a:lstStyle>
            <a:lvl1pPr marL="176213" marR="0" indent="-176213" algn="l" defTabSz="457200" rtl="0" eaLnBrk="1" fontAlgn="auto" latinLnBrk="0" hangingPunct="1">
              <a:lnSpc>
                <a:spcPct val="100000"/>
              </a:lnSpc>
              <a:spcBef>
                <a:spcPct val="20000"/>
              </a:spcBef>
              <a:spcAft>
                <a:spcPts val="0"/>
              </a:spcAft>
              <a:buClrTx/>
              <a:buSzTx/>
              <a:buFont typeface="Arial"/>
              <a:buChar char="•"/>
              <a:tabLst>
                <a:tab pos="176213" algn="l"/>
              </a:tabLst>
              <a:defRPr sz="1600" baseline="0">
                <a:solidFill>
                  <a:schemeClr val="tx1">
                    <a:lumMod val="75000"/>
                    <a:lumOff val="25000"/>
                  </a:schemeClr>
                </a:solidFill>
                <a:latin typeface="Proxima Nova"/>
              </a:defRPr>
            </a:lvl1pPr>
            <a:lvl2pPr>
              <a:defRPr>
                <a:solidFill>
                  <a:schemeClr val="tx1">
                    <a:lumMod val="75000"/>
                    <a:lumOff val="25000"/>
                  </a:schemeClr>
                </a:solidFill>
                <a:latin typeface="Proxima Nova"/>
              </a:defRPr>
            </a:lvl2pPr>
            <a:lvl3pPr>
              <a:defRPr>
                <a:solidFill>
                  <a:schemeClr val="tx1">
                    <a:lumMod val="75000"/>
                    <a:lumOff val="25000"/>
                  </a:schemeClr>
                </a:solidFill>
                <a:latin typeface="Proxima Nova"/>
              </a:defRPr>
            </a:lvl3pPr>
            <a:lvl4pPr>
              <a:defRPr>
                <a:solidFill>
                  <a:schemeClr val="tx1">
                    <a:lumMod val="75000"/>
                    <a:lumOff val="25000"/>
                  </a:schemeClr>
                </a:solidFill>
                <a:latin typeface="Proxima Nova"/>
              </a:defRPr>
            </a:lvl4pPr>
            <a:lvl5pPr>
              <a:defRPr>
                <a:solidFill>
                  <a:schemeClr val="tx1">
                    <a:lumMod val="75000"/>
                    <a:lumOff val="25000"/>
                  </a:schemeClr>
                </a:solidFill>
                <a:latin typeface="Proxima Nova"/>
              </a:defRPr>
            </a:lvl5pPr>
          </a:lstStyle>
          <a:p>
            <a:pPr lvl="0"/>
            <a:r>
              <a:rPr lang="en-US" dirty="0"/>
              <a:t>List Item 1</a:t>
            </a:r>
          </a:p>
          <a:p>
            <a:pPr lvl="0"/>
            <a:r>
              <a:rPr lang="en-US" dirty="0"/>
              <a:t>List Item 2</a:t>
            </a:r>
          </a:p>
          <a:p>
            <a:pPr lvl="0"/>
            <a:r>
              <a:rPr lang="en-US" dirty="0"/>
              <a:t>List Item 3</a:t>
            </a:r>
          </a:p>
          <a:p>
            <a:pPr lvl="0"/>
            <a:r>
              <a:rPr lang="en-US" dirty="0"/>
              <a:t>List Item 4</a:t>
            </a:r>
          </a:p>
          <a:p>
            <a:pPr lvl="0"/>
            <a:r>
              <a:rPr lang="en-US" dirty="0"/>
              <a:t>List Item 5</a:t>
            </a:r>
          </a:p>
          <a:p>
            <a:pPr lvl="0"/>
            <a:endParaRPr lang="en-US" dirty="0"/>
          </a:p>
        </p:txBody>
      </p:sp>
      <p:sp>
        <p:nvSpPr>
          <p:cNvPr id="13" name="Text Placeholder 12"/>
          <p:cNvSpPr>
            <a:spLocks noGrp="1"/>
          </p:cNvSpPr>
          <p:nvPr>
            <p:ph type="body" sz="quarter" idx="11" hasCustomPrompt="1"/>
          </p:nvPr>
        </p:nvSpPr>
        <p:spPr>
          <a:xfrm>
            <a:off x="457200" y="1245222"/>
            <a:ext cx="3873500" cy="555625"/>
          </a:xfrm>
          <a:prstGeom prst="rect">
            <a:avLst/>
          </a:prstGeom>
        </p:spPr>
        <p:txBody>
          <a:bodyPr vert="horz"/>
          <a:lstStyle>
            <a:lvl1pPr marL="0" indent="0">
              <a:buNone/>
              <a:defRPr sz="2600" b="1" i="0" baseline="0">
                <a:solidFill>
                  <a:schemeClr val="tx1">
                    <a:lumMod val="75000"/>
                    <a:lumOff val="25000"/>
                  </a:schemeClr>
                </a:solidFill>
                <a:latin typeface="Proxima Nova"/>
              </a:defRPr>
            </a:lvl1pPr>
          </a:lstStyle>
          <a:p>
            <a:pPr lvl="0"/>
            <a:r>
              <a:rPr lang="en-US" dirty="0"/>
              <a:t>This is a subtitle</a:t>
            </a:r>
          </a:p>
        </p:txBody>
      </p:sp>
      <p:sp>
        <p:nvSpPr>
          <p:cNvPr id="16" name="Picture Placeholder 15"/>
          <p:cNvSpPr>
            <a:spLocks noGrp="1"/>
          </p:cNvSpPr>
          <p:nvPr>
            <p:ph type="pic" sz="quarter" idx="12"/>
          </p:nvPr>
        </p:nvSpPr>
        <p:spPr>
          <a:xfrm>
            <a:off x="4474231" y="1245222"/>
            <a:ext cx="4212569" cy="3818112"/>
          </a:xfrm>
          <a:prstGeom prst="rect">
            <a:avLst/>
          </a:prstGeom>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Tree>
    <p:extLst>
      <p:ext uri="{BB962C8B-B14F-4D97-AF65-F5344CB8AC3E}">
        <p14:creationId xmlns:p14="http://schemas.microsoft.com/office/powerpoint/2010/main" val="353226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80805" y="2473248"/>
            <a:ext cx="7747000" cy="697872"/>
          </a:xfrm>
          <a:prstGeom prst="rect">
            <a:avLst/>
          </a:prstGeom>
        </p:spPr>
        <p:txBody>
          <a:bodyPr vert="horz"/>
          <a:lstStyle>
            <a:lvl1pPr marL="0" indent="0">
              <a:buNone/>
              <a:defRPr sz="4200" b="1">
                <a:solidFill>
                  <a:schemeClr val="tx1">
                    <a:lumMod val="75000"/>
                    <a:lumOff val="25000"/>
                  </a:schemeClr>
                </a:solidFill>
              </a:defRPr>
            </a:lvl1pPr>
          </a:lstStyle>
          <a:p>
            <a:r>
              <a:rPr lang="en-US" sz="3600" b="1" i="0" dirty="0">
                <a:solidFill>
                  <a:srgbClr val="404040"/>
                </a:solidFill>
                <a:latin typeface="Proxima Nova Bold"/>
                <a:cs typeface="Proxima Nova Bold"/>
              </a:rPr>
              <a:t>This is a C</a:t>
            </a:r>
            <a:r>
              <a:rPr lang="en-US" sz="3600" b="1" i="0" dirty="0">
                <a:solidFill>
                  <a:schemeClr val="tx1">
                    <a:lumMod val="75000"/>
                    <a:lumOff val="25000"/>
                  </a:schemeClr>
                </a:solidFill>
                <a:latin typeface="Proxima Nova Bold"/>
                <a:cs typeface="Proxima Nova Bold"/>
              </a:rPr>
              <a:t>h</a:t>
            </a:r>
            <a:r>
              <a:rPr lang="en-US" sz="3600" b="1" i="0" dirty="0">
                <a:solidFill>
                  <a:srgbClr val="404040"/>
                </a:solidFill>
                <a:latin typeface="Proxima Nova Bold"/>
                <a:cs typeface="Proxima Nova Bold"/>
              </a:rPr>
              <a:t>apter or Section Title</a:t>
            </a:r>
          </a:p>
        </p:txBody>
      </p:sp>
      <p:sp>
        <p:nvSpPr>
          <p:cNvPr id="12" name="Text Placeholder 11"/>
          <p:cNvSpPr>
            <a:spLocks noGrp="1"/>
          </p:cNvSpPr>
          <p:nvPr>
            <p:ph type="body" sz="quarter" idx="11" hasCustomPrompt="1"/>
          </p:nvPr>
        </p:nvSpPr>
        <p:spPr>
          <a:xfrm>
            <a:off x="681038" y="3171120"/>
            <a:ext cx="7746767" cy="487601"/>
          </a:xfrm>
          <a:prstGeom prst="rect">
            <a:avLst/>
          </a:prstGeom>
        </p:spPr>
        <p:txBody>
          <a:bodyPr vert="horz"/>
          <a:lstStyle>
            <a:lvl1pPr marL="0" indent="0">
              <a:buNone/>
              <a:defRPr sz="2600" b="1" i="0" baseline="0">
                <a:solidFill>
                  <a:schemeClr val="tx1">
                    <a:lumMod val="75000"/>
                    <a:lumOff val="25000"/>
                  </a:schemeClr>
                </a:solidFill>
                <a:latin typeface=""/>
              </a:defRPr>
            </a:lvl1pPr>
          </a:lstStyle>
          <a:p>
            <a:pPr lvl="0"/>
            <a:r>
              <a:rPr lang="en-US" dirty="0"/>
              <a:t>This is a subtitle</a:t>
            </a:r>
          </a:p>
        </p:txBody>
      </p:sp>
    </p:spTree>
    <p:extLst>
      <p:ext uri="{BB962C8B-B14F-4D97-AF65-F5344CB8AC3E}">
        <p14:creationId xmlns:p14="http://schemas.microsoft.com/office/powerpoint/2010/main" val="287762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80805" y="1732867"/>
            <a:ext cx="7747000" cy="681050"/>
          </a:xfrm>
          <a:prstGeom prst="rect">
            <a:avLst/>
          </a:prstGeom>
        </p:spPr>
        <p:txBody>
          <a:bodyPr vert="horz"/>
          <a:lstStyle>
            <a:lvl1pPr marL="0" indent="0">
              <a:buNone/>
              <a:defRPr sz="4200">
                <a:solidFill>
                  <a:schemeClr val="tx1">
                    <a:lumMod val="75000"/>
                    <a:lumOff val="25000"/>
                  </a:schemeClr>
                </a:solidFill>
              </a:defRPr>
            </a:lvl1pPr>
          </a:lstStyle>
          <a:p>
            <a:r>
              <a:rPr lang="en-US" sz="3600" b="1" i="0" dirty="0">
                <a:solidFill>
                  <a:srgbClr val="404040"/>
                </a:solidFill>
                <a:latin typeface="Proxima Nova Bold"/>
                <a:cs typeface="Proxima Nova Bold"/>
              </a:rPr>
              <a:t>This is a C</a:t>
            </a:r>
            <a:r>
              <a:rPr lang="en-US" sz="3600" b="1" i="0" dirty="0">
                <a:solidFill>
                  <a:schemeClr val="tx1">
                    <a:lumMod val="75000"/>
                    <a:lumOff val="25000"/>
                  </a:schemeClr>
                </a:solidFill>
                <a:latin typeface="Proxima Nova Bold"/>
                <a:cs typeface="Proxima Nova Bold"/>
              </a:rPr>
              <a:t>h</a:t>
            </a:r>
            <a:r>
              <a:rPr lang="en-US" sz="3600" b="1" i="0" dirty="0">
                <a:solidFill>
                  <a:srgbClr val="404040"/>
                </a:solidFill>
                <a:latin typeface="Proxima Nova Bold"/>
                <a:cs typeface="Proxima Nova Bold"/>
              </a:rPr>
              <a:t>apter or Section Title</a:t>
            </a:r>
          </a:p>
        </p:txBody>
      </p:sp>
      <p:sp>
        <p:nvSpPr>
          <p:cNvPr id="3" name="Text Placeholder 2"/>
          <p:cNvSpPr>
            <a:spLocks noGrp="1"/>
          </p:cNvSpPr>
          <p:nvPr>
            <p:ph type="body" sz="quarter" idx="11" hasCustomPrompt="1"/>
          </p:nvPr>
        </p:nvSpPr>
        <p:spPr>
          <a:xfrm>
            <a:off x="681038" y="2582135"/>
            <a:ext cx="7747000" cy="2187575"/>
          </a:xfrm>
          <a:prstGeom prst="rect">
            <a:avLst/>
          </a:prstGeom>
        </p:spPr>
        <p:txBody>
          <a:bodyPr vert="horz"/>
          <a:lstStyle>
            <a:lvl1pPr marL="0" indent="0">
              <a:buNone/>
              <a:defRPr sz="1600">
                <a:solidFill>
                  <a:schemeClr val="tx1">
                    <a:lumMod val="75000"/>
                    <a:lumOff val="25000"/>
                  </a:schemeClr>
                </a:solidFill>
                <a:latin typeface="Proxima Nova"/>
              </a:defRPr>
            </a:lvl1pPr>
            <a:lvl2pPr>
              <a:defRPr sz="1600">
                <a:solidFill>
                  <a:schemeClr val="tx1">
                    <a:lumMod val="75000"/>
                    <a:lumOff val="25000"/>
                  </a:schemeClr>
                </a:solidFill>
                <a:latin typeface="Proxima Nova"/>
              </a:defRPr>
            </a:lvl2pPr>
            <a:lvl3pPr>
              <a:defRPr sz="1600">
                <a:solidFill>
                  <a:schemeClr val="tx1">
                    <a:lumMod val="75000"/>
                    <a:lumOff val="25000"/>
                  </a:schemeClr>
                </a:solidFill>
                <a:latin typeface="Proxima Nova"/>
              </a:defRPr>
            </a:lvl3pPr>
            <a:lvl4pPr>
              <a:defRPr sz="1600">
                <a:solidFill>
                  <a:schemeClr val="tx1">
                    <a:lumMod val="75000"/>
                    <a:lumOff val="25000"/>
                  </a:schemeClr>
                </a:solidFill>
                <a:latin typeface="Proxima Nova"/>
              </a:defRPr>
            </a:lvl4pPr>
            <a:lvl5pPr>
              <a:defRPr sz="1600">
                <a:solidFill>
                  <a:schemeClr val="tx1">
                    <a:lumMod val="75000"/>
                    <a:lumOff val="25000"/>
                  </a:schemeClr>
                </a:solidFill>
                <a:latin typeface="Proxima Nova"/>
              </a:defRPr>
            </a:lvl5pPr>
          </a:lstStyle>
          <a:p>
            <a:pPr lvl="0"/>
            <a:r>
              <a:rPr lang="en-US" b="1" dirty="0" err="1"/>
              <a:t>Lorem</a:t>
            </a:r>
            <a:r>
              <a:rPr lang="en-US" b="1" dirty="0"/>
              <a:t> </a:t>
            </a:r>
            <a:r>
              <a:rPr lang="en-US" b="1" dirty="0" err="1"/>
              <a:t>Ipsum</a:t>
            </a:r>
            <a:r>
              <a:rPr lang="en-US" dirty="0"/>
              <a:t> is simply dummy text of the printing and typesetting industry. </a:t>
            </a:r>
            <a:r>
              <a:rPr lang="en-US" dirty="0" err="1"/>
              <a:t>Lorem</a:t>
            </a:r>
            <a:r>
              <a:rPr lang="en-US" dirty="0"/>
              <a:t> </a:t>
            </a:r>
            <a:r>
              <a:rPr lang="en-US" dirty="0" err="1"/>
              <a:t>Ipsum</a:t>
            </a:r>
            <a:r>
              <a:rPr lang="en-US" dirty="0"/>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a:t>
            </a:r>
            <a:r>
              <a:rPr lang="en-US" dirty="0" err="1"/>
              <a:t>Letraset</a:t>
            </a:r>
            <a:r>
              <a:rPr lang="en-US" dirty="0"/>
              <a:t> sheets containing </a:t>
            </a:r>
            <a:r>
              <a:rPr lang="en-US" dirty="0" err="1"/>
              <a:t>Lorem</a:t>
            </a:r>
            <a:r>
              <a:rPr lang="en-US" dirty="0"/>
              <a:t> </a:t>
            </a:r>
            <a:r>
              <a:rPr lang="en-US" dirty="0" err="1"/>
              <a:t>Ipsum</a:t>
            </a:r>
            <a:r>
              <a:rPr lang="en-US" dirty="0"/>
              <a:t> passages, and more recently with desktop publishing software like Aldus PageMaker including versions of </a:t>
            </a:r>
            <a:r>
              <a:rPr lang="en-US" dirty="0" err="1"/>
              <a:t>Lorem</a:t>
            </a:r>
            <a:r>
              <a:rPr lang="en-US" dirty="0"/>
              <a:t> </a:t>
            </a:r>
            <a:r>
              <a:rPr lang="en-US" dirty="0" err="1"/>
              <a:t>Ipsum</a:t>
            </a:r>
            <a:r>
              <a:rPr lang="en-US" dirty="0"/>
              <a:t>.</a:t>
            </a:r>
          </a:p>
        </p:txBody>
      </p:sp>
    </p:spTree>
    <p:extLst>
      <p:ext uri="{BB962C8B-B14F-4D97-AF65-F5344CB8AC3E}">
        <p14:creationId xmlns:p14="http://schemas.microsoft.com/office/powerpoint/2010/main" val="54683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5267325" y="916784"/>
            <a:ext cx="3486150" cy="1059822"/>
          </a:xfrm>
          <a:prstGeom prst="rect">
            <a:avLst/>
          </a:prstGeom>
        </p:spPr>
        <p:txBody>
          <a:bodyPr vert="horz"/>
          <a:lstStyle>
            <a:lvl1pPr marL="0" indent="0">
              <a:buNone/>
              <a:defRPr sz="1600">
                <a:solidFill>
                  <a:schemeClr val="tx1">
                    <a:lumMod val="75000"/>
                    <a:lumOff val="25000"/>
                  </a:schemeClr>
                </a:solidFill>
                <a:latin typeface="Proxima Nova"/>
              </a:defRPr>
            </a:lvl1pPr>
          </a:lstStyle>
          <a:p>
            <a:pPr lvl="0"/>
            <a:r>
              <a:rPr lang="en-US" dirty="0"/>
              <a:t>is simply dummy text of the printing and typesetting industry. </a:t>
            </a:r>
            <a:r>
              <a:rPr lang="en-US" dirty="0" err="1"/>
              <a:t>Lorem</a:t>
            </a:r>
            <a:r>
              <a:rPr lang="en-US" dirty="0"/>
              <a:t> </a:t>
            </a:r>
            <a:r>
              <a:rPr lang="en-US" dirty="0" err="1"/>
              <a:t>Ipsum</a:t>
            </a:r>
            <a:r>
              <a:rPr lang="en-US" dirty="0"/>
              <a:t> has been the industry's standard dummy text.</a:t>
            </a:r>
          </a:p>
        </p:txBody>
      </p:sp>
      <p:sp>
        <p:nvSpPr>
          <p:cNvPr id="21" name="Text Placeholder 20"/>
          <p:cNvSpPr>
            <a:spLocks noGrp="1"/>
          </p:cNvSpPr>
          <p:nvPr>
            <p:ph type="body" sz="quarter" idx="11" hasCustomPrompt="1"/>
          </p:nvPr>
        </p:nvSpPr>
        <p:spPr>
          <a:xfrm>
            <a:off x="5267325" y="395288"/>
            <a:ext cx="3486150" cy="522287"/>
          </a:xfrm>
          <a:prstGeom prst="rect">
            <a:avLst/>
          </a:prstGeom>
        </p:spPr>
        <p:txBody>
          <a:bodyPr vert="horz"/>
          <a:lstStyle>
            <a:lvl1pPr marL="0" indent="0">
              <a:buNone/>
              <a:defRPr sz="2600" b="1" i="0" baseline="0">
                <a:solidFill>
                  <a:schemeClr val="tx1">
                    <a:lumMod val="75000"/>
                    <a:lumOff val="25000"/>
                  </a:schemeClr>
                </a:solidFill>
                <a:latin typeface="Proxima Nova"/>
              </a:defRPr>
            </a:lvl1pPr>
          </a:lstStyle>
          <a:p>
            <a:pPr lvl="0"/>
            <a:r>
              <a:rPr lang="en-US" dirty="0"/>
              <a:t>This is a Subtitle</a:t>
            </a:r>
          </a:p>
        </p:txBody>
      </p:sp>
      <p:sp>
        <p:nvSpPr>
          <p:cNvPr id="23" name="Picture Placeholder 22"/>
          <p:cNvSpPr>
            <a:spLocks noGrp="1"/>
          </p:cNvSpPr>
          <p:nvPr>
            <p:ph type="pic" sz="quarter" idx="12"/>
          </p:nvPr>
        </p:nvSpPr>
        <p:spPr>
          <a:xfrm>
            <a:off x="374819" y="395539"/>
            <a:ext cx="4797459" cy="4986337"/>
          </a:xfrm>
          <a:prstGeom prst="rect">
            <a:avLst/>
          </a:prstGeom>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
        <p:nvSpPr>
          <p:cNvPr id="25" name="Picture Placeholder 24"/>
          <p:cNvSpPr>
            <a:spLocks noGrp="1"/>
          </p:cNvSpPr>
          <p:nvPr>
            <p:ph type="pic" sz="quarter" idx="13"/>
          </p:nvPr>
        </p:nvSpPr>
        <p:spPr>
          <a:xfrm>
            <a:off x="5267325" y="2070351"/>
            <a:ext cx="3486150" cy="3311525"/>
          </a:xfrm>
          <a:prstGeom prst="rect">
            <a:avLst/>
          </a:prstGeom>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Tree>
    <p:extLst>
      <p:ext uri="{BB962C8B-B14F-4D97-AF65-F5344CB8AC3E}">
        <p14:creationId xmlns:p14="http://schemas.microsoft.com/office/powerpoint/2010/main" val="105657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17527" y="428931"/>
            <a:ext cx="7635875" cy="4972050"/>
          </a:xfrm>
          <a:prstGeom prst="rect">
            <a:avLst/>
          </a:prstGeom>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Tree>
    <p:extLst>
      <p:ext uri="{BB962C8B-B14F-4D97-AF65-F5344CB8AC3E}">
        <p14:creationId xmlns:p14="http://schemas.microsoft.com/office/powerpoint/2010/main" val="22394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8798" y="454654"/>
            <a:ext cx="4029075" cy="4289425"/>
          </a:xfrm>
          <a:prstGeom prst="rect">
            <a:avLst/>
          </a:prstGeom>
          <a:effectLst>
            <a:outerShdw blurRad="127000" dist="38100" dir="2700000" algn="tl" rotWithShape="0">
              <a:srgbClr val="000000">
                <a:alpha val="30000"/>
              </a:srgbClr>
            </a:outerShdw>
          </a:effectLst>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
        <p:nvSpPr>
          <p:cNvPr id="9" name="Picture Placeholder 6"/>
          <p:cNvSpPr>
            <a:spLocks noGrp="1"/>
          </p:cNvSpPr>
          <p:nvPr>
            <p:ph type="pic" sz="quarter" idx="12"/>
          </p:nvPr>
        </p:nvSpPr>
        <p:spPr>
          <a:xfrm>
            <a:off x="4687903" y="454654"/>
            <a:ext cx="4029075" cy="4289425"/>
          </a:xfrm>
          <a:prstGeom prst="rect">
            <a:avLst/>
          </a:prstGeom>
          <a:effectLst>
            <a:outerShdw blurRad="127000" dist="38100" dir="2700000" algn="tl" rotWithShape="0">
              <a:srgbClr val="000000">
                <a:alpha val="30000"/>
              </a:srgbClr>
            </a:outerShdw>
          </a:effectLst>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
        <p:nvSpPr>
          <p:cNvPr id="8" name="Picture Placeholder 6"/>
          <p:cNvSpPr>
            <a:spLocks noGrp="1"/>
          </p:cNvSpPr>
          <p:nvPr>
            <p:ph type="pic" sz="quarter" idx="11"/>
          </p:nvPr>
        </p:nvSpPr>
        <p:spPr>
          <a:xfrm>
            <a:off x="2673365" y="1169652"/>
            <a:ext cx="4029075" cy="4289425"/>
          </a:xfrm>
          <a:prstGeom prst="rect">
            <a:avLst/>
          </a:prstGeom>
          <a:effectLst>
            <a:outerShdw blurRad="127000" dist="38100" dir="2700000" algn="tl" rotWithShape="0">
              <a:srgbClr val="000000">
                <a:alpha val="30000"/>
              </a:srgbClr>
            </a:outerShdw>
          </a:effectLst>
        </p:spPr>
        <p:txBody>
          <a:bodyPr vert="horz"/>
          <a:lstStyle>
            <a:lvl1pPr marL="0" indent="0">
              <a:buNone/>
              <a:defRPr sz="2600" b="1" i="0">
                <a:solidFill>
                  <a:schemeClr val="tx1">
                    <a:lumMod val="75000"/>
                    <a:lumOff val="25000"/>
                  </a:schemeClr>
                </a:solidFill>
                <a:latin typeface="Proxima Nova"/>
              </a:defRPr>
            </a:lvl1pPr>
          </a:lstStyle>
          <a:p>
            <a:endParaRPr lang="en-US" dirty="0"/>
          </a:p>
        </p:txBody>
      </p:sp>
    </p:spTree>
    <p:extLst>
      <p:ext uri="{BB962C8B-B14F-4D97-AF65-F5344CB8AC3E}">
        <p14:creationId xmlns:p14="http://schemas.microsoft.com/office/powerpoint/2010/main" val="343696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641034" y="5896437"/>
            <a:ext cx="3119848" cy="616266"/>
          </a:xfrm>
          <a:prstGeom prst="rect">
            <a:avLst/>
          </a:prstGeom>
        </p:spPr>
      </p:pic>
      <p:sp>
        <p:nvSpPr>
          <p:cNvPr id="3" name="TextBox 2"/>
          <p:cNvSpPr txBox="1"/>
          <p:nvPr userDrawn="1"/>
        </p:nvSpPr>
        <p:spPr>
          <a:xfrm>
            <a:off x="272155" y="5912758"/>
            <a:ext cx="4016350" cy="600164"/>
          </a:xfrm>
          <a:prstGeom prst="rect">
            <a:avLst/>
          </a:prstGeom>
          <a:noFill/>
        </p:spPr>
        <p:txBody>
          <a:bodyPr wrap="square" rtlCol="0">
            <a:spAutoFit/>
          </a:bodyPr>
          <a:lstStyle/>
          <a:p>
            <a:pPr marL="0" indent="0">
              <a:tabLst>
                <a:tab pos="180975" algn="l"/>
              </a:tabLst>
            </a:pPr>
            <a:r>
              <a:rPr lang="en-US" sz="1100" b="1" i="0" u="none" strike="noStrike" kern="1200" baseline="0" dirty="0">
                <a:solidFill>
                  <a:schemeClr val="tx1">
                    <a:lumMod val="75000"/>
                    <a:lumOff val="25000"/>
                  </a:schemeClr>
                </a:solidFill>
                <a:latin typeface="+mn-lt"/>
                <a:ea typeface="+mn-ea"/>
                <a:cs typeface="+mn-cs"/>
              </a:rPr>
              <a:t>t	</a:t>
            </a:r>
            <a:r>
              <a:rPr lang="en-US" sz="1100" b="0" i="0" u="none" strike="noStrike" kern="1200" baseline="0" dirty="0">
                <a:solidFill>
                  <a:schemeClr val="tx1">
                    <a:lumMod val="75000"/>
                    <a:lumOff val="25000"/>
                  </a:schemeClr>
                </a:solidFill>
                <a:latin typeface="+mn-lt"/>
                <a:ea typeface="+mn-ea"/>
                <a:cs typeface="+mn-cs"/>
              </a:rPr>
              <a:t>0845 643 2754</a:t>
            </a:r>
          </a:p>
          <a:p>
            <a:pPr>
              <a:tabLst>
                <a:tab pos="180975" algn="l"/>
              </a:tabLst>
            </a:pPr>
            <a:r>
              <a:rPr lang="pl-PL" sz="1100" b="1" i="0" u="none" strike="noStrike" kern="1200" baseline="0" dirty="0">
                <a:solidFill>
                  <a:schemeClr val="tx1">
                    <a:lumMod val="75000"/>
                    <a:lumOff val="25000"/>
                  </a:schemeClr>
                </a:solidFill>
                <a:latin typeface="+mn-lt"/>
                <a:ea typeface="+mn-ea"/>
                <a:cs typeface="+mn-cs"/>
              </a:rPr>
              <a:t>e</a:t>
            </a:r>
            <a:r>
              <a:rPr lang="pl-PL" sz="1100" b="0" i="0" u="none" strike="noStrike" kern="1200" baseline="0" dirty="0">
                <a:solidFill>
                  <a:schemeClr val="tx1">
                    <a:lumMod val="75000"/>
                    <a:lumOff val="25000"/>
                  </a:schemeClr>
                </a:solidFill>
                <a:latin typeface="+mn-lt"/>
                <a:ea typeface="+mn-ea"/>
                <a:cs typeface="+mn-cs"/>
              </a:rPr>
              <a:t> 	</a:t>
            </a:r>
            <a:r>
              <a:rPr lang="pl-PL" sz="1100" b="0" i="0" u="none" strike="noStrike" kern="1200" baseline="0" dirty="0" err="1">
                <a:solidFill>
                  <a:schemeClr val="tx1">
                    <a:lumMod val="75000"/>
                    <a:lumOff val="25000"/>
                  </a:schemeClr>
                </a:solidFill>
                <a:latin typeface="+mn-lt"/>
                <a:ea typeface="+mn-ea"/>
                <a:cs typeface="+mn-cs"/>
              </a:rPr>
              <a:t>enquiry@lexxic.com</a:t>
            </a:r>
            <a:r>
              <a:rPr lang="pl-PL" sz="1100" b="0" i="0" u="none" strike="noStrike" kern="1200" baseline="0" dirty="0">
                <a:solidFill>
                  <a:schemeClr val="tx1">
                    <a:lumMod val="75000"/>
                    <a:lumOff val="25000"/>
                  </a:schemeClr>
                </a:solidFill>
                <a:latin typeface="+mn-lt"/>
                <a:ea typeface="+mn-ea"/>
                <a:cs typeface="+mn-cs"/>
              </a:rPr>
              <a:t> </a:t>
            </a:r>
          </a:p>
          <a:p>
            <a:pPr>
              <a:tabLst>
                <a:tab pos="180975" algn="l"/>
              </a:tabLst>
            </a:pPr>
            <a:r>
              <a:rPr lang="pl-PL" sz="1100" b="1" i="0" u="none" strike="noStrike" kern="1200" baseline="0" dirty="0">
                <a:solidFill>
                  <a:schemeClr val="tx1">
                    <a:lumMod val="75000"/>
                    <a:lumOff val="25000"/>
                  </a:schemeClr>
                </a:solidFill>
                <a:latin typeface="+mn-lt"/>
                <a:ea typeface="+mn-ea"/>
                <a:cs typeface="+mn-cs"/>
              </a:rPr>
              <a:t>w</a:t>
            </a:r>
            <a:r>
              <a:rPr lang="pl-PL" sz="1100" b="0" i="0" u="none" strike="noStrike" kern="1200" baseline="0" dirty="0">
                <a:solidFill>
                  <a:schemeClr val="tx1">
                    <a:lumMod val="75000"/>
                    <a:lumOff val="25000"/>
                  </a:schemeClr>
                </a:solidFill>
                <a:latin typeface="+mn-lt"/>
                <a:ea typeface="+mn-ea"/>
                <a:cs typeface="+mn-cs"/>
              </a:rPr>
              <a:t> 	</a:t>
            </a:r>
            <a:r>
              <a:rPr lang="pl-PL" sz="1100" b="0" i="0" u="none" strike="noStrike" kern="1200" baseline="0" dirty="0" err="1">
                <a:solidFill>
                  <a:schemeClr val="tx1">
                    <a:lumMod val="75000"/>
                    <a:lumOff val="25000"/>
                  </a:schemeClr>
                </a:solidFill>
                <a:latin typeface="+mn-lt"/>
                <a:ea typeface="+mn-ea"/>
                <a:cs typeface="+mn-cs"/>
              </a:rPr>
              <a:t>www.lexxic.com</a:t>
            </a:r>
            <a:endParaRPr lang="pl-PL" sz="1100" b="0" i="0" u="none" strike="noStrike" kern="1200" baseline="0" dirty="0">
              <a:solidFill>
                <a:schemeClr val="tx1">
                  <a:lumMod val="75000"/>
                  <a:lumOff val="25000"/>
                </a:schemeClr>
              </a:solidFill>
              <a:latin typeface="+mn-lt"/>
              <a:ea typeface="+mn-ea"/>
              <a:cs typeface="+mn-cs"/>
            </a:endParaRPr>
          </a:p>
        </p:txBody>
      </p:sp>
      <p:cxnSp>
        <p:nvCxnSpPr>
          <p:cNvPr id="5" name="Straight Connector 4"/>
          <p:cNvCxnSpPr/>
          <p:nvPr userDrawn="1"/>
        </p:nvCxnSpPr>
        <p:spPr>
          <a:xfrm>
            <a:off x="346379" y="5756061"/>
            <a:ext cx="8414503"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70087" y="-1808334"/>
            <a:ext cx="7617740" cy="6858000"/>
          </a:xfrm>
          <a:prstGeom prst="rect">
            <a:avLst/>
          </a:prstGeom>
        </p:spPr>
      </p:pic>
    </p:spTree>
    <p:extLst>
      <p:ext uri="{BB962C8B-B14F-4D97-AF65-F5344CB8AC3E}">
        <p14:creationId xmlns:p14="http://schemas.microsoft.com/office/powerpoint/2010/main" val="168878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1" r:id="rId5"/>
    <p:sldLayoutId id="2147483661" r:id="rId6"/>
    <p:sldLayoutId id="2147483652" r:id="rId7"/>
    <p:sldLayoutId id="2147483653" r:id="rId8"/>
    <p:sldLayoutId id="2147483654" r:id="rId9"/>
    <p:sldLayoutId id="2147483664" r:id="rId10"/>
    <p:sldLayoutId id="2147483665" r:id="rId11"/>
    <p:sldLayoutId id="214748366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1034" y="5896437"/>
            <a:ext cx="3119848" cy="616266"/>
          </a:xfrm>
          <a:prstGeom prst="rect">
            <a:avLst/>
          </a:prstGeom>
        </p:spPr>
      </p:pic>
      <p:cxnSp>
        <p:nvCxnSpPr>
          <p:cNvPr id="9" name="Straight Connector 8"/>
          <p:cNvCxnSpPr/>
          <p:nvPr userDrawn="1"/>
        </p:nvCxnSpPr>
        <p:spPr>
          <a:xfrm>
            <a:off x="346379" y="5756061"/>
            <a:ext cx="8414503"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backgrou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0087" y="-1808334"/>
            <a:ext cx="7617740" cy="6858000"/>
          </a:xfrm>
          <a:prstGeom prst="rect">
            <a:avLst/>
          </a:prstGeom>
        </p:spPr>
      </p:pic>
    </p:spTree>
    <p:extLst>
      <p:ext uri="{BB962C8B-B14F-4D97-AF65-F5344CB8AC3E}">
        <p14:creationId xmlns:p14="http://schemas.microsoft.com/office/powerpoint/2010/main" val="1899833103"/>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C3F36-14A4-4EB2-9F0E-B9F56C8479F7}" type="datetimeFigureOut">
              <a:rPr lang="en-IE" smtClean="0"/>
              <a:t>15/01/2018</a:t>
            </a:fld>
            <a:endParaRPr lang="en-I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C3E8D-AEF1-44CB-A067-F2C3908D575F}" type="slidenum">
              <a:rPr lang="en-IE" smtClean="0"/>
              <a:t>‹#›</a:t>
            </a:fld>
            <a:endParaRPr lang="en-IE" dirty="0"/>
          </a:p>
        </p:txBody>
      </p:sp>
    </p:spTree>
    <p:extLst>
      <p:ext uri="{BB962C8B-B14F-4D97-AF65-F5344CB8AC3E}">
        <p14:creationId xmlns:p14="http://schemas.microsoft.com/office/powerpoint/2010/main" val="34738582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www.lexxic.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www.lexxic.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3" Type="http://schemas.openxmlformats.org/officeDocument/2006/relationships/hyperlink" Target="http://www.lexxic.com/"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hyperlink" Target="http://www.google.co.uk/imgres?imgurl=http://www.theoldforgedorset.co.uk/_graphics/twitter_logo.png&amp;imgrefurl=http://www.theoldforgedorset.co.uk/location_map.htm&amp;h=300&amp;w=1000&amp;tbnid=nxMaxlH3Ycq06M:&amp;zoom=1&amp;docid=Dv_rB6w2ibnBdM&amp;ei=SrtHU-CyHI3H7Ab01oDgCg&amp;tbm=isch&amp;ved=0CP0BEIQcMC4&amp;iact=rc&amp;dur=386&amp;page=3&amp;start=32&amp;ndsp=2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nderstood.org/en/learning-attention-issues/child-learning-disabilities/add-adhd/understanding-adhd"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
        <p:nvSpPr>
          <p:cNvPr id="3075" name="Rectangle 3"/>
          <p:cNvSpPr>
            <a:spLocks noGrp="1"/>
          </p:cNvSpPr>
          <p:nvPr>
            <p:ph type="body" idx="1"/>
          </p:nvPr>
        </p:nvSpPr>
        <p:spPr>
          <a:xfrm>
            <a:off x="246809" y="1844984"/>
            <a:ext cx="3721342" cy="3235388"/>
          </a:xfrm>
        </p:spPr>
        <p:txBody>
          <a:bodyPr/>
          <a:lstStyle/>
          <a:p>
            <a:pPr marL="0" indent="0" algn="ctr">
              <a:spcBef>
                <a:spcPts val="0"/>
              </a:spcBef>
              <a:buNone/>
              <a:defRPr/>
            </a:pPr>
            <a:r>
              <a:rPr lang="en-GB" sz="3600" b="1" dirty="0">
                <a:solidFill>
                  <a:schemeClr val="tx1">
                    <a:lumMod val="75000"/>
                    <a:lumOff val="25000"/>
                  </a:schemeClr>
                </a:solidFill>
                <a:latin typeface="Proxima Nova Light"/>
              </a:rPr>
              <a:t>Dyslexia, Dyspraxia, AD(H)D and ASD Awareness for OH Professionals</a:t>
            </a:r>
          </a:p>
        </p:txBody>
      </p:sp>
      <p:pic>
        <p:nvPicPr>
          <p:cNvPr id="4" name="Picture 3" descr="lexxic-lock-graphic-fol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466" y="218683"/>
            <a:ext cx="4477731" cy="5391231"/>
          </a:xfrm>
          <a:prstGeom prst="rect">
            <a:avLst/>
          </a:prstGeom>
        </p:spPr>
      </p:pic>
      <p:sp>
        <p:nvSpPr>
          <p:cNvPr id="5" name="TextBox 4"/>
          <p:cNvSpPr txBox="1"/>
          <p:nvPr/>
        </p:nvSpPr>
        <p:spPr>
          <a:xfrm>
            <a:off x="607189" y="622021"/>
            <a:ext cx="5565905" cy="73866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200" b="1" i="0" dirty="0">
                <a:solidFill>
                  <a:schemeClr val="tx1">
                    <a:lumMod val="75000"/>
                    <a:lumOff val="25000"/>
                  </a:schemeClr>
                </a:solidFill>
                <a:latin typeface="Proxima Nova Bold"/>
                <a:cs typeface="Proxima Nova Bold"/>
              </a:rPr>
              <a:t>Unlocking Potential</a:t>
            </a:r>
          </a:p>
        </p:txBody>
      </p:sp>
      <p:sp>
        <p:nvSpPr>
          <p:cNvPr id="6"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a:t>
            </a:fld>
            <a:endParaRPr lang="en-GB" sz="1600" dirty="0">
              <a:latin typeface="Proxima Nova Light"/>
            </a:endParaRPr>
          </a:p>
        </p:txBody>
      </p:sp>
    </p:spTree>
    <p:extLst>
      <p:ext uri="{BB962C8B-B14F-4D97-AF65-F5344CB8AC3E}">
        <p14:creationId xmlns:p14="http://schemas.microsoft.com/office/powerpoint/2010/main" val="171669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92365"/>
            <a:ext cx="8229600" cy="1225273"/>
          </a:xfrm>
        </p:spPr>
        <p:txBody>
          <a:bodyPr/>
          <a:lstStyle/>
          <a:p>
            <a:pPr algn="l"/>
            <a:r>
              <a:rPr lang="en-GB" altLang="en-US" sz="3600" b="1" dirty="0">
                <a:ea typeface="ＭＳ Ｐゴシック" pitchFamily="34" charset="-128"/>
                <a:cs typeface="+mn-cs"/>
              </a:rPr>
              <a:t>What is Dyslexia?</a:t>
            </a:r>
            <a:endParaRPr lang="en-US" altLang="en-US" sz="3600" b="1" dirty="0">
              <a:ea typeface="ＭＳ Ｐゴシック" pitchFamily="34" charset="-128"/>
              <a:cs typeface="+mn-cs"/>
            </a:endParaRPr>
          </a:p>
        </p:txBody>
      </p:sp>
      <p:sp>
        <p:nvSpPr>
          <p:cNvPr id="10243" name="Content Placeholder 2"/>
          <p:cNvSpPr>
            <a:spLocks noGrp="1"/>
          </p:cNvSpPr>
          <p:nvPr>
            <p:ph idx="1"/>
          </p:nvPr>
        </p:nvSpPr>
        <p:spPr>
          <a:xfrm>
            <a:off x="323850" y="729214"/>
            <a:ext cx="8640763" cy="5226188"/>
          </a:xfrm>
        </p:spPr>
        <p:txBody>
          <a:bodyPr/>
          <a:lstStyle/>
          <a:p>
            <a:pPr>
              <a:lnSpc>
                <a:spcPct val="150000"/>
              </a:lnSpc>
              <a:spcBef>
                <a:spcPts val="0"/>
              </a:spcBef>
              <a:defRPr/>
            </a:pPr>
            <a:r>
              <a:rPr lang="en-US" altLang="en-US" sz="2200" dirty="0">
                <a:solidFill>
                  <a:schemeClr val="tx1">
                    <a:lumMod val="65000"/>
                    <a:lumOff val="35000"/>
                  </a:schemeClr>
                </a:solidFill>
                <a:latin typeface="Proxima Nova Light"/>
                <a:ea typeface="ＭＳ Ｐゴシック" pitchFamily="34" charset="-128"/>
                <a:cs typeface="Arial" charset="0"/>
              </a:rPr>
              <a:t>Specific learning difficulty (</a:t>
            </a:r>
            <a:r>
              <a:rPr lang="en-US" altLang="en-US" sz="2200" dirty="0" err="1">
                <a:solidFill>
                  <a:schemeClr val="tx1">
                    <a:lumMod val="65000"/>
                    <a:lumOff val="35000"/>
                  </a:schemeClr>
                </a:solidFill>
                <a:latin typeface="Proxima Nova Light"/>
                <a:ea typeface="ＭＳ Ｐゴシック" pitchFamily="34" charset="-128"/>
                <a:cs typeface="Arial" charset="0"/>
              </a:rPr>
              <a:t>SpLD</a:t>
            </a:r>
            <a:r>
              <a:rPr lang="en-US" altLang="en-US" sz="2200" dirty="0">
                <a:solidFill>
                  <a:schemeClr val="tx1">
                    <a:lumMod val="65000"/>
                    <a:lumOff val="35000"/>
                  </a:schemeClr>
                </a:solidFill>
                <a:latin typeface="Proxima Nova Light"/>
                <a:ea typeface="ＭＳ Ｐゴシック" pitchFamily="34" charset="-128"/>
                <a:cs typeface="Arial" charset="0"/>
              </a:rPr>
              <a:t>)</a:t>
            </a:r>
          </a:p>
          <a:p>
            <a:pPr>
              <a:lnSpc>
                <a:spcPct val="150000"/>
              </a:lnSpc>
              <a:spcBef>
                <a:spcPts val="0"/>
              </a:spcBef>
              <a:defRPr/>
            </a:pPr>
            <a:r>
              <a:rPr lang="en-US" altLang="en-US" sz="2200" dirty="0">
                <a:solidFill>
                  <a:schemeClr val="tx1">
                    <a:lumMod val="65000"/>
                    <a:lumOff val="35000"/>
                  </a:schemeClr>
                </a:solidFill>
                <a:latin typeface="Proxima Nova Light"/>
                <a:ea typeface="ＭＳ Ｐゴシック" pitchFamily="34" charset="-128"/>
                <a:cs typeface="Arial" charset="0"/>
              </a:rPr>
              <a:t>Affects the way an individual processes </a:t>
            </a:r>
          </a:p>
          <a:p>
            <a:pPr marL="0" indent="0">
              <a:lnSpc>
                <a:spcPct val="150000"/>
              </a:lnSpc>
              <a:spcBef>
                <a:spcPts val="0"/>
              </a:spcBef>
              <a:buNone/>
              <a:defRPr/>
            </a:pPr>
            <a:r>
              <a:rPr lang="en-US" altLang="en-US" sz="2200" dirty="0">
                <a:solidFill>
                  <a:schemeClr val="tx1">
                    <a:lumMod val="65000"/>
                    <a:lumOff val="35000"/>
                  </a:schemeClr>
                </a:solidFill>
                <a:latin typeface="Proxima Nova Light"/>
                <a:ea typeface="ＭＳ Ｐゴシック" pitchFamily="34" charset="-128"/>
                <a:cs typeface="Arial" charset="0"/>
              </a:rPr>
              <a:t>	information in their brain</a:t>
            </a:r>
          </a:p>
          <a:p>
            <a:pPr>
              <a:lnSpc>
                <a:spcPct val="150000"/>
              </a:lnSpc>
              <a:spcBef>
                <a:spcPts val="0"/>
              </a:spcBef>
              <a:defRPr/>
            </a:pPr>
            <a:r>
              <a:rPr lang="en-US" altLang="en-US" sz="2200" dirty="0">
                <a:solidFill>
                  <a:schemeClr val="tx1">
                    <a:lumMod val="65000"/>
                    <a:lumOff val="35000"/>
                  </a:schemeClr>
                </a:solidFill>
                <a:latin typeface="Proxima Nova Light"/>
                <a:ea typeface="ＭＳ Ｐゴシック" pitchFamily="34" charset="-128"/>
                <a:cs typeface="Arial" charset="0"/>
              </a:rPr>
              <a:t>Does not imply low intelligence or poor educational potential</a:t>
            </a:r>
          </a:p>
          <a:p>
            <a:pPr marL="0" indent="0">
              <a:lnSpc>
                <a:spcPct val="150000"/>
              </a:lnSpc>
              <a:spcBef>
                <a:spcPts val="0"/>
              </a:spcBef>
              <a:buNone/>
              <a:defRPr/>
            </a:pPr>
            <a:r>
              <a:rPr lang="en-US" altLang="en-US" sz="2200" dirty="0" err="1">
                <a:solidFill>
                  <a:schemeClr val="tx1">
                    <a:lumMod val="65000"/>
                    <a:lumOff val="35000"/>
                  </a:schemeClr>
                </a:solidFill>
                <a:latin typeface="Proxima Nova Light"/>
                <a:ea typeface="ＭＳ Ｐゴシック" pitchFamily="34" charset="-128"/>
                <a:cs typeface="Arial" charset="0"/>
              </a:rPr>
              <a:t>Characterised</a:t>
            </a:r>
            <a:r>
              <a:rPr lang="en-US" altLang="en-US" sz="2200" dirty="0">
                <a:solidFill>
                  <a:schemeClr val="tx1">
                    <a:lumMod val="65000"/>
                    <a:lumOff val="35000"/>
                  </a:schemeClr>
                </a:solidFill>
                <a:latin typeface="Proxima Nova Light"/>
                <a:ea typeface="ＭＳ Ｐゴシック" pitchFamily="34" charset="-128"/>
                <a:cs typeface="Arial" charset="0"/>
              </a:rPr>
              <a:t> by difficulties with:</a:t>
            </a:r>
          </a:p>
          <a:p>
            <a:pPr marL="715963" lvl="1" indent="-358775">
              <a:lnSpc>
                <a:spcPct val="150000"/>
              </a:lnSpc>
              <a:spcBef>
                <a:spcPts val="0"/>
              </a:spcBef>
              <a:buFont typeface="Wingdings" panose="05000000000000000000" pitchFamily="2" charset="2"/>
              <a:buChar char="Ø"/>
              <a:defRPr/>
            </a:pPr>
            <a:r>
              <a:rPr lang="en-US" altLang="en-US" sz="2000" dirty="0">
                <a:solidFill>
                  <a:schemeClr val="tx1">
                    <a:lumMod val="65000"/>
                    <a:lumOff val="35000"/>
                  </a:schemeClr>
                </a:solidFill>
                <a:latin typeface="Proxima Nova Light"/>
                <a:ea typeface="ＭＳ Ｐゴシック" pitchFamily="34" charset="-128"/>
                <a:cs typeface="Arial" charset="0"/>
              </a:rPr>
              <a:t>Phonological processing (sounds in words)</a:t>
            </a:r>
          </a:p>
          <a:p>
            <a:pPr marL="715963" lvl="1" indent="-358775">
              <a:lnSpc>
                <a:spcPct val="150000"/>
              </a:lnSpc>
              <a:spcBef>
                <a:spcPts val="0"/>
              </a:spcBef>
              <a:buFont typeface="Wingdings" panose="05000000000000000000" pitchFamily="2" charset="2"/>
              <a:buChar char="Ø"/>
              <a:defRPr/>
            </a:pPr>
            <a:r>
              <a:rPr lang="en-US" altLang="en-US" sz="2000" dirty="0">
                <a:solidFill>
                  <a:schemeClr val="tx1">
                    <a:lumMod val="65000"/>
                    <a:lumOff val="35000"/>
                  </a:schemeClr>
                </a:solidFill>
                <a:latin typeface="Proxima Nova Light"/>
                <a:ea typeface="ＭＳ Ｐゴシック" pitchFamily="34" charset="-128"/>
                <a:cs typeface="Arial" charset="0"/>
              </a:rPr>
              <a:t>Visual processing skills (e.g. tracking a series of numbers/ speed of processing)</a:t>
            </a:r>
          </a:p>
          <a:p>
            <a:pPr marL="715963" lvl="1" indent="-358775">
              <a:lnSpc>
                <a:spcPct val="150000"/>
              </a:lnSpc>
              <a:spcBef>
                <a:spcPts val="0"/>
              </a:spcBef>
              <a:buFont typeface="Wingdings" panose="05000000000000000000" pitchFamily="2" charset="2"/>
              <a:buChar char="Ø"/>
              <a:defRPr/>
            </a:pPr>
            <a:r>
              <a:rPr lang="en-US" altLang="en-US" sz="2000" dirty="0">
                <a:solidFill>
                  <a:schemeClr val="tx1">
                    <a:lumMod val="65000"/>
                    <a:lumOff val="35000"/>
                  </a:schemeClr>
                </a:solidFill>
                <a:latin typeface="Proxima Nova Light"/>
                <a:ea typeface="ＭＳ Ｐゴシック" pitchFamily="34" charset="-128"/>
                <a:cs typeface="Arial" charset="0"/>
              </a:rPr>
              <a:t>Working memory (processing auditory information quickly and accurately)</a:t>
            </a:r>
          </a:p>
          <a:p>
            <a:pPr marL="357188" lvl="1" indent="0">
              <a:lnSpc>
                <a:spcPct val="150000"/>
              </a:lnSpc>
              <a:spcBef>
                <a:spcPts val="0"/>
              </a:spcBef>
              <a:buNone/>
              <a:defRPr/>
            </a:pPr>
            <a:r>
              <a:rPr lang="en-US" altLang="en-US" sz="2000" dirty="0">
                <a:solidFill>
                  <a:schemeClr val="tx1">
                    <a:lumMod val="65000"/>
                    <a:lumOff val="35000"/>
                  </a:schemeClr>
                </a:solidFill>
                <a:latin typeface="Proxima Nova Light"/>
                <a:ea typeface="ＭＳ Ｐゴシック" pitchFamily="34" charset="-128"/>
                <a:cs typeface="Arial" charset="0"/>
                <a:sym typeface="Wingdings" panose="05000000000000000000" pitchFamily="2" charset="2"/>
              </a:rPr>
              <a:t> </a:t>
            </a:r>
            <a:r>
              <a:rPr lang="en-US" altLang="en-US" sz="2000" dirty="0">
                <a:solidFill>
                  <a:schemeClr val="tx1">
                    <a:lumMod val="65000"/>
                    <a:lumOff val="35000"/>
                  </a:schemeClr>
                </a:solidFill>
                <a:latin typeface="Proxima Nova Light"/>
                <a:ea typeface="ＭＳ Ｐゴシック" pitchFamily="34" charset="-128"/>
                <a:cs typeface="Arial" charset="0"/>
              </a:rPr>
              <a:t>Undermine the acquisition of literacy and numeracy</a:t>
            </a:r>
          </a:p>
          <a:p>
            <a:pPr algn="r">
              <a:buFont typeface="Arial" charset="0"/>
              <a:buNone/>
            </a:pPr>
            <a:endParaRPr lang="en-US" altLang="en-US" sz="2000" dirty="0">
              <a:latin typeface="Arial" charset="0"/>
              <a:ea typeface="ＭＳ Ｐゴシック" pitchFamily="34" charset="-128"/>
              <a:cs typeface="Arial" charset="0"/>
            </a:endParaRPr>
          </a:p>
          <a:p>
            <a:endParaRPr lang="en-US" altLang="en-US" sz="2400" dirty="0">
              <a:latin typeface="Arial" charset="0"/>
              <a:ea typeface="ＭＳ Ｐゴシック" pitchFamily="34" charset="-128"/>
              <a:cs typeface="Arial" charset="0"/>
            </a:endParaRP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10</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481" y="0"/>
            <a:ext cx="2931319" cy="2450583"/>
          </a:xfrm>
          <a:prstGeom prst="rect">
            <a:avLst/>
          </a:prstGeom>
        </p:spPr>
      </p:pic>
    </p:spTree>
    <p:extLst>
      <p:ext uri="{BB962C8B-B14F-4D97-AF65-F5344CB8AC3E}">
        <p14:creationId xmlns:p14="http://schemas.microsoft.com/office/powerpoint/2010/main" val="239466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p:cNvSpPr>
          <p:nvPr>
            <p:ph type="body" idx="1"/>
          </p:nvPr>
        </p:nvSpPr>
        <p:spPr>
          <a:xfrm>
            <a:off x="457200" y="867093"/>
            <a:ext cx="8229600" cy="5625147"/>
          </a:xfrm>
        </p:spPr>
        <p:txBody>
          <a:bodyPr/>
          <a:lstStyle/>
          <a:p>
            <a:pPr marL="0" indent="0">
              <a:lnSpc>
                <a:spcPct val="150000"/>
              </a:lnSpc>
              <a:spcBef>
                <a:spcPts val="0"/>
              </a:spcBef>
              <a:buNone/>
              <a:defRPr/>
            </a:pPr>
            <a:r>
              <a:rPr lang="en-US" altLang="en-US" sz="2000" dirty="0">
                <a:solidFill>
                  <a:schemeClr val="tx1">
                    <a:lumMod val="65000"/>
                    <a:lumOff val="35000"/>
                  </a:schemeClr>
                </a:solidFill>
                <a:latin typeface="Proxima Nova Light"/>
                <a:ea typeface="ＭＳ Ｐゴシック" pitchFamily="34" charset="-128"/>
                <a:cs typeface="Arial" charset="0"/>
              </a:rPr>
              <a:t>Typical difficulties :</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Reading including speed, accuracy &amp; retention</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Writing/ structuring letters or reports, particularly under timed conditions/ time pressure</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Note-taking</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Spelling</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Concentration and attention</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Organisational skills &amp; time management</a:t>
            </a:r>
          </a:p>
          <a:p>
            <a:pPr>
              <a:lnSpc>
                <a:spcPct val="150000"/>
              </a:lnSpc>
              <a:spcBef>
                <a:spcPts val="0"/>
              </a:spcBef>
              <a:buFont typeface="Wingdings" panose="05000000000000000000" pitchFamily="2" charset="2"/>
              <a:buChar char="Ø"/>
              <a:defRPr/>
            </a:pPr>
            <a:r>
              <a:rPr lang="en-US" sz="2000" dirty="0">
                <a:solidFill>
                  <a:schemeClr val="tx1">
                    <a:lumMod val="65000"/>
                    <a:lumOff val="35000"/>
                  </a:schemeClr>
                </a:solidFill>
                <a:latin typeface="Proxima Nova Light"/>
                <a:ea typeface="ＭＳ Ｐゴシック" pitchFamily="34" charset="-128"/>
                <a:cs typeface="Arial" charset="0"/>
              </a:rPr>
              <a:t>Memory for formulae or facts or following multiple instructions</a:t>
            </a:r>
          </a:p>
          <a:p>
            <a:pPr marL="0" indent="0">
              <a:lnSpc>
                <a:spcPct val="150000"/>
              </a:lnSpc>
              <a:spcBef>
                <a:spcPts val="0"/>
              </a:spcBef>
              <a:buNone/>
              <a:defRPr/>
            </a:pPr>
            <a:r>
              <a:rPr lang="en-US" sz="2000" b="1" u="sng" dirty="0">
                <a:solidFill>
                  <a:schemeClr val="tx1">
                    <a:lumMod val="65000"/>
                    <a:lumOff val="35000"/>
                  </a:schemeClr>
                </a:solidFill>
                <a:latin typeface="Proxima Nova Light"/>
                <a:ea typeface="ＭＳ Ｐゴシック" pitchFamily="34" charset="-128"/>
                <a:cs typeface="Arial" charset="0"/>
              </a:rPr>
              <a:t>Mitigated by correct teaching, strategy development and the use of information technology</a:t>
            </a:r>
          </a:p>
          <a:p>
            <a:pPr eaLnBrk="1" hangingPunct="1">
              <a:lnSpc>
                <a:spcPct val="90000"/>
              </a:lnSpc>
              <a:defRPr/>
            </a:pPr>
            <a:endParaRPr lang="en-US" sz="2800" dirty="0">
              <a:latin typeface="Arial" pitchFamily="34" charset="0"/>
              <a:ea typeface="ＭＳ Ｐゴシック" pitchFamily="34" charset="-128"/>
            </a:endParaRP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11</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
        <p:nvSpPr>
          <p:cNvPr id="7" name="Title 1"/>
          <p:cNvSpPr txBox="1">
            <a:spLocks/>
          </p:cNvSpPr>
          <p:nvPr/>
        </p:nvSpPr>
        <p:spPr>
          <a:xfrm>
            <a:off x="457200" y="192365"/>
            <a:ext cx="8229600" cy="1225273"/>
          </a:xfrm>
          <a:prstGeom prst="rect">
            <a:avLst/>
          </a:prstGeom>
        </p:spPr>
        <p:txBody>
          <a:bodyPr/>
          <a:lstStyle>
            <a:lvl1pPr algn="ctr" defTabSz="457200" rtl="0" eaLnBrk="1" latinLnBrk="0" hangingPunct="1">
              <a:spcBef>
                <a:spcPct val="0"/>
              </a:spcBef>
              <a:buNone/>
              <a:defRPr sz="4200" kern="1200">
                <a:solidFill>
                  <a:schemeClr val="tx1">
                    <a:lumMod val="75000"/>
                    <a:lumOff val="25000"/>
                  </a:schemeClr>
                </a:solidFill>
                <a:latin typeface="Proxima Nova Bold"/>
                <a:ea typeface="+mj-ea"/>
                <a:cs typeface="+mj-cs"/>
              </a:defRPr>
            </a:lvl1pPr>
          </a:lstStyle>
          <a:p>
            <a:pPr algn="l"/>
            <a:r>
              <a:rPr lang="en-GB" altLang="en-US" sz="3600" b="1">
                <a:ea typeface="ＭＳ Ｐゴシック" pitchFamily="34" charset="-128"/>
                <a:cs typeface="+mn-cs"/>
              </a:rPr>
              <a:t>What is Dyslexia?</a:t>
            </a:r>
            <a:endParaRPr lang="en-US" altLang="en-US" sz="3600" b="1" dirty="0">
              <a:ea typeface="ＭＳ Ｐゴシック" pitchFamily="34" charset="-128"/>
              <a:cs typeface="+mn-cs"/>
            </a:endParaRPr>
          </a:p>
        </p:txBody>
      </p:sp>
    </p:spTree>
    <p:extLst>
      <p:ext uri="{BB962C8B-B14F-4D97-AF65-F5344CB8AC3E}">
        <p14:creationId xmlns:p14="http://schemas.microsoft.com/office/powerpoint/2010/main" val="229320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173191"/>
            <a:ext cx="8229600" cy="4525963"/>
          </a:xfrm>
        </p:spPr>
        <p:txBody>
          <a:bodyPr/>
          <a:lstStyle/>
          <a:p>
            <a:pPr marL="0" indent="0">
              <a:lnSpc>
                <a:spcPct val="150000"/>
              </a:lnSpc>
              <a:spcBef>
                <a:spcPts val="0"/>
              </a:spcBef>
              <a:buNone/>
              <a:defRPr/>
            </a:pPr>
            <a:r>
              <a:rPr lang="en-GB" altLang="en-US" sz="2200" dirty="0">
                <a:solidFill>
                  <a:schemeClr val="tx1">
                    <a:lumMod val="65000"/>
                    <a:lumOff val="35000"/>
                  </a:schemeClr>
                </a:solidFill>
                <a:latin typeface="Proxima Nova Light"/>
                <a:ea typeface="ＭＳ Ｐゴシック" pitchFamily="34" charset="-128"/>
                <a:cs typeface="Arial" charset="0"/>
              </a:rPr>
              <a:t>Dyspraxia is a disorder characterised by impairment in the ability to plan and carry out sensory and motor tasks.</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Poor balance, e.g. difficulty riding a bicycle</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Can be clumsy, tendency to fall, trip, bump into things</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Short term memory issues</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Difficulties interpreting body language, judging tone of voice</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Tendency to be over-sensitive to noise </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Poor hand eye coordination</a:t>
            </a:r>
          </a:p>
          <a:p>
            <a:pPr marL="446088" lvl="3" indent="-352425">
              <a:lnSpc>
                <a:spcPct val="150000"/>
              </a:lnSpc>
              <a:spcBef>
                <a:spcPts val="0"/>
              </a:spcBef>
              <a:buFont typeface="Wingdings" panose="05000000000000000000" pitchFamily="2" charset="2"/>
              <a:buChar char="Ø"/>
              <a:defRPr/>
            </a:pPr>
            <a:r>
              <a:rPr lang="en-GB" altLang="en-US" dirty="0">
                <a:solidFill>
                  <a:schemeClr val="tx1">
                    <a:lumMod val="65000"/>
                    <a:lumOff val="35000"/>
                  </a:schemeClr>
                </a:solidFill>
                <a:latin typeface="Proxima Nova Light"/>
                <a:ea typeface="ＭＳ Ｐゴシック" pitchFamily="34" charset="-128"/>
                <a:cs typeface="Arial" charset="0"/>
              </a:rPr>
              <a:t>Difficulties with organising and planning</a:t>
            </a:r>
          </a:p>
          <a:p>
            <a:pPr>
              <a:lnSpc>
                <a:spcPct val="150000"/>
              </a:lnSpc>
              <a:spcBef>
                <a:spcPts val="0"/>
              </a:spcBef>
              <a:defRPr/>
            </a:pPr>
            <a:endParaRPr lang="en-GB" altLang="en-US" sz="2200" dirty="0">
              <a:solidFill>
                <a:schemeClr val="tx1">
                  <a:lumMod val="65000"/>
                  <a:lumOff val="35000"/>
                </a:schemeClr>
              </a:solidFill>
              <a:latin typeface="Proxima Nova Light"/>
              <a:ea typeface="ＭＳ Ｐゴシック" pitchFamily="34" charset="-128"/>
              <a:cs typeface="Arial" charset="0"/>
            </a:endParaRPr>
          </a:p>
          <a:p>
            <a:endParaRPr lang="en-GB" altLang="en-US" sz="2400" dirty="0">
              <a:latin typeface="Arial" charset="0"/>
              <a:ea typeface="ＭＳ Ｐゴシック" pitchFamily="34" charset="-128"/>
              <a:cs typeface="Arial" charset="0"/>
            </a:endParaRPr>
          </a:p>
        </p:txBody>
      </p:sp>
      <p:sp>
        <p:nvSpPr>
          <p:cNvPr id="15364" name="Title 1"/>
          <p:cNvSpPr>
            <a:spLocks noGrp="1"/>
          </p:cNvSpPr>
          <p:nvPr>
            <p:ph type="title"/>
          </p:nvPr>
        </p:nvSpPr>
        <p:spPr/>
        <p:txBody>
          <a:bodyPr/>
          <a:lstStyle/>
          <a:p>
            <a:pPr algn="l"/>
            <a:r>
              <a:rPr lang="en-GB" altLang="en-US" sz="3600" b="1" dirty="0">
                <a:ea typeface="ＭＳ Ｐゴシック" pitchFamily="34" charset="-128"/>
                <a:cs typeface="+mn-cs"/>
              </a:rPr>
              <a:t>Dyspraxia</a:t>
            </a: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12</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396699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4300" y="160656"/>
            <a:ext cx="6549390" cy="1143000"/>
          </a:xfrm>
        </p:spPr>
        <p:txBody>
          <a:bodyPr/>
          <a:lstStyle/>
          <a:p>
            <a:pPr algn="l">
              <a:spcBef>
                <a:spcPts val="0"/>
              </a:spcBef>
              <a:defRPr/>
            </a:pPr>
            <a:r>
              <a:rPr lang="en-GB" altLang="en-US" sz="3600" b="1" dirty="0">
                <a:cs typeface="Proxima Nova Bold"/>
              </a:rPr>
              <a:t>What is Autism Spectrum Disorder (ASD)?</a:t>
            </a:r>
            <a:endParaRPr lang="en-GB" altLang="en-US" sz="3600" b="1" dirty="0">
              <a:ea typeface="+mn-ea"/>
              <a:cs typeface="Proxima Nova Bold"/>
            </a:endParaRPr>
          </a:p>
        </p:txBody>
      </p:sp>
      <p:sp>
        <p:nvSpPr>
          <p:cNvPr id="9219" name="Content Placeholder 2"/>
          <p:cNvSpPr>
            <a:spLocks noGrp="1"/>
          </p:cNvSpPr>
          <p:nvPr>
            <p:ph idx="1"/>
          </p:nvPr>
        </p:nvSpPr>
        <p:spPr>
          <a:xfrm>
            <a:off x="331470" y="2623648"/>
            <a:ext cx="8229600" cy="4525962"/>
          </a:xfrm>
        </p:spPr>
        <p:txBody>
          <a:bodyPr/>
          <a:lstStyle/>
          <a:p>
            <a:pPr>
              <a:lnSpc>
                <a:spcPct val="150000"/>
              </a:lnSpc>
              <a:spcBef>
                <a:spcPts val="0"/>
              </a:spcBef>
              <a:defRPr/>
            </a:pPr>
            <a:r>
              <a:rPr lang="en-GB" altLang="en-US" sz="2200" dirty="0">
                <a:solidFill>
                  <a:schemeClr val="tx1">
                    <a:lumMod val="75000"/>
                    <a:lumOff val="25000"/>
                  </a:schemeClr>
                </a:solidFill>
                <a:latin typeface="Proxima Nova"/>
                <a:cs typeface="Proxima Nova Black"/>
              </a:rPr>
              <a:t>Difficulty with social communication, interaction &amp; imagination </a:t>
            </a:r>
          </a:p>
          <a:p>
            <a:pPr>
              <a:lnSpc>
                <a:spcPct val="150000"/>
              </a:lnSpc>
              <a:spcBef>
                <a:spcPts val="0"/>
              </a:spcBef>
              <a:defRPr/>
            </a:pPr>
            <a:r>
              <a:rPr lang="en-GB" sz="2200" dirty="0">
                <a:solidFill>
                  <a:schemeClr val="tx1">
                    <a:lumMod val="75000"/>
                    <a:lumOff val="25000"/>
                  </a:schemeClr>
                </a:solidFill>
                <a:latin typeface="Proxima Nova"/>
                <a:cs typeface="Proxima Nova Black"/>
              </a:rPr>
              <a:t>Restricted, repetitive patterns of behaviour, interests, or activities</a:t>
            </a:r>
          </a:p>
          <a:p>
            <a:pPr>
              <a:lnSpc>
                <a:spcPct val="150000"/>
              </a:lnSpc>
              <a:spcBef>
                <a:spcPts val="0"/>
              </a:spcBef>
              <a:defRPr/>
            </a:pPr>
            <a:r>
              <a:rPr lang="en-GB" altLang="en-US" sz="2200" dirty="0">
                <a:solidFill>
                  <a:schemeClr val="tx1">
                    <a:lumMod val="75000"/>
                    <a:lumOff val="25000"/>
                  </a:schemeClr>
                </a:solidFill>
                <a:latin typeface="Proxima Nova"/>
                <a:cs typeface="Proxima Nova Black"/>
              </a:rPr>
              <a:t>Sensory sensitivities (to light, sound, taste, smell and touch) – over or under sensitive – can cause day to day impairment</a:t>
            </a:r>
          </a:p>
          <a:p>
            <a:pPr marL="0" indent="0" algn="r">
              <a:buNone/>
              <a:defRPr/>
            </a:pPr>
            <a:endParaRPr lang="en-GB" altLang="en-US" sz="1400" dirty="0">
              <a:solidFill>
                <a:schemeClr val="tx1">
                  <a:lumMod val="75000"/>
                  <a:lumOff val="25000"/>
                </a:schemeClr>
              </a:solidFill>
              <a:latin typeface="Proxima Nova Light"/>
            </a:endParaRPr>
          </a:p>
          <a:p>
            <a:pPr marL="0" indent="0" algn="r">
              <a:buNone/>
              <a:defRPr/>
            </a:pPr>
            <a:r>
              <a:rPr lang="en-GB" altLang="en-US" sz="1400" i="1" dirty="0">
                <a:solidFill>
                  <a:schemeClr val="tx1">
                    <a:lumMod val="75000"/>
                    <a:lumOff val="25000"/>
                  </a:schemeClr>
                </a:solidFill>
                <a:latin typeface="Proxima Nova Light"/>
              </a:rPr>
              <a:t>National Autistic Society</a:t>
            </a:r>
            <a:endParaRPr lang="en-GB" sz="1400" i="1" dirty="0">
              <a:solidFill>
                <a:schemeClr val="tx1">
                  <a:lumMod val="75000"/>
                  <a:lumOff val="25000"/>
                </a:schemeClr>
              </a:solidFill>
              <a:latin typeface="Proxima Nova Light"/>
              <a:cs typeface="Arial" panose="020B0604020202020204" pitchFamily="34" charset="0"/>
            </a:endParaRPr>
          </a:p>
          <a:p>
            <a:pPr>
              <a:defRPr/>
            </a:pPr>
            <a:endParaRPr lang="en-GB" altLang="en-US" sz="2200" dirty="0">
              <a:solidFill>
                <a:schemeClr val="tx1">
                  <a:lumMod val="75000"/>
                  <a:lumOff val="25000"/>
                </a:schemeClr>
              </a:solidFill>
              <a:latin typeface="Proxima Nova Light"/>
              <a:cs typeface="Arial" panose="020B0604020202020204" pitchFamily="34" charset="0"/>
            </a:endParaRP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
        <p:nvSpPr>
          <p:cNvPr id="6" name="Cloud Callout 5"/>
          <p:cNvSpPr/>
          <p:nvPr/>
        </p:nvSpPr>
        <p:spPr>
          <a:xfrm>
            <a:off x="5551170" y="-35449"/>
            <a:ext cx="3592830" cy="2230962"/>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200" dirty="0">
                <a:latin typeface="Proxima Nova Light"/>
              </a:rPr>
              <a:t>“I can listen better if I don’t make eye contact”</a:t>
            </a:r>
          </a:p>
        </p:txBody>
      </p:sp>
    </p:spTree>
    <p:extLst>
      <p:ext uri="{BB962C8B-B14F-4D97-AF65-F5344CB8AC3E}">
        <p14:creationId xmlns:p14="http://schemas.microsoft.com/office/powerpoint/2010/main" val="28981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95288" y="1211263"/>
            <a:ext cx="8748712" cy="4525962"/>
          </a:xfrm>
        </p:spPr>
        <p:txBody>
          <a:bodyPr/>
          <a:lstStyle/>
          <a:p>
            <a:pPr>
              <a:lnSpc>
                <a:spcPct val="150000"/>
              </a:lnSpc>
              <a:spcBef>
                <a:spcPts val="0"/>
              </a:spcBef>
              <a:buFont typeface="Wingdings" panose="05000000000000000000" pitchFamily="2" charset="2"/>
              <a:buChar char="Ø"/>
              <a:defRPr/>
            </a:pPr>
            <a:r>
              <a:rPr lang="en-GB" altLang="en-US" sz="2600" b="1" dirty="0">
                <a:solidFill>
                  <a:schemeClr val="tx1">
                    <a:lumMod val="75000"/>
                    <a:lumOff val="25000"/>
                  </a:schemeClr>
                </a:solidFill>
                <a:latin typeface="Proxima Nova Light"/>
                <a:cs typeface="Arial" panose="020B0604020202020204" pitchFamily="34" charset="0"/>
              </a:rPr>
              <a:t>Inattention</a:t>
            </a:r>
          </a:p>
          <a:p>
            <a:pPr lvl="1">
              <a:lnSpc>
                <a:spcPct val="150000"/>
              </a:lnSpc>
              <a:spcBef>
                <a:spcPts val="0"/>
              </a:spcBef>
              <a:buFont typeface="Wingdings" panose="05000000000000000000" pitchFamily="2" charset="2"/>
              <a:buChar char="Ø"/>
              <a:defRPr/>
            </a:pPr>
            <a:r>
              <a:rPr lang="en-GB" altLang="en-US" sz="1800" dirty="0">
                <a:solidFill>
                  <a:schemeClr val="tx1">
                    <a:lumMod val="75000"/>
                    <a:lumOff val="25000"/>
                  </a:schemeClr>
                </a:solidFill>
                <a:latin typeface="Proxima Nova Light"/>
                <a:cs typeface="Arial" panose="020B0604020202020204" pitchFamily="34" charset="0"/>
              </a:rPr>
              <a:t>Lack attention to detail</a:t>
            </a:r>
          </a:p>
          <a:p>
            <a:pPr lvl="1">
              <a:lnSpc>
                <a:spcPct val="150000"/>
              </a:lnSpc>
              <a:spcBef>
                <a:spcPts val="0"/>
              </a:spcBef>
              <a:buFont typeface="Wingdings" panose="05000000000000000000" pitchFamily="2" charset="2"/>
              <a:buChar char="Ø"/>
              <a:defRPr/>
            </a:pPr>
            <a:r>
              <a:rPr lang="en-GB" altLang="en-US" sz="1800" dirty="0">
                <a:solidFill>
                  <a:schemeClr val="tx1">
                    <a:lumMod val="75000"/>
                    <a:lumOff val="25000"/>
                  </a:schemeClr>
                </a:solidFill>
                <a:latin typeface="Proxima Nova Light"/>
                <a:cs typeface="Arial" panose="020B0604020202020204" pitchFamily="34" charset="0"/>
              </a:rPr>
              <a:t>Hard to focus thoughts - easily distracted and jumps between task</a:t>
            </a:r>
          </a:p>
          <a:p>
            <a:pPr>
              <a:lnSpc>
                <a:spcPct val="150000"/>
              </a:lnSpc>
              <a:spcBef>
                <a:spcPts val="0"/>
              </a:spcBef>
              <a:buFont typeface="Wingdings" panose="05000000000000000000" pitchFamily="2" charset="2"/>
              <a:buChar char="Ø"/>
              <a:defRPr/>
            </a:pPr>
            <a:r>
              <a:rPr lang="en-GB" altLang="en-US" sz="2600" b="1" dirty="0">
                <a:solidFill>
                  <a:schemeClr val="tx1">
                    <a:lumMod val="75000"/>
                    <a:lumOff val="25000"/>
                  </a:schemeClr>
                </a:solidFill>
                <a:latin typeface="Proxima Nova Light"/>
                <a:cs typeface="Arial" panose="020B0604020202020204" pitchFamily="34" charset="0"/>
              </a:rPr>
              <a:t>Hyperactivity</a:t>
            </a:r>
          </a:p>
          <a:p>
            <a:pPr lvl="1">
              <a:lnSpc>
                <a:spcPct val="150000"/>
              </a:lnSpc>
              <a:spcBef>
                <a:spcPts val="0"/>
              </a:spcBef>
              <a:buFont typeface="Wingdings" panose="05000000000000000000" pitchFamily="2" charset="2"/>
              <a:buChar char="Ø"/>
              <a:defRPr/>
            </a:pPr>
            <a:r>
              <a:rPr lang="en-GB" altLang="en-US" sz="1800" dirty="0">
                <a:solidFill>
                  <a:schemeClr val="tx1">
                    <a:lumMod val="75000"/>
                    <a:lumOff val="25000"/>
                  </a:schemeClr>
                </a:solidFill>
                <a:latin typeface="Proxima Nova Light"/>
                <a:cs typeface="Arial" panose="020B0604020202020204" pitchFamily="34" charset="0"/>
              </a:rPr>
              <a:t>Inability to relax/ sit still  – feeling restless</a:t>
            </a:r>
          </a:p>
          <a:p>
            <a:pPr lvl="1">
              <a:lnSpc>
                <a:spcPct val="150000"/>
              </a:lnSpc>
              <a:spcBef>
                <a:spcPts val="0"/>
              </a:spcBef>
              <a:buFont typeface="Wingdings" panose="05000000000000000000" pitchFamily="2" charset="2"/>
              <a:buChar char="Ø"/>
              <a:defRPr/>
            </a:pPr>
            <a:r>
              <a:rPr lang="en-GB" altLang="en-US" sz="1800" dirty="0">
                <a:solidFill>
                  <a:schemeClr val="tx1">
                    <a:lumMod val="75000"/>
                    <a:lumOff val="25000"/>
                  </a:schemeClr>
                </a:solidFill>
                <a:latin typeface="Proxima Nova Light"/>
                <a:cs typeface="Arial" panose="020B0604020202020204" pitchFamily="34" charset="0"/>
              </a:rPr>
              <a:t>Constant talking</a:t>
            </a:r>
          </a:p>
          <a:p>
            <a:pPr>
              <a:lnSpc>
                <a:spcPct val="150000"/>
              </a:lnSpc>
              <a:spcBef>
                <a:spcPts val="0"/>
              </a:spcBef>
              <a:buFont typeface="Wingdings" panose="05000000000000000000" pitchFamily="2" charset="2"/>
              <a:buChar char="Ø"/>
              <a:defRPr/>
            </a:pPr>
            <a:r>
              <a:rPr lang="en-GB" altLang="en-US" sz="2600" b="1" dirty="0">
                <a:solidFill>
                  <a:schemeClr val="tx1">
                    <a:lumMod val="75000"/>
                    <a:lumOff val="25000"/>
                  </a:schemeClr>
                </a:solidFill>
                <a:latin typeface="Proxima Nova Light"/>
                <a:cs typeface="Arial" panose="020B0604020202020204" pitchFamily="34" charset="0"/>
              </a:rPr>
              <a:t>Impulsivity</a:t>
            </a:r>
          </a:p>
          <a:p>
            <a:pPr lvl="1">
              <a:lnSpc>
                <a:spcPct val="150000"/>
              </a:lnSpc>
              <a:spcBef>
                <a:spcPts val="0"/>
              </a:spcBef>
              <a:buFont typeface="Wingdings" panose="05000000000000000000" pitchFamily="2" charset="2"/>
              <a:buChar char="Ø"/>
              <a:defRPr/>
            </a:pPr>
            <a:r>
              <a:rPr lang="en-GB" altLang="en-US" sz="1800" dirty="0">
                <a:solidFill>
                  <a:schemeClr val="tx1">
                    <a:lumMod val="75000"/>
                    <a:lumOff val="25000"/>
                  </a:schemeClr>
                </a:solidFill>
                <a:latin typeface="Proxima Nova Light"/>
                <a:cs typeface="Arial" panose="020B0604020202020204" pitchFamily="34" charset="0"/>
              </a:rPr>
              <a:t>Making decisions without consideration</a:t>
            </a:r>
          </a:p>
          <a:p>
            <a:pPr lvl="1">
              <a:lnSpc>
                <a:spcPct val="150000"/>
              </a:lnSpc>
              <a:spcBef>
                <a:spcPts val="0"/>
              </a:spcBef>
              <a:buFont typeface="Wingdings" panose="05000000000000000000" pitchFamily="2" charset="2"/>
              <a:buChar char="Ø"/>
              <a:defRPr/>
            </a:pPr>
            <a:r>
              <a:rPr lang="en-GB" altLang="en-US" sz="1800" dirty="0">
                <a:solidFill>
                  <a:schemeClr val="tx1">
                    <a:lumMod val="75000"/>
                    <a:lumOff val="25000"/>
                  </a:schemeClr>
                </a:solidFill>
                <a:latin typeface="Proxima Nova Light"/>
                <a:cs typeface="Arial" panose="020B0604020202020204" pitchFamily="34" charset="0"/>
              </a:rPr>
              <a:t>Impatience (queues, conversations, tasks)</a:t>
            </a:r>
          </a:p>
          <a:p>
            <a:pPr marL="0" indent="0">
              <a:lnSpc>
                <a:spcPct val="150000"/>
              </a:lnSpc>
              <a:spcBef>
                <a:spcPts val="0"/>
              </a:spcBef>
              <a:buNone/>
              <a:defRPr/>
            </a:pPr>
            <a:endParaRPr lang="en-GB" altLang="en-US" sz="2200" dirty="0">
              <a:solidFill>
                <a:schemeClr val="tx1">
                  <a:lumMod val="75000"/>
                  <a:lumOff val="25000"/>
                </a:schemeClr>
              </a:solidFill>
              <a:latin typeface="Proxima Nova Light"/>
              <a:cs typeface="Arial" panose="020B0604020202020204" pitchFamily="34" charset="0"/>
            </a:endParaRPr>
          </a:p>
          <a:p>
            <a:pPr marL="0" indent="0">
              <a:lnSpc>
                <a:spcPct val="150000"/>
              </a:lnSpc>
              <a:spcBef>
                <a:spcPts val="0"/>
              </a:spcBef>
              <a:buNone/>
              <a:defRPr/>
            </a:pPr>
            <a:endParaRPr lang="en-GB" altLang="en-US" sz="2200" dirty="0">
              <a:solidFill>
                <a:schemeClr val="tx1">
                  <a:lumMod val="75000"/>
                  <a:lumOff val="25000"/>
                </a:schemeClr>
              </a:solidFill>
              <a:latin typeface="Proxima Nova Light"/>
              <a:cs typeface="Arial" panose="020B0604020202020204" pitchFamily="34" charset="0"/>
            </a:endParaRPr>
          </a:p>
          <a:p>
            <a:pPr>
              <a:defRPr/>
            </a:pPr>
            <a:endParaRPr lang="en-GB" sz="2400" dirty="0">
              <a:solidFill>
                <a:schemeClr val="tx1">
                  <a:lumMod val="75000"/>
                  <a:lumOff val="25000"/>
                </a:schemeClr>
              </a:solidFill>
              <a:latin typeface="Proxima Nova Light"/>
              <a:cs typeface="Arial" panose="020B0604020202020204" pitchFamily="34" charset="0"/>
            </a:endParaRPr>
          </a:p>
          <a:p>
            <a:pPr>
              <a:defRPr/>
            </a:pPr>
            <a:endParaRPr lang="en-US" altLang="en-US" sz="2400" dirty="0">
              <a:latin typeface="Arial" charset="0"/>
              <a:cs typeface="Arial" charset="0"/>
            </a:endParaRPr>
          </a:p>
          <a:p>
            <a:pPr>
              <a:defRPr/>
            </a:pPr>
            <a:endParaRPr lang="en-GB" altLang="en-US" sz="2200" dirty="0">
              <a:solidFill>
                <a:schemeClr val="tx1">
                  <a:lumMod val="75000"/>
                  <a:lumOff val="25000"/>
                </a:schemeClr>
              </a:solidFill>
              <a:latin typeface="Proxima Nova Light"/>
              <a:cs typeface="Arial" panose="020B0604020202020204" pitchFamily="34" charset="0"/>
            </a:endParaRP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2016</a:t>
            </a:r>
          </a:p>
        </p:txBody>
      </p:sp>
      <p:sp>
        <p:nvSpPr>
          <p:cNvPr id="6" name="Title 1"/>
          <p:cNvSpPr txBox="1">
            <a:spLocks/>
          </p:cNvSpPr>
          <p:nvPr/>
        </p:nvSpPr>
        <p:spPr>
          <a:xfrm>
            <a:off x="266700" y="321490"/>
            <a:ext cx="8229600" cy="1143000"/>
          </a:xfrm>
          <a:prstGeom prst="rect">
            <a:avLst/>
          </a:prstGeom>
        </p:spPr>
        <p:txBody>
          <a:bodyPr/>
          <a:lstStyle>
            <a:lvl1pPr algn="ctr" defTabSz="457200" rtl="0" eaLnBrk="1" latinLnBrk="0" hangingPunct="1">
              <a:spcBef>
                <a:spcPct val="0"/>
              </a:spcBef>
              <a:buNone/>
              <a:defRPr sz="4200" kern="1200">
                <a:solidFill>
                  <a:schemeClr val="tx1">
                    <a:lumMod val="75000"/>
                    <a:lumOff val="25000"/>
                  </a:schemeClr>
                </a:solidFill>
                <a:latin typeface="Proxima Nova Bold"/>
                <a:ea typeface="+mj-ea"/>
                <a:cs typeface="+mj-cs"/>
              </a:defRPr>
            </a:lvl1pPr>
          </a:lstStyle>
          <a:p>
            <a:pPr algn="l">
              <a:spcBef>
                <a:spcPts val="0"/>
              </a:spcBef>
              <a:defRPr/>
            </a:pPr>
            <a:r>
              <a:rPr lang="en-GB" altLang="en-US" sz="3600" b="1" dirty="0">
                <a:ea typeface="+mn-ea"/>
                <a:cs typeface="Proxima Nova Bold"/>
              </a:rPr>
              <a:t>What is AD(H)D?</a:t>
            </a:r>
            <a:endParaRPr lang="en-US" altLang="en-US" sz="3600" b="1" dirty="0">
              <a:ea typeface="+mn-ea"/>
              <a:cs typeface="Proxima Nova Bold"/>
            </a:endParaRPr>
          </a:p>
        </p:txBody>
      </p:sp>
      <p:sp>
        <p:nvSpPr>
          <p:cNvPr id="5" name="Cloud Callout 4"/>
          <p:cNvSpPr/>
          <p:nvPr/>
        </p:nvSpPr>
        <p:spPr>
          <a:xfrm>
            <a:off x="6019800" y="80328"/>
            <a:ext cx="2951163" cy="187325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t>“distracted by what is going on in my head”</a:t>
            </a:r>
          </a:p>
        </p:txBody>
      </p:sp>
    </p:spTree>
    <p:extLst>
      <p:ext uri="{BB962C8B-B14F-4D97-AF65-F5344CB8AC3E}">
        <p14:creationId xmlns:p14="http://schemas.microsoft.com/office/powerpoint/2010/main" val="284658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39552" y="974035"/>
          <a:ext cx="7584504" cy="367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ubtitle 2"/>
          <p:cNvSpPr>
            <a:spLocks noGrp="1"/>
          </p:cNvSpPr>
          <p:nvPr>
            <p:ph type="subTitle" idx="1"/>
          </p:nvPr>
        </p:nvSpPr>
        <p:spPr>
          <a:xfrm>
            <a:off x="467544" y="849599"/>
            <a:ext cx="8136904" cy="3801914"/>
          </a:xfrm>
        </p:spPr>
        <p:txBody>
          <a:bodyPr>
            <a:normAutofit/>
          </a:bodyPr>
          <a:lstStyle/>
          <a:p>
            <a:r>
              <a:rPr lang="en-GB" sz="2000" b="1" dirty="0">
                <a:solidFill>
                  <a:schemeClr val="tx1">
                    <a:lumMod val="75000"/>
                    <a:lumOff val="25000"/>
                  </a:schemeClr>
                </a:solidFill>
                <a:effectLst>
                  <a:glow rad="63500">
                    <a:schemeClr val="bg1">
                      <a:alpha val="40000"/>
                    </a:schemeClr>
                  </a:glow>
                </a:effectLst>
                <a:latin typeface="Proxima Nova"/>
                <a:cs typeface="Arial" panose="020B0604020202020204" pitchFamily="34" charset="0"/>
              </a:rPr>
              <a:t>Lexxic offers organisations a three-stage solution for </a:t>
            </a:r>
            <a:br>
              <a:rPr lang="en-GB" sz="2000" b="1" dirty="0">
                <a:solidFill>
                  <a:schemeClr val="tx1">
                    <a:lumMod val="75000"/>
                    <a:lumOff val="25000"/>
                  </a:schemeClr>
                </a:solidFill>
                <a:effectLst>
                  <a:glow rad="63500">
                    <a:schemeClr val="bg1">
                      <a:alpha val="40000"/>
                    </a:schemeClr>
                  </a:glow>
                </a:effectLst>
                <a:latin typeface="Proxima Nova"/>
                <a:cs typeface="Arial" panose="020B0604020202020204" pitchFamily="34" charset="0"/>
              </a:rPr>
            </a:br>
            <a:r>
              <a:rPr lang="en-GB" sz="2000" b="1" dirty="0">
                <a:solidFill>
                  <a:schemeClr val="tx1">
                    <a:lumMod val="75000"/>
                    <a:lumOff val="25000"/>
                  </a:schemeClr>
                </a:solidFill>
                <a:effectLst>
                  <a:glow rad="63500">
                    <a:schemeClr val="bg1">
                      <a:alpha val="40000"/>
                    </a:schemeClr>
                  </a:glow>
                </a:effectLst>
                <a:latin typeface="Proxima Nova"/>
                <a:cs typeface="Arial" panose="020B0604020202020204" pitchFamily="34" charset="0"/>
              </a:rPr>
              <a:t>supporting employees with neurodifferences </a:t>
            </a:r>
            <a:r>
              <a:rPr lang="en-GB" sz="2000" b="1" dirty="0">
                <a:solidFill>
                  <a:schemeClr val="tx1">
                    <a:lumMod val="75000"/>
                    <a:lumOff val="25000"/>
                  </a:schemeClr>
                </a:solidFill>
                <a:effectLst>
                  <a:glow rad="63500">
                    <a:schemeClr val="bg1">
                      <a:alpha val="40000"/>
                    </a:schemeClr>
                  </a:glow>
                </a:effectLst>
                <a:latin typeface="Proxima Nova"/>
              </a:rPr>
              <a:t/>
            </a:r>
            <a:br>
              <a:rPr lang="en-GB" sz="2000" b="1" dirty="0">
                <a:solidFill>
                  <a:schemeClr val="tx1">
                    <a:lumMod val="75000"/>
                    <a:lumOff val="25000"/>
                  </a:schemeClr>
                </a:solidFill>
                <a:effectLst>
                  <a:glow rad="63500">
                    <a:schemeClr val="bg1">
                      <a:alpha val="40000"/>
                    </a:schemeClr>
                  </a:glow>
                </a:effectLst>
                <a:latin typeface="Proxima Nova"/>
              </a:rPr>
            </a:br>
            <a:endParaRPr lang="en-GB" sz="2000" b="1" dirty="0">
              <a:solidFill>
                <a:schemeClr val="tx1">
                  <a:lumMod val="75000"/>
                  <a:lumOff val="25000"/>
                </a:schemeClr>
              </a:solidFill>
              <a:effectLst>
                <a:glow rad="63500">
                  <a:schemeClr val="bg1">
                    <a:alpha val="40000"/>
                  </a:schemeClr>
                </a:glow>
              </a:effectLst>
              <a:latin typeface="Proxima Nova"/>
            </a:endParaRPr>
          </a:p>
          <a:p>
            <a:pPr algn="l"/>
            <a:endParaRPr lang="en-GB" sz="2000" b="1" dirty="0">
              <a:solidFill>
                <a:srgbClr val="0070C0"/>
              </a:solidFill>
              <a:effectLst>
                <a:glow rad="63500">
                  <a:schemeClr val="bg1">
                    <a:alpha val="40000"/>
                  </a:schemeClr>
                </a:glow>
              </a:effectLst>
              <a:latin typeface="Proxima Nova Rg" pitchFamily="50" charset="0"/>
            </a:endParaRPr>
          </a:p>
          <a:p>
            <a:pPr algn="l"/>
            <a:endParaRPr lang="en-GB" sz="2400" b="1" i="1" dirty="0">
              <a:solidFill>
                <a:srgbClr val="0070C0"/>
              </a:solidFill>
              <a:effectLst>
                <a:glow rad="63500">
                  <a:schemeClr val="bg1">
                    <a:alpha val="40000"/>
                  </a:schemeClr>
                </a:glow>
              </a:effectLst>
              <a:latin typeface="Proxima Nova Rg" pitchFamily="50" charset="0"/>
            </a:endParaRPr>
          </a:p>
        </p:txBody>
      </p:sp>
      <p:sp>
        <p:nvSpPr>
          <p:cNvPr id="4" name="Title 1"/>
          <p:cNvSpPr>
            <a:spLocks noGrp="1"/>
          </p:cNvSpPr>
          <p:nvPr>
            <p:ph type="ctrTitle"/>
          </p:nvPr>
        </p:nvSpPr>
        <p:spPr>
          <a:xfrm>
            <a:off x="183976" y="131808"/>
            <a:ext cx="7772400" cy="1102519"/>
          </a:xfrm>
          <a:effectLst>
            <a:glow rad="63500">
              <a:schemeClr val="accent1">
                <a:satMod val="175000"/>
                <a:alpha val="40000"/>
              </a:schemeClr>
            </a:glow>
          </a:effectLst>
        </p:spPr>
        <p:txBody>
          <a:bodyPr>
            <a:normAutofit/>
          </a:bodyPr>
          <a:lstStyle/>
          <a:p>
            <a:pPr algn="l"/>
            <a:r>
              <a:rPr lang="en-GB" sz="3600" b="1" dirty="0">
                <a:solidFill>
                  <a:schemeClr val="tx1">
                    <a:lumMod val="75000"/>
                    <a:lumOff val="25000"/>
                  </a:schemeClr>
                </a:solidFill>
                <a:latin typeface="Proxima Nova Bold"/>
                <a:ea typeface="ＭＳ Ｐゴシック" pitchFamily="34" charset="-128"/>
                <a:cs typeface="+mn-cs"/>
              </a:rPr>
              <a:t>How Lexxic can help?</a:t>
            </a:r>
          </a:p>
        </p:txBody>
      </p:sp>
      <p:sp>
        <p:nvSpPr>
          <p:cNvPr id="2" name="TextBox 1"/>
          <p:cNvSpPr txBox="1"/>
          <p:nvPr/>
        </p:nvSpPr>
        <p:spPr>
          <a:xfrm>
            <a:off x="539552" y="4211326"/>
            <a:ext cx="7802218" cy="1892826"/>
          </a:xfrm>
          <a:prstGeom prst="rect">
            <a:avLst/>
          </a:prstGeom>
          <a:noFill/>
        </p:spPr>
        <p:txBody>
          <a:bodyPr wrap="square" rtlCol="0">
            <a:spAutoFit/>
          </a:bodyPr>
          <a:lstStyle/>
          <a:p>
            <a:pPr marL="342900" lvl="1" indent="-342900">
              <a:lnSpc>
                <a:spcPct val="150000"/>
              </a:lnSpc>
              <a:spcBef>
                <a:spcPts val="0"/>
              </a:spcBef>
              <a:buFont typeface="Arial"/>
              <a:buChar char="•"/>
              <a:defRPr/>
            </a:pPr>
            <a:r>
              <a:rPr lang="en-GB" sz="2200">
                <a:solidFill>
                  <a:schemeClr val="tx1">
                    <a:lumMod val="65000"/>
                    <a:lumOff val="35000"/>
                  </a:schemeClr>
                </a:solidFill>
                <a:latin typeface="Proxima Nova Light"/>
                <a:ea typeface="ＭＳ Ｐゴシック" pitchFamily="34" charset="-128"/>
                <a:cs typeface="Arial" charset="0"/>
              </a:rPr>
              <a:t>Contact Lexxic </a:t>
            </a:r>
            <a:r>
              <a:rPr lang="en-GB" sz="2200" dirty="0">
                <a:solidFill>
                  <a:schemeClr val="tx1">
                    <a:lumMod val="65000"/>
                    <a:lumOff val="35000"/>
                  </a:schemeClr>
                </a:solidFill>
                <a:latin typeface="Proxima Nova Light"/>
                <a:ea typeface="ＭＳ Ｐゴシック" pitchFamily="34" charset="-128"/>
                <a:cs typeface="Arial" charset="0"/>
              </a:rPr>
              <a:t>at 08456432754 or enquiry@lexxic.com</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Visit the website for more information on each service offered: </a:t>
            </a:r>
            <a:r>
              <a:rPr lang="en-GB" sz="2200" dirty="0">
                <a:solidFill>
                  <a:schemeClr val="tx1">
                    <a:lumMod val="65000"/>
                    <a:lumOff val="35000"/>
                  </a:schemeClr>
                </a:solidFill>
                <a:latin typeface="Proxima Nova Light"/>
                <a:ea typeface="ＭＳ Ｐゴシック" pitchFamily="34" charset="-128"/>
                <a:cs typeface="Arial" charset="0"/>
                <a:hlinkClick r:id="rId8"/>
              </a:rPr>
              <a:t>www.lexxic.com</a:t>
            </a:r>
            <a:endParaRPr lang="en-GB" sz="2200" dirty="0">
              <a:solidFill>
                <a:schemeClr val="tx1">
                  <a:lumMod val="65000"/>
                  <a:lumOff val="35000"/>
                </a:schemeClr>
              </a:solidFill>
              <a:latin typeface="Proxima Nova Light"/>
              <a:ea typeface="ＭＳ Ｐゴシック" pitchFamily="34" charset="-128"/>
              <a:cs typeface="Arial" charset="0"/>
            </a:endParaRPr>
          </a:p>
          <a:p>
            <a:endParaRPr lang="en-GB" dirty="0"/>
          </a:p>
        </p:txBody>
      </p:sp>
      <p:sp>
        <p:nvSpPr>
          <p:cNvPr id="7"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53</a:t>
            </a:r>
          </a:p>
        </p:txBody>
      </p:sp>
      <p:sp>
        <p:nvSpPr>
          <p:cNvPr id="8" name="Rectangle 7"/>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Tree>
    <p:extLst>
      <p:ext uri="{BB962C8B-B14F-4D97-AF65-F5344CB8AC3E}">
        <p14:creationId xmlns:p14="http://schemas.microsoft.com/office/powerpoint/2010/main" val="83246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1553638"/>
            <a:ext cx="8229600" cy="1143000"/>
          </a:xfrm>
        </p:spPr>
        <p:txBody>
          <a:bodyPr/>
          <a:lstStyle/>
          <a:p>
            <a:pPr algn="l"/>
            <a:r>
              <a:rPr lang="en-GB" sz="3600" b="1" dirty="0">
                <a:ea typeface="+mn-ea"/>
                <a:cs typeface="Proxima Nova Bold"/>
              </a:rPr>
              <a:t>Examples of </a:t>
            </a:r>
            <a:br>
              <a:rPr lang="en-GB" sz="3600" b="1" dirty="0">
                <a:ea typeface="+mn-ea"/>
                <a:cs typeface="Proxima Nova Bold"/>
              </a:rPr>
            </a:br>
            <a:r>
              <a:rPr lang="en-GB" sz="3600" b="1" dirty="0">
                <a:ea typeface="+mn-ea"/>
                <a:cs typeface="Proxima Nova Bold"/>
              </a:rPr>
              <a:t>Best Practice</a:t>
            </a:r>
            <a:br>
              <a:rPr lang="en-GB" sz="3600" b="1" dirty="0">
                <a:ea typeface="+mn-ea"/>
                <a:cs typeface="Proxima Nova Bold"/>
              </a:rPr>
            </a:br>
            <a:r>
              <a:rPr lang="en-GB" sz="3600" b="1" dirty="0">
                <a:ea typeface="+mn-ea"/>
                <a:cs typeface="Proxima Nova Bold"/>
              </a:rPr>
              <a:t>Adjustments for</a:t>
            </a:r>
            <a:br>
              <a:rPr lang="en-GB" sz="3600" b="1" dirty="0">
                <a:ea typeface="+mn-ea"/>
                <a:cs typeface="Proxima Nova Bold"/>
              </a:rPr>
            </a:br>
            <a:r>
              <a:rPr lang="en-GB" sz="3600" b="1" dirty="0">
                <a:ea typeface="+mn-ea"/>
                <a:cs typeface="Proxima Nova Bold"/>
              </a:rPr>
              <a:t>Dyslexia/ Dyspraxia/</a:t>
            </a:r>
            <a:br>
              <a:rPr lang="en-GB" sz="3600" b="1" dirty="0">
                <a:ea typeface="+mn-ea"/>
                <a:cs typeface="Proxima Nova Bold"/>
              </a:rPr>
            </a:br>
            <a:r>
              <a:rPr lang="en-GB" sz="3600" b="1" dirty="0">
                <a:ea typeface="+mn-ea"/>
                <a:cs typeface="Proxima Nova Bold"/>
              </a:rPr>
              <a:t>AD(H)D and ASD</a:t>
            </a:r>
            <a:endParaRPr lang="en-GB" sz="3600" b="1" dirty="0">
              <a:solidFill>
                <a:srgbClr val="FF0000"/>
              </a:solidFill>
              <a:ea typeface="+mn-ea"/>
              <a:cs typeface="Proxima Nova Bo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383" y="1588260"/>
            <a:ext cx="3677478" cy="2451652"/>
          </a:xfrm>
          <a:prstGeom prst="rect">
            <a:avLst/>
          </a:prstGeom>
        </p:spPr>
      </p:pic>
      <p:sp>
        <p:nvSpPr>
          <p:cNvPr id="7" name="Rectangle 6"/>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2016</a:t>
            </a:r>
          </a:p>
        </p:txBody>
      </p:sp>
    </p:spTree>
    <p:extLst>
      <p:ext uri="{BB962C8B-B14F-4D97-AF65-F5344CB8AC3E}">
        <p14:creationId xmlns:p14="http://schemas.microsoft.com/office/powerpoint/2010/main" val="242795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41338"/>
            <a:ext cx="8229600" cy="850900"/>
          </a:xfrm>
        </p:spPr>
        <p:txBody>
          <a:bodyPr/>
          <a:lstStyle/>
          <a:p>
            <a:pPr algn="l"/>
            <a:r>
              <a:rPr lang="en-GB" altLang="en-US" sz="3600" b="1" dirty="0">
                <a:ea typeface="ＭＳ Ｐゴシック" pitchFamily="34" charset="-128"/>
                <a:cs typeface="+mn-cs"/>
              </a:rPr>
              <a:t>Reading </a:t>
            </a:r>
            <a:r>
              <a:rPr lang="en-GB" sz="3600" b="1" dirty="0">
                <a:ea typeface="ＭＳ Ｐゴシック" pitchFamily="34" charset="-128"/>
                <a:cs typeface="+mn-cs"/>
              </a:rPr>
              <a:t>- How can you help?</a:t>
            </a:r>
            <a:endParaRPr lang="en-GB" altLang="en-US" sz="3600" b="1" dirty="0">
              <a:ea typeface="ＭＳ Ｐゴシック" pitchFamily="34" charset="-128"/>
              <a:cs typeface="+mn-cs"/>
            </a:endParaRPr>
          </a:p>
        </p:txBody>
      </p:sp>
      <p:sp>
        <p:nvSpPr>
          <p:cNvPr id="32771" name="Content Placeholder 2"/>
          <p:cNvSpPr>
            <a:spLocks noGrp="1"/>
          </p:cNvSpPr>
          <p:nvPr>
            <p:ph idx="1"/>
          </p:nvPr>
        </p:nvSpPr>
        <p:spPr>
          <a:xfrm>
            <a:off x="457200" y="1181446"/>
            <a:ext cx="8229600" cy="4741863"/>
          </a:xfrm>
        </p:spPr>
        <p:txBody>
          <a:bodyPr/>
          <a:lstStyle/>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Text-to-speech software (also great for proofreading)</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Quiet location to avoid visual and auditory distractions</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Active reading techniques (using highlighters, note-taking)</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Using music to block out distractions</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Coloured overlays</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Send emails with bullet points and clear instructions.</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Offer to discuss the information before and/ or afterwards</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Allow extra time</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Proofreading checklist</a:t>
            </a:r>
          </a:p>
          <a:p>
            <a:pPr>
              <a:lnSpc>
                <a:spcPct val="150000"/>
              </a:lnSpc>
              <a:spcBef>
                <a:spcPts val="0"/>
              </a:spcBef>
              <a:defRPr/>
            </a:pPr>
            <a:r>
              <a:rPr lang="en-GB" altLang="en-US" sz="2000" dirty="0">
                <a:solidFill>
                  <a:schemeClr val="tx1">
                    <a:lumMod val="65000"/>
                    <a:lumOff val="35000"/>
                  </a:schemeClr>
                </a:solidFill>
                <a:latin typeface="Proxima Nova Light"/>
                <a:ea typeface="ＭＳ Ｐゴシック" pitchFamily="34" charset="-128"/>
                <a:cs typeface="Arial" charset="0"/>
              </a:rPr>
              <a:t>Provide reading materials in advance</a:t>
            </a:r>
          </a:p>
          <a:p>
            <a:pPr>
              <a:lnSpc>
                <a:spcPct val="150000"/>
              </a:lnSpc>
              <a:spcBef>
                <a:spcPts val="0"/>
              </a:spcBef>
              <a:defRPr/>
            </a:pPr>
            <a:endParaRPr lang="en-GB" altLang="en-US" sz="2200" dirty="0">
              <a:solidFill>
                <a:schemeClr val="tx1">
                  <a:lumMod val="65000"/>
                  <a:lumOff val="35000"/>
                </a:schemeClr>
              </a:solidFill>
              <a:latin typeface="Proxima Nova Light"/>
              <a:ea typeface="ＭＳ Ｐゴシック" pitchFamily="34" charset="-128"/>
              <a:cs typeface="Arial" charset="0"/>
            </a:endParaRPr>
          </a:p>
          <a:p>
            <a:pPr>
              <a:lnSpc>
                <a:spcPct val="150000"/>
              </a:lnSpc>
              <a:spcBef>
                <a:spcPts val="0"/>
              </a:spcBef>
              <a:defRPr/>
            </a:pPr>
            <a:endParaRPr lang="en-GB" altLang="en-US" sz="2200" dirty="0">
              <a:solidFill>
                <a:schemeClr val="tx1">
                  <a:lumMod val="65000"/>
                  <a:lumOff val="35000"/>
                </a:schemeClr>
              </a:solidFill>
              <a:latin typeface="Proxima Nova Light"/>
              <a:ea typeface="ＭＳ Ｐゴシック" pitchFamily="34" charset="-128"/>
              <a:cs typeface="Arial" charset="0"/>
            </a:endParaRPr>
          </a:p>
          <a:p>
            <a:endParaRPr lang="en-GB" altLang="en-US" dirty="0">
              <a:ea typeface="ＭＳ Ｐゴシック" pitchFamily="34" charset="-128"/>
            </a:endParaRPr>
          </a:p>
        </p:txBody>
      </p:sp>
      <p:sp>
        <p:nvSpPr>
          <p:cNvPr id="6"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17</a:t>
            </a:fld>
            <a:endParaRPr lang="en-GB" sz="1600" dirty="0">
              <a:latin typeface="Proxima Nova Light"/>
            </a:endParaRPr>
          </a:p>
        </p:txBody>
      </p:sp>
      <p:sp>
        <p:nvSpPr>
          <p:cNvPr id="7"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150140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90945" y="231487"/>
            <a:ext cx="8562109" cy="1143000"/>
          </a:xfrm>
        </p:spPr>
        <p:txBody>
          <a:bodyPr/>
          <a:lstStyle/>
          <a:p>
            <a:pPr algn="l"/>
            <a:r>
              <a:rPr lang="en-GB" altLang="en-US" sz="3600" b="1" dirty="0">
                <a:ea typeface="ＭＳ Ｐゴシック" pitchFamily="34" charset="-128"/>
                <a:cs typeface="+mn-cs"/>
              </a:rPr>
              <a:t>Writing and Spelling </a:t>
            </a:r>
            <a:r>
              <a:rPr lang="en-GB" sz="3600" b="1" dirty="0">
                <a:ea typeface="ＭＳ Ｐゴシック" pitchFamily="34" charset="-128"/>
                <a:cs typeface="+mn-cs"/>
              </a:rPr>
              <a:t>- How can you help?</a:t>
            </a:r>
            <a:endParaRPr lang="en-GB" altLang="en-US" sz="3600" b="1" dirty="0">
              <a:ea typeface="ＭＳ Ｐゴシック" pitchFamily="34" charset="-128"/>
              <a:cs typeface="+mn-cs"/>
            </a:endParaRPr>
          </a:p>
        </p:txBody>
      </p:sp>
      <p:sp>
        <p:nvSpPr>
          <p:cNvPr id="34819" name="Content Placeholder 2"/>
          <p:cNvSpPr>
            <a:spLocks noGrp="1"/>
          </p:cNvSpPr>
          <p:nvPr>
            <p:ph idx="1"/>
          </p:nvPr>
        </p:nvSpPr>
        <p:spPr/>
        <p:txBody>
          <a:bodyPr/>
          <a:lstStyle/>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Provide best practice examples (what ‘good’ looks like)</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Provide templates and prompting questions</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Provide clear instructions about what is to be included</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Text-to-speech software for proofreading </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Speech-to-text software for writing</a:t>
            </a:r>
          </a:p>
          <a:p>
            <a:pPr>
              <a:lnSpc>
                <a:spcPct val="150000"/>
              </a:lnSpc>
              <a:spcBef>
                <a:spcPts val="0"/>
              </a:spcBef>
              <a:defRPr/>
            </a:pPr>
            <a:r>
              <a:rPr lang="en-GB" altLang="en-US" sz="2200" dirty="0" err="1">
                <a:solidFill>
                  <a:schemeClr val="tx1">
                    <a:lumMod val="65000"/>
                    <a:lumOff val="35000"/>
                  </a:schemeClr>
                </a:solidFill>
                <a:latin typeface="Proxima Nova Light"/>
                <a:ea typeface="ＭＳ Ｐゴシック" pitchFamily="34" charset="-128"/>
                <a:cs typeface="Arial" charset="0"/>
              </a:rPr>
              <a:t>Mindmapping</a:t>
            </a:r>
            <a:endParaRPr lang="en-GB" altLang="en-US" sz="2200" dirty="0">
              <a:solidFill>
                <a:schemeClr val="tx1">
                  <a:lumMod val="65000"/>
                  <a:lumOff val="35000"/>
                </a:schemeClr>
              </a:solidFill>
              <a:latin typeface="Proxima Nova Light"/>
              <a:ea typeface="ＭＳ Ｐゴシック" pitchFamily="34" charset="-128"/>
              <a:cs typeface="Arial" charset="0"/>
            </a:endParaRP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Leeway on targets or extra time for writing tasks</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Proofreading and accuracy checklist </a:t>
            </a: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18</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48505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a:ea typeface="ＭＳ Ｐゴシック" pitchFamily="34" charset="-128"/>
                <a:cs typeface="+mn-cs"/>
              </a:rPr>
              <a:t>Concentration – How can you help? </a:t>
            </a:r>
          </a:p>
        </p:txBody>
      </p:sp>
      <p:sp>
        <p:nvSpPr>
          <p:cNvPr id="3" name="Content Placeholder 2"/>
          <p:cNvSpPr>
            <a:spLocks noGrp="1"/>
          </p:cNvSpPr>
          <p:nvPr>
            <p:ph idx="1"/>
          </p:nvPr>
        </p:nvSpPr>
        <p:spPr>
          <a:xfrm>
            <a:off x="457200" y="1379538"/>
            <a:ext cx="8229600" cy="4525963"/>
          </a:xfrm>
        </p:spPr>
        <p:txBody>
          <a:bodyPr/>
          <a:lstStyle/>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Provide </a:t>
            </a:r>
            <a:r>
              <a:rPr lang="en-GB" altLang="en-US" sz="2200" dirty="0" err="1">
                <a:solidFill>
                  <a:schemeClr val="tx1">
                    <a:lumMod val="65000"/>
                    <a:lumOff val="35000"/>
                  </a:schemeClr>
                </a:solidFill>
                <a:latin typeface="Proxima Nova Light"/>
                <a:ea typeface="ＭＳ Ｐゴシック" pitchFamily="34" charset="-128"/>
                <a:cs typeface="Arial" charset="0"/>
              </a:rPr>
              <a:t>squeezy</a:t>
            </a:r>
            <a:r>
              <a:rPr lang="en-GB" altLang="en-US" sz="2200" dirty="0">
                <a:solidFill>
                  <a:schemeClr val="tx1">
                    <a:lumMod val="65000"/>
                    <a:lumOff val="35000"/>
                  </a:schemeClr>
                </a:solidFill>
                <a:latin typeface="Proxima Nova Light"/>
                <a:ea typeface="ＭＳ Ｐゴシック" pitchFamily="34" charset="-128"/>
                <a:cs typeface="Arial" charset="0"/>
              </a:rPr>
              <a:t> ball e.g. in meetings; for reading</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Encourage short physical break every 45 minutes</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Verbalise their thoughts to aid concentration</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Job aligns with strengths-practical element to role</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Use of a quiet meeting room</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Move desk to a quieter area</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Encourage to block out time in the diary</a:t>
            </a:r>
          </a:p>
          <a:p>
            <a:pPr>
              <a:lnSpc>
                <a:spcPct val="150000"/>
              </a:lnSpc>
              <a:spcBef>
                <a:spcPts val="0"/>
              </a:spcBef>
              <a:defRPr/>
            </a:pPr>
            <a:r>
              <a:rPr lang="en-GB" altLang="en-US" sz="2200" dirty="0">
                <a:solidFill>
                  <a:schemeClr val="tx1">
                    <a:lumMod val="65000"/>
                    <a:lumOff val="35000"/>
                  </a:schemeClr>
                </a:solidFill>
                <a:latin typeface="Proxima Nova Light"/>
                <a:ea typeface="ＭＳ Ｐゴシック" pitchFamily="34" charset="-128"/>
                <a:cs typeface="Arial" charset="0"/>
              </a:rPr>
              <a:t>Tomato Timer</a:t>
            </a:r>
          </a:p>
          <a:p>
            <a:pPr>
              <a:lnSpc>
                <a:spcPct val="150000"/>
              </a:lnSpc>
              <a:spcBef>
                <a:spcPts val="0"/>
              </a:spcBef>
              <a:defRPr/>
            </a:pPr>
            <a:endParaRPr lang="en-GB" altLang="en-US" sz="2200" dirty="0">
              <a:solidFill>
                <a:schemeClr val="tx1">
                  <a:lumMod val="65000"/>
                  <a:lumOff val="35000"/>
                </a:schemeClr>
              </a:solidFill>
              <a:latin typeface="Proxima Nova Light"/>
              <a:ea typeface="ＭＳ Ｐゴシック" pitchFamily="34" charset="-128"/>
              <a:cs typeface="Arial" charset="0"/>
            </a:endParaRPr>
          </a:p>
          <a:p>
            <a:endParaRPr lang="en-GB" dirty="0"/>
          </a:p>
        </p:txBody>
      </p:sp>
      <p:sp>
        <p:nvSpPr>
          <p:cNvPr id="4"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19</a:t>
            </a:fld>
            <a:endParaRPr lang="en-GB" sz="1600" dirty="0">
              <a:latin typeface="Proxima Nova Light"/>
            </a:endParaRPr>
          </a:p>
        </p:txBody>
      </p:sp>
      <p:sp>
        <p:nvSpPr>
          <p:cNvPr id="5"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213779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
        <p:nvSpPr>
          <p:cNvPr id="4" name="Rectangle 3"/>
          <p:cNvSpPr txBox="1">
            <a:spLocks/>
          </p:cNvSpPr>
          <p:nvPr/>
        </p:nvSpPr>
        <p:spPr>
          <a:xfrm>
            <a:off x="504404" y="76198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endParaRPr lang="en-GB" altLang="en-US" sz="4800" dirty="0">
              <a:latin typeface="Arial" charset="0"/>
              <a:ea typeface="ＭＳ Ｐゴシック" pitchFamily="34" charset="-128"/>
            </a:endParaRPr>
          </a:p>
          <a:p>
            <a:pPr marL="0" indent="0" algn="ctr">
              <a:buFont typeface="Arial" charset="0"/>
              <a:buNone/>
            </a:pPr>
            <a:r>
              <a:rPr lang="en-GB" altLang="en-US" sz="3600" b="1" dirty="0">
                <a:solidFill>
                  <a:schemeClr val="tx1">
                    <a:lumMod val="75000"/>
                    <a:lumOff val="25000"/>
                  </a:schemeClr>
                </a:solidFill>
                <a:latin typeface="Proxima Nova Bold"/>
                <a:ea typeface="ＭＳ Ｐゴシック" pitchFamily="34" charset="-128"/>
              </a:rPr>
              <a:t>Welcome &amp; Introductions</a:t>
            </a:r>
          </a:p>
          <a:p>
            <a:pPr marL="0" indent="0" algn="ctr">
              <a:buFont typeface="Arial" charset="0"/>
              <a:buNone/>
            </a:pPr>
            <a:endParaRPr lang="en-GB" altLang="en-US" sz="4000" dirty="0">
              <a:latin typeface="Arial" charset="0"/>
              <a:ea typeface="ＭＳ Ｐゴシック" pitchFamily="34" charset="-128"/>
              <a:cs typeface="Arial" charset="0"/>
            </a:endParaRPr>
          </a:p>
          <a:p>
            <a:pPr marL="0" indent="0" algn="ctr">
              <a:buFont typeface="Arial" charset="0"/>
              <a:buNone/>
            </a:pPr>
            <a:r>
              <a:rPr lang="en-GB" altLang="en-US" sz="2400" b="1" dirty="0">
                <a:solidFill>
                  <a:schemeClr val="tx1">
                    <a:lumMod val="75000"/>
                    <a:lumOff val="25000"/>
                  </a:schemeClr>
                </a:solidFill>
                <a:latin typeface="Proxima Nova Light"/>
                <a:ea typeface="ＭＳ Ｐゴシック" pitchFamily="34" charset="-128"/>
                <a:cs typeface="Arial" charset="0"/>
              </a:rPr>
              <a:t>Nicola James, BSc (Hons), MSc, </a:t>
            </a:r>
            <a:r>
              <a:rPr lang="en-GB" altLang="en-US" sz="2400" b="1" dirty="0" err="1">
                <a:solidFill>
                  <a:schemeClr val="tx1">
                    <a:lumMod val="75000"/>
                    <a:lumOff val="25000"/>
                  </a:schemeClr>
                </a:solidFill>
                <a:latin typeface="Proxima Nova Light"/>
                <a:ea typeface="ＭＳ Ｐゴシック" pitchFamily="34" charset="-128"/>
                <a:cs typeface="Arial" charset="0"/>
              </a:rPr>
              <a:t>MBPsS</a:t>
            </a:r>
            <a:endParaRPr lang="en-GB" altLang="en-US" sz="2400" b="1" dirty="0">
              <a:solidFill>
                <a:schemeClr val="tx1">
                  <a:lumMod val="75000"/>
                  <a:lumOff val="25000"/>
                </a:schemeClr>
              </a:solidFill>
              <a:latin typeface="Proxima Nova Light"/>
              <a:ea typeface="ＭＳ Ｐゴシック" pitchFamily="34" charset="-128"/>
              <a:cs typeface="Arial" charset="0"/>
            </a:endParaRPr>
          </a:p>
          <a:p>
            <a:pPr marL="0" indent="0" algn="ctr">
              <a:buFont typeface="Arial" charset="0"/>
              <a:buNone/>
            </a:pPr>
            <a:r>
              <a:rPr lang="en-GB" altLang="en-US" sz="2400" b="1" dirty="0">
                <a:solidFill>
                  <a:schemeClr val="tx1">
                    <a:lumMod val="75000"/>
                    <a:lumOff val="25000"/>
                  </a:schemeClr>
                </a:solidFill>
                <a:latin typeface="Proxima Nova Light"/>
                <a:ea typeface="ＭＳ Ｐゴシック" pitchFamily="34" charset="-128"/>
                <a:cs typeface="Arial" charset="0"/>
              </a:rPr>
              <a:t>Chartered Occupational Psychologist</a:t>
            </a: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2</a:t>
            </a:fld>
            <a:endParaRPr lang="en-GB" sz="1600" dirty="0">
              <a:latin typeface="Proxima Nova Light"/>
            </a:endParaRPr>
          </a:p>
        </p:txBody>
      </p:sp>
    </p:spTree>
    <p:extLst>
      <p:ext uri="{BB962C8B-B14F-4D97-AF65-F5344CB8AC3E}">
        <p14:creationId xmlns:p14="http://schemas.microsoft.com/office/powerpoint/2010/main" val="396715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a:ea typeface="ＭＳ Ｐゴシック" pitchFamily="34" charset="-128"/>
                <a:cs typeface="+mn-cs"/>
              </a:rPr>
              <a:t>Verbal Articulation - How can you help?</a:t>
            </a:r>
          </a:p>
        </p:txBody>
      </p:sp>
      <p:sp>
        <p:nvSpPr>
          <p:cNvPr id="3" name="Content Placeholder 2"/>
          <p:cNvSpPr>
            <a:spLocks noGrp="1"/>
          </p:cNvSpPr>
          <p:nvPr>
            <p:ph idx="1"/>
          </p:nvPr>
        </p:nvSpPr>
        <p:spPr/>
        <p:txBody>
          <a:bodyPr/>
          <a:lstStyle/>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Encourage the individual to discuss their ideas prior to the meeting/presentation </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Encourage them to practise articulating their thoughts </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Give encouraging and constructive feedback </a:t>
            </a:r>
            <a:r>
              <a:rPr lang="en-US" sz="2200" dirty="0">
                <a:solidFill>
                  <a:schemeClr val="tx1">
                    <a:lumMod val="65000"/>
                    <a:lumOff val="35000"/>
                  </a:schemeClr>
                </a:solidFill>
                <a:latin typeface="Proxima Nova Light"/>
                <a:ea typeface="ＭＳ Ｐゴシック" pitchFamily="34" charset="-128"/>
                <a:cs typeface="Arial" charset="0"/>
              </a:rPr>
              <a:t> </a:t>
            </a:r>
            <a:endParaRPr lang="en-GB" sz="2200" dirty="0">
              <a:solidFill>
                <a:schemeClr val="tx1">
                  <a:lumMod val="65000"/>
                  <a:lumOff val="35000"/>
                </a:schemeClr>
              </a:solidFill>
              <a:latin typeface="Proxima Nova Light"/>
              <a:ea typeface="ＭＳ Ｐゴシック" pitchFamily="34" charset="-128"/>
              <a:cs typeface="Arial" charset="0"/>
            </a:endParaRP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Give advanced notice of presentations</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Provide templates and prompting headings to structure their ideas</a:t>
            </a:r>
          </a:p>
          <a:p>
            <a:pPr marL="0" indent="0">
              <a:buNone/>
            </a:pPr>
            <a:r>
              <a:rPr lang="en-GB" dirty="0"/>
              <a:t> </a:t>
            </a:r>
          </a:p>
          <a:p>
            <a:endParaRPr lang="en-GB" dirty="0"/>
          </a:p>
        </p:txBody>
      </p:sp>
      <p:sp>
        <p:nvSpPr>
          <p:cNvPr id="4"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20</a:t>
            </a:fld>
            <a:endParaRPr lang="en-GB" sz="1600" dirty="0">
              <a:latin typeface="Proxima Nova Light"/>
            </a:endParaRPr>
          </a:p>
        </p:txBody>
      </p:sp>
      <p:sp>
        <p:nvSpPr>
          <p:cNvPr id="5"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26608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79120" y="274638"/>
            <a:ext cx="8107680" cy="1143000"/>
          </a:xfrm>
        </p:spPr>
        <p:txBody>
          <a:bodyPr/>
          <a:lstStyle/>
          <a:p>
            <a:pPr algn="l"/>
            <a:r>
              <a:rPr lang="en-GB" altLang="en-US" sz="3600" b="1" dirty="0">
                <a:ea typeface="ＭＳ Ｐゴシック" pitchFamily="34" charset="-128"/>
                <a:cs typeface="+mn-cs"/>
              </a:rPr>
              <a:t>Organisation - </a:t>
            </a:r>
            <a:r>
              <a:rPr lang="en-GB" sz="3600" b="1" dirty="0">
                <a:ea typeface="ＭＳ Ｐゴシック" pitchFamily="34" charset="-128"/>
                <a:cs typeface="+mn-cs"/>
              </a:rPr>
              <a:t>How can you help?</a:t>
            </a:r>
            <a:endParaRPr lang="en-GB" altLang="en-US" sz="3600" b="1" dirty="0">
              <a:ea typeface="ＭＳ Ｐゴシック" pitchFamily="34" charset="-128"/>
              <a:cs typeface="+mn-cs"/>
            </a:endParaRPr>
          </a:p>
        </p:txBody>
      </p:sp>
      <p:sp>
        <p:nvSpPr>
          <p:cNvPr id="36867" name="Content Placeholder 2"/>
          <p:cNvSpPr>
            <a:spLocks noGrp="1"/>
          </p:cNvSpPr>
          <p:nvPr>
            <p:ph idx="1"/>
          </p:nvPr>
        </p:nvSpPr>
        <p:spPr>
          <a:xfrm>
            <a:off x="579120" y="918196"/>
            <a:ext cx="8229600" cy="4525963"/>
          </a:xfrm>
        </p:spPr>
        <p:txBody>
          <a:bodyPr/>
          <a:lstStyle/>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Regular meetings to discuss priorities and status of projects</a:t>
            </a:r>
          </a:p>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Encourage to ask for deadlines, and help to set deadlines when none are given</a:t>
            </a:r>
          </a:p>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Break down larger tasks into smaller chunks and set deadlines </a:t>
            </a:r>
          </a:p>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Provide logical checklists to work through</a:t>
            </a:r>
          </a:p>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Reduce interruptions during tasks – encourage to finish a task before pausing/ moving to new task</a:t>
            </a:r>
          </a:p>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Create a set structure for the working week and enter this into the calendar</a:t>
            </a:r>
          </a:p>
          <a:p>
            <a:pPr marL="342900" lvl="1" indent="-342900">
              <a:lnSpc>
                <a:spcPct val="150000"/>
              </a:lnSpc>
              <a:spcBef>
                <a:spcPts val="0"/>
              </a:spcBef>
              <a:buFont typeface="Arial"/>
              <a:buChar char="•"/>
              <a:defRPr/>
            </a:pPr>
            <a:r>
              <a:rPr lang="en-GB" altLang="en-US" sz="2000" dirty="0">
                <a:solidFill>
                  <a:schemeClr val="tx1">
                    <a:lumMod val="65000"/>
                    <a:lumOff val="35000"/>
                  </a:schemeClr>
                </a:solidFill>
                <a:latin typeface="Proxima Nova Light"/>
                <a:ea typeface="ＭＳ Ｐゴシック" pitchFamily="34" charset="-128"/>
                <a:cs typeface="Arial" charset="0"/>
              </a:rPr>
              <a:t>Encourage to keep task lists and To Do lists</a:t>
            </a:r>
          </a:p>
          <a:p>
            <a:endParaRPr lang="en-GB" altLang="en-US" sz="2000" dirty="0">
              <a:ea typeface="ＭＳ Ｐゴシック" pitchFamily="34" charset="-128"/>
            </a:endParaRP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21</a:t>
            </a:fld>
            <a:endParaRPr lang="en-GB" sz="1600" dirty="0">
              <a:latin typeface="Proxima Nova Light"/>
            </a:endParaRPr>
          </a:p>
        </p:txBody>
      </p:sp>
      <p:sp>
        <p:nvSpPr>
          <p:cNvPr id="7"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424369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a:ea typeface="ＭＳ Ｐゴシック" pitchFamily="34" charset="-128"/>
                <a:cs typeface="+mn-cs"/>
              </a:rPr>
              <a:t>Confidence – How can you help?</a:t>
            </a:r>
          </a:p>
        </p:txBody>
      </p:sp>
      <p:sp>
        <p:nvSpPr>
          <p:cNvPr id="3" name="Content Placeholder 2"/>
          <p:cNvSpPr>
            <a:spLocks noGrp="1"/>
          </p:cNvSpPr>
          <p:nvPr>
            <p:ph idx="1"/>
          </p:nvPr>
        </p:nvSpPr>
        <p:spPr>
          <a:xfrm>
            <a:off x="457200" y="1102360"/>
            <a:ext cx="8229600" cy="4525963"/>
          </a:xfrm>
        </p:spPr>
        <p:txBody>
          <a:bodyPr/>
          <a:lstStyle/>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Highlight their strengths and the positives they bring to the team – write this down in a one-to-one meeting</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Provide specific positive feedback, before any developmental feedback</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Encourage them to reflect on their achievements</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Send them encouraging emails</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Praise them when they have achieved their goals</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Encourage them to take a solution orientated approach</a:t>
            </a:r>
          </a:p>
        </p:txBody>
      </p:sp>
      <p:sp>
        <p:nvSpPr>
          <p:cNvPr id="4"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22</a:t>
            </a:fld>
            <a:endParaRPr lang="en-GB" sz="1600" dirty="0">
              <a:latin typeface="Proxima Nova Light"/>
            </a:endParaRPr>
          </a:p>
        </p:txBody>
      </p:sp>
      <p:sp>
        <p:nvSpPr>
          <p:cNvPr id="5"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67424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93" y="146818"/>
            <a:ext cx="8229600" cy="1143000"/>
          </a:xfrm>
        </p:spPr>
        <p:txBody>
          <a:bodyPr/>
          <a:lstStyle/>
          <a:p>
            <a:pPr algn="l"/>
            <a:r>
              <a:rPr lang="en-GB" sz="2800" b="1" dirty="0">
                <a:solidFill>
                  <a:schemeClr val="tx1">
                    <a:lumMod val="65000"/>
                    <a:lumOff val="35000"/>
                  </a:schemeClr>
                </a:solidFill>
                <a:cs typeface="Proxima Nova Bold"/>
              </a:rPr>
              <a:t>Specialist Autism Spectrum Disorder Adjustments</a:t>
            </a:r>
            <a:endParaRPr lang="en-GB" sz="2800" b="1" dirty="0">
              <a:ea typeface="+mn-ea"/>
              <a:cs typeface="Proxima Nova Bold"/>
            </a:endParaRPr>
          </a:p>
        </p:txBody>
      </p:sp>
      <p:sp>
        <p:nvSpPr>
          <p:cNvPr id="3" name="Content Placeholder 2"/>
          <p:cNvSpPr>
            <a:spLocks noGrp="1"/>
          </p:cNvSpPr>
          <p:nvPr>
            <p:ph idx="1"/>
          </p:nvPr>
        </p:nvSpPr>
        <p:spPr>
          <a:xfrm>
            <a:off x="356992" y="901198"/>
            <a:ext cx="8229600" cy="4525963"/>
          </a:xfrm>
        </p:spPr>
        <p:txBody>
          <a:bodyPr/>
          <a:lstStyle/>
          <a:p>
            <a:pPr>
              <a:lnSpc>
                <a:spcPct val="150000"/>
              </a:lnSpc>
              <a:spcBef>
                <a:spcPts val="0"/>
              </a:spcBef>
              <a:defRPr/>
            </a:pPr>
            <a:r>
              <a:rPr lang="en-GB" sz="2300" dirty="0">
                <a:solidFill>
                  <a:schemeClr val="tx1">
                    <a:lumMod val="65000"/>
                    <a:lumOff val="35000"/>
                  </a:schemeClr>
                </a:solidFill>
                <a:latin typeface="Proxima Nova Light"/>
                <a:ea typeface="ＭＳ Ｐゴシック" pitchFamily="34" charset="-128"/>
                <a:cs typeface="Arial" charset="0"/>
              </a:rPr>
              <a:t>Communication - a</a:t>
            </a:r>
            <a:r>
              <a:rPr lang="en-GB" altLang="en-US" sz="2300" dirty="0">
                <a:solidFill>
                  <a:schemeClr val="tx1">
                    <a:lumMod val="65000"/>
                    <a:lumOff val="35000"/>
                  </a:schemeClr>
                </a:solidFill>
                <a:latin typeface="Proxima Nova Light"/>
                <a:ea typeface="ＭＳ Ｐゴシック" pitchFamily="34" charset="-128"/>
                <a:cs typeface="Arial" charset="0"/>
              </a:rPr>
              <a:t>void abstract language </a:t>
            </a:r>
          </a:p>
          <a:p>
            <a:pPr>
              <a:lnSpc>
                <a:spcPct val="150000"/>
              </a:lnSpc>
              <a:spcBef>
                <a:spcPts val="0"/>
              </a:spcBef>
              <a:defRPr/>
            </a:pPr>
            <a:r>
              <a:rPr lang="en-GB" altLang="en-US" sz="2300" dirty="0">
                <a:solidFill>
                  <a:schemeClr val="tx1">
                    <a:lumMod val="65000"/>
                    <a:lumOff val="35000"/>
                  </a:schemeClr>
                </a:solidFill>
                <a:latin typeface="Proxima Nova Light"/>
                <a:ea typeface="ＭＳ Ｐゴシック" pitchFamily="34" charset="-128"/>
                <a:cs typeface="Arial" charset="0"/>
              </a:rPr>
              <a:t>Reminders of boundaries – interrupting conversations</a:t>
            </a:r>
          </a:p>
          <a:p>
            <a:pPr>
              <a:lnSpc>
                <a:spcPct val="150000"/>
              </a:lnSpc>
              <a:spcBef>
                <a:spcPts val="0"/>
              </a:spcBef>
              <a:defRPr/>
            </a:pPr>
            <a:r>
              <a:rPr lang="en-GB" sz="2300" dirty="0">
                <a:solidFill>
                  <a:schemeClr val="tx1">
                    <a:lumMod val="65000"/>
                    <a:lumOff val="35000"/>
                  </a:schemeClr>
                </a:solidFill>
                <a:latin typeface="Proxima Nova Light"/>
                <a:ea typeface="ＭＳ Ｐゴシック" pitchFamily="34" charset="-128"/>
                <a:cs typeface="Arial" charset="0"/>
              </a:rPr>
              <a:t>Support training and a buddy</a:t>
            </a:r>
          </a:p>
          <a:p>
            <a:pPr>
              <a:lnSpc>
                <a:spcPct val="150000"/>
              </a:lnSpc>
              <a:spcBef>
                <a:spcPts val="0"/>
              </a:spcBef>
              <a:defRPr/>
            </a:pPr>
            <a:r>
              <a:rPr lang="en-GB" altLang="en-US" sz="2300" dirty="0">
                <a:solidFill>
                  <a:schemeClr val="tx1">
                    <a:lumMod val="65000"/>
                    <a:lumOff val="35000"/>
                  </a:schemeClr>
                </a:solidFill>
                <a:latin typeface="Proxima Nova Light"/>
                <a:ea typeface="ＭＳ Ｐゴシック" pitchFamily="34" charset="-128"/>
                <a:cs typeface="Arial" charset="0"/>
              </a:rPr>
              <a:t>Develop routines and </a:t>
            </a:r>
            <a:r>
              <a:rPr lang="en-GB" sz="2300" dirty="0">
                <a:solidFill>
                  <a:schemeClr val="tx1">
                    <a:lumMod val="65000"/>
                    <a:lumOff val="35000"/>
                  </a:schemeClr>
                </a:solidFill>
                <a:latin typeface="Proxima Nova Light"/>
                <a:ea typeface="ＭＳ Ｐゴシック" pitchFamily="34" charset="-128"/>
                <a:cs typeface="Arial" charset="0"/>
              </a:rPr>
              <a:t>set structure</a:t>
            </a:r>
          </a:p>
          <a:p>
            <a:pPr>
              <a:lnSpc>
                <a:spcPct val="150000"/>
              </a:lnSpc>
              <a:spcBef>
                <a:spcPts val="0"/>
              </a:spcBef>
              <a:defRPr/>
            </a:pPr>
            <a:r>
              <a:rPr lang="en-GB" sz="2300" dirty="0">
                <a:solidFill>
                  <a:schemeClr val="tx1">
                    <a:lumMod val="65000"/>
                    <a:lumOff val="35000"/>
                  </a:schemeClr>
                </a:solidFill>
                <a:latin typeface="Proxima Nova Light"/>
                <a:ea typeface="ＭＳ Ｐゴシック" pitchFamily="34" charset="-128"/>
                <a:cs typeface="Arial" charset="0"/>
              </a:rPr>
              <a:t>Provide advanced notice of changes at work </a:t>
            </a:r>
          </a:p>
          <a:p>
            <a:pPr>
              <a:lnSpc>
                <a:spcPct val="150000"/>
              </a:lnSpc>
              <a:spcBef>
                <a:spcPts val="0"/>
              </a:spcBef>
              <a:spcAft>
                <a:spcPts val="600"/>
              </a:spcAft>
            </a:pPr>
            <a:r>
              <a:rPr lang="en-GB" altLang="en-US" sz="2300" dirty="0">
                <a:solidFill>
                  <a:schemeClr val="tx1">
                    <a:lumMod val="65000"/>
                    <a:lumOff val="35000"/>
                  </a:schemeClr>
                </a:solidFill>
                <a:latin typeface="Proxima Nova Light"/>
                <a:ea typeface="ＭＳ Ｐゴシック" pitchFamily="34" charset="-128"/>
                <a:cs typeface="Arial" charset="0"/>
              </a:rPr>
              <a:t>Fixed hours and </a:t>
            </a:r>
            <a:r>
              <a:rPr lang="en-GB" sz="2300" dirty="0">
                <a:solidFill>
                  <a:schemeClr val="tx1">
                    <a:lumMod val="65000"/>
                    <a:lumOff val="35000"/>
                  </a:schemeClr>
                </a:solidFill>
                <a:latin typeface="Proxima Nova Light"/>
                <a:ea typeface="ＭＳ Ｐゴシック" pitchFamily="34" charset="-128"/>
                <a:cs typeface="Arial" charset="0"/>
              </a:rPr>
              <a:t>workstation</a:t>
            </a:r>
          </a:p>
          <a:p>
            <a:pPr>
              <a:lnSpc>
                <a:spcPct val="150000"/>
              </a:lnSpc>
              <a:spcBef>
                <a:spcPts val="0"/>
              </a:spcBef>
            </a:pPr>
            <a:r>
              <a:rPr lang="en-GB" altLang="en-US" sz="2300" dirty="0">
                <a:solidFill>
                  <a:schemeClr val="tx1">
                    <a:lumMod val="65000"/>
                    <a:lumOff val="35000"/>
                  </a:schemeClr>
                </a:solidFill>
                <a:latin typeface="Proxima Nova Light"/>
                <a:ea typeface="ＭＳ Ｐゴシック" pitchFamily="34" charset="-128"/>
                <a:cs typeface="Arial" charset="0"/>
              </a:rPr>
              <a:t>Private office or meeting room/ relaxation space</a:t>
            </a:r>
          </a:p>
          <a:p>
            <a:pPr>
              <a:lnSpc>
                <a:spcPct val="150000"/>
              </a:lnSpc>
              <a:spcBef>
                <a:spcPts val="0"/>
              </a:spcBef>
            </a:pPr>
            <a:r>
              <a:rPr lang="en-GB" altLang="en-US" sz="2300" dirty="0">
                <a:solidFill>
                  <a:schemeClr val="tx1">
                    <a:lumMod val="65000"/>
                    <a:lumOff val="35000"/>
                  </a:schemeClr>
                </a:solidFill>
                <a:latin typeface="Proxima Nova Light"/>
                <a:ea typeface="ＭＳ Ｐゴシック" pitchFamily="34" charset="-128"/>
                <a:cs typeface="Arial" charset="0"/>
              </a:rPr>
              <a:t>Enable easy control of lighting and temperature</a:t>
            </a:r>
            <a:endParaRPr lang="en-GB" sz="2300" dirty="0">
              <a:solidFill>
                <a:schemeClr val="tx1">
                  <a:lumMod val="65000"/>
                  <a:lumOff val="35000"/>
                </a:schemeClr>
              </a:solidFill>
              <a:latin typeface="Proxima Nova Light"/>
              <a:ea typeface="ＭＳ Ｐゴシック" pitchFamily="34" charset="-128"/>
              <a:cs typeface="Arial" charset="0"/>
            </a:endParaRPr>
          </a:p>
          <a:p>
            <a:pPr>
              <a:lnSpc>
                <a:spcPct val="150000"/>
              </a:lnSpc>
              <a:spcBef>
                <a:spcPts val="0"/>
              </a:spcBef>
              <a:defRPr/>
            </a:pPr>
            <a:endParaRPr lang="en-GB" sz="2300" dirty="0">
              <a:solidFill>
                <a:schemeClr val="tx1">
                  <a:lumMod val="65000"/>
                  <a:lumOff val="35000"/>
                </a:schemeClr>
              </a:solidFill>
              <a:latin typeface="Proxima Nova Light"/>
              <a:ea typeface="ＭＳ Ｐゴシック" pitchFamily="34" charset="-128"/>
              <a:cs typeface="Arial" charset="0"/>
            </a:endParaRPr>
          </a:p>
          <a:p>
            <a:pPr>
              <a:lnSpc>
                <a:spcPct val="150000"/>
              </a:lnSpc>
              <a:spcBef>
                <a:spcPts val="0"/>
              </a:spcBef>
              <a:defRPr/>
            </a:pPr>
            <a:endParaRPr lang="en-GB" sz="2300" dirty="0">
              <a:solidFill>
                <a:schemeClr val="tx1">
                  <a:lumMod val="65000"/>
                  <a:lumOff val="35000"/>
                </a:schemeClr>
              </a:solidFill>
              <a:latin typeface="Proxima Nova Light"/>
              <a:ea typeface="ＭＳ Ｐゴシック" pitchFamily="34" charset="-128"/>
              <a:cs typeface="Arial" charset="0"/>
            </a:endParaRPr>
          </a:p>
          <a:p>
            <a:pPr>
              <a:lnSpc>
                <a:spcPct val="150000"/>
              </a:lnSpc>
              <a:spcBef>
                <a:spcPts val="0"/>
              </a:spcBef>
              <a:defRPr/>
            </a:pPr>
            <a:endParaRPr lang="en-GB" sz="1800" dirty="0">
              <a:solidFill>
                <a:schemeClr val="tx1">
                  <a:lumMod val="65000"/>
                  <a:lumOff val="35000"/>
                </a:schemeClr>
              </a:solidFill>
              <a:latin typeface="Proxima Nova Light"/>
              <a:ea typeface="ＭＳ Ｐゴシック" pitchFamily="34" charset="-128"/>
              <a:cs typeface="Arial" charset="0"/>
            </a:endParaRPr>
          </a:p>
          <a:p>
            <a:pPr marL="0" indent="0">
              <a:buNone/>
            </a:pPr>
            <a:endParaRPr lang="en-GB" sz="1800" dirty="0"/>
          </a:p>
          <a:p>
            <a:endParaRPr lang="en-GB" sz="1800" dirty="0"/>
          </a:p>
          <a:p>
            <a:endParaRPr lang="en-GB" altLang="en-US" sz="1800" dirty="0">
              <a:solidFill>
                <a:schemeClr val="tx1">
                  <a:lumMod val="65000"/>
                  <a:lumOff val="35000"/>
                </a:schemeClr>
              </a:solidFill>
              <a:latin typeface="Proxima Nova Light"/>
              <a:ea typeface="ＭＳ Ｐゴシック" pitchFamily="34" charset="-128"/>
              <a:cs typeface="Arial" charset="0"/>
            </a:endParaRPr>
          </a:p>
          <a:p>
            <a:endParaRPr lang="en-GB" sz="1800" dirty="0"/>
          </a:p>
        </p:txBody>
      </p:sp>
      <p:sp>
        <p:nvSpPr>
          <p:cNvPr id="6" name="Footer Placeholder 3"/>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2016</a:t>
            </a:r>
          </a:p>
        </p:txBody>
      </p:sp>
    </p:spTree>
    <p:extLst>
      <p:ext uri="{BB962C8B-B14F-4D97-AF65-F5344CB8AC3E}">
        <p14:creationId xmlns:p14="http://schemas.microsoft.com/office/powerpoint/2010/main" val="159890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03534948"/>
              </p:ext>
            </p:extLst>
          </p:nvPr>
        </p:nvGraphicFramePr>
        <p:xfrm>
          <a:off x="539552" y="974035"/>
          <a:ext cx="7584504" cy="367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ubtitle 2"/>
          <p:cNvSpPr>
            <a:spLocks noGrp="1"/>
          </p:cNvSpPr>
          <p:nvPr>
            <p:ph type="subTitle" idx="1"/>
          </p:nvPr>
        </p:nvSpPr>
        <p:spPr>
          <a:xfrm>
            <a:off x="467544" y="849599"/>
            <a:ext cx="8136904" cy="3801914"/>
          </a:xfrm>
        </p:spPr>
        <p:txBody>
          <a:bodyPr>
            <a:normAutofit/>
          </a:bodyPr>
          <a:lstStyle/>
          <a:p>
            <a:r>
              <a:rPr lang="en-GB" sz="2000" b="1" dirty="0">
                <a:solidFill>
                  <a:schemeClr val="tx1">
                    <a:lumMod val="75000"/>
                    <a:lumOff val="25000"/>
                  </a:schemeClr>
                </a:solidFill>
                <a:effectLst>
                  <a:glow rad="63500">
                    <a:schemeClr val="bg1">
                      <a:alpha val="40000"/>
                    </a:schemeClr>
                  </a:glow>
                </a:effectLst>
                <a:latin typeface="Proxima Nova"/>
                <a:cs typeface="Arial" panose="020B0604020202020204" pitchFamily="34" charset="0"/>
              </a:rPr>
              <a:t>Lexxic offers organisations a three-stage solution for </a:t>
            </a:r>
            <a:br>
              <a:rPr lang="en-GB" sz="2000" b="1" dirty="0">
                <a:solidFill>
                  <a:schemeClr val="tx1">
                    <a:lumMod val="75000"/>
                    <a:lumOff val="25000"/>
                  </a:schemeClr>
                </a:solidFill>
                <a:effectLst>
                  <a:glow rad="63500">
                    <a:schemeClr val="bg1">
                      <a:alpha val="40000"/>
                    </a:schemeClr>
                  </a:glow>
                </a:effectLst>
                <a:latin typeface="Proxima Nova"/>
                <a:cs typeface="Arial" panose="020B0604020202020204" pitchFamily="34" charset="0"/>
              </a:rPr>
            </a:br>
            <a:r>
              <a:rPr lang="en-GB" sz="2000" b="1" dirty="0">
                <a:solidFill>
                  <a:schemeClr val="tx1">
                    <a:lumMod val="75000"/>
                    <a:lumOff val="25000"/>
                  </a:schemeClr>
                </a:solidFill>
                <a:effectLst>
                  <a:glow rad="63500">
                    <a:schemeClr val="bg1">
                      <a:alpha val="40000"/>
                    </a:schemeClr>
                  </a:glow>
                </a:effectLst>
                <a:latin typeface="Proxima Nova"/>
                <a:cs typeface="Arial" panose="020B0604020202020204" pitchFamily="34" charset="0"/>
              </a:rPr>
              <a:t>supporting employees with neurodifferences </a:t>
            </a:r>
            <a:r>
              <a:rPr lang="en-GB" sz="2000" b="1" dirty="0">
                <a:solidFill>
                  <a:schemeClr val="tx1">
                    <a:lumMod val="75000"/>
                    <a:lumOff val="25000"/>
                  </a:schemeClr>
                </a:solidFill>
                <a:effectLst>
                  <a:glow rad="63500">
                    <a:schemeClr val="bg1">
                      <a:alpha val="40000"/>
                    </a:schemeClr>
                  </a:glow>
                </a:effectLst>
                <a:latin typeface="Proxima Nova"/>
              </a:rPr>
              <a:t/>
            </a:r>
            <a:br>
              <a:rPr lang="en-GB" sz="2000" b="1" dirty="0">
                <a:solidFill>
                  <a:schemeClr val="tx1">
                    <a:lumMod val="75000"/>
                    <a:lumOff val="25000"/>
                  </a:schemeClr>
                </a:solidFill>
                <a:effectLst>
                  <a:glow rad="63500">
                    <a:schemeClr val="bg1">
                      <a:alpha val="40000"/>
                    </a:schemeClr>
                  </a:glow>
                </a:effectLst>
                <a:latin typeface="Proxima Nova"/>
              </a:rPr>
            </a:br>
            <a:endParaRPr lang="en-GB" sz="2000" b="1" dirty="0">
              <a:solidFill>
                <a:schemeClr val="tx1">
                  <a:lumMod val="75000"/>
                  <a:lumOff val="25000"/>
                </a:schemeClr>
              </a:solidFill>
              <a:effectLst>
                <a:glow rad="63500">
                  <a:schemeClr val="bg1">
                    <a:alpha val="40000"/>
                  </a:schemeClr>
                </a:glow>
              </a:effectLst>
              <a:latin typeface="Proxima Nova"/>
            </a:endParaRPr>
          </a:p>
          <a:p>
            <a:pPr algn="l"/>
            <a:endParaRPr lang="en-GB" sz="2000" b="1" dirty="0">
              <a:solidFill>
                <a:srgbClr val="0070C0"/>
              </a:solidFill>
              <a:effectLst>
                <a:glow rad="63500">
                  <a:schemeClr val="bg1">
                    <a:alpha val="40000"/>
                  </a:schemeClr>
                </a:glow>
              </a:effectLst>
              <a:latin typeface="Proxima Nova Rg" pitchFamily="50" charset="0"/>
            </a:endParaRPr>
          </a:p>
          <a:p>
            <a:pPr algn="l"/>
            <a:endParaRPr lang="en-GB" sz="2400" b="1" i="1" dirty="0">
              <a:solidFill>
                <a:srgbClr val="0070C0"/>
              </a:solidFill>
              <a:effectLst>
                <a:glow rad="63500">
                  <a:schemeClr val="bg1">
                    <a:alpha val="40000"/>
                  </a:schemeClr>
                </a:glow>
              </a:effectLst>
              <a:latin typeface="Proxima Nova Rg" pitchFamily="50" charset="0"/>
            </a:endParaRPr>
          </a:p>
        </p:txBody>
      </p:sp>
      <p:sp>
        <p:nvSpPr>
          <p:cNvPr id="4" name="Title 1"/>
          <p:cNvSpPr>
            <a:spLocks noGrp="1"/>
          </p:cNvSpPr>
          <p:nvPr>
            <p:ph type="ctrTitle"/>
          </p:nvPr>
        </p:nvSpPr>
        <p:spPr>
          <a:xfrm>
            <a:off x="183976" y="131808"/>
            <a:ext cx="7772400" cy="1102519"/>
          </a:xfrm>
          <a:effectLst>
            <a:glow rad="63500">
              <a:schemeClr val="accent1">
                <a:satMod val="175000"/>
                <a:alpha val="40000"/>
              </a:schemeClr>
            </a:glow>
          </a:effectLst>
        </p:spPr>
        <p:txBody>
          <a:bodyPr>
            <a:normAutofit/>
          </a:bodyPr>
          <a:lstStyle/>
          <a:p>
            <a:pPr algn="l"/>
            <a:r>
              <a:rPr lang="en-GB" sz="3600" b="1" dirty="0">
                <a:solidFill>
                  <a:schemeClr val="tx1">
                    <a:lumMod val="75000"/>
                    <a:lumOff val="25000"/>
                  </a:schemeClr>
                </a:solidFill>
                <a:latin typeface="Proxima Nova Bold"/>
                <a:ea typeface="ＭＳ Ｐゴシック" pitchFamily="34" charset="-128"/>
                <a:cs typeface="+mn-cs"/>
              </a:rPr>
              <a:t>How Lexxic can help?</a:t>
            </a:r>
          </a:p>
        </p:txBody>
      </p:sp>
      <p:sp>
        <p:nvSpPr>
          <p:cNvPr id="2" name="TextBox 1"/>
          <p:cNvSpPr txBox="1"/>
          <p:nvPr/>
        </p:nvSpPr>
        <p:spPr>
          <a:xfrm>
            <a:off x="539552" y="4211326"/>
            <a:ext cx="7802218" cy="1892826"/>
          </a:xfrm>
          <a:prstGeom prst="rect">
            <a:avLst/>
          </a:prstGeom>
          <a:noFill/>
        </p:spPr>
        <p:txBody>
          <a:bodyPr wrap="square" rtlCol="0">
            <a:spAutoFit/>
          </a:bodyPr>
          <a:lstStyle/>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Contact Lexxic at 08456432754 or enquiry@lexxic.com</a:t>
            </a:r>
          </a:p>
          <a:p>
            <a:pPr marL="342900" lvl="1" indent="-342900">
              <a:lnSpc>
                <a:spcPct val="150000"/>
              </a:lnSpc>
              <a:spcBef>
                <a:spcPts val="0"/>
              </a:spcBef>
              <a:buFont typeface="Arial"/>
              <a:buChar char="•"/>
              <a:defRPr/>
            </a:pPr>
            <a:r>
              <a:rPr lang="en-GB" sz="2200" dirty="0">
                <a:solidFill>
                  <a:schemeClr val="tx1">
                    <a:lumMod val="65000"/>
                    <a:lumOff val="35000"/>
                  </a:schemeClr>
                </a:solidFill>
                <a:latin typeface="Proxima Nova Light"/>
                <a:ea typeface="ＭＳ Ｐゴシック" pitchFamily="34" charset="-128"/>
                <a:cs typeface="Arial" charset="0"/>
              </a:rPr>
              <a:t>Visit the website for more information on each service offered: </a:t>
            </a:r>
            <a:r>
              <a:rPr lang="en-GB" sz="2200" dirty="0">
                <a:solidFill>
                  <a:schemeClr val="tx1">
                    <a:lumMod val="65000"/>
                    <a:lumOff val="35000"/>
                  </a:schemeClr>
                </a:solidFill>
                <a:latin typeface="Proxima Nova Light"/>
                <a:ea typeface="ＭＳ Ｐゴシック" pitchFamily="34" charset="-128"/>
                <a:cs typeface="Arial" charset="0"/>
                <a:hlinkClick r:id="rId8"/>
              </a:rPr>
              <a:t>www.lexxic.com</a:t>
            </a:r>
            <a:endParaRPr lang="en-GB" sz="2200" dirty="0">
              <a:solidFill>
                <a:schemeClr val="tx1">
                  <a:lumMod val="65000"/>
                  <a:lumOff val="35000"/>
                </a:schemeClr>
              </a:solidFill>
              <a:latin typeface="Proxima Nova Light"/>
              <a:ea typeface="ＭＳ Ｐゴシック" pitchFamily="34" charset="-128"/>
              <a:cs typeface="Arial" charset="0"/>
            </a:endParaRPr>
          </a:p>
          <a:p>
            <a:endParaRPr lang="en-GB" dirty="0"/>
          </a:p>
        </p:txBody>
      </p:sp>
      <p:sp>
        <p:nvSpPr>
          <p:cNvPr id="7"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53</a:t>
            </a:r>
          </a:p>
        </p:txBody>
      </p:sp>
      <p:sp>
        <p:nvSpPr>
          <p:cNvPr id="8" name="Rectangle 7"/>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Tree>
    <p:extLst>
      <p:ext uri="{BB962C8B-B14F-4D97-AF65-F5344CB8AC3E}">
        <p14:creationId xmlns:p14="http://schemas.microsoft.com/office/powerpoint/2010/main" val="409919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183976" y="477886"/>
            <a:ext cx="7772400" cy="1103313"/>
          </a:xfrm>
          <a:prstGeom prst="rect">
            <a:avLst/>
          </a:prstGeom>
          <a:effectLst>
            <a:glow rad="63500">
              <a:schemeClr val="accent1">
                <a:satMod val="175000"/>
                <a:alpha val="40000"/>
              </a:schemeClr>
            </a:glow>
          </a:effectLst>
        </p:spPr>
        <p:txBody>
          <a:bodyPr>
            <a:normAutofit/>
          </a:bodyPr>
          <a:lstStyle/>
          <a:p>
            <a:pPr algn="l"/>
            <a:r>
              <a:rPr lang="en-GB" sz="3600" b="1" dirty="0">
                <a:solidFill>
                  <a:schemeClr val="tx1">
                    <a:lumMod val="75000"/>
                    <a:lumOff val="25000"/>
                  </a:schemeClr>
                </a:solidFill>
                <a:latin typeface="Proxima Nova Bold"/>
                <a:ea typeface="ＭＳ Ｐゴシック" pitchFamily="34" charset="-128"/>
                <a:cs typeface="+mn-cs"/>
              </a:rPr>
              <a:t>Lexxic Results</a:t>
            </a:r>
          </a:p>
        </p:txBody>
      </p:sp>
      <p:sp>
        <p:nvSpPr>
          <p:cNvPr id="7" name="Subtitle 2"/>
          <p:cNvSpPr>
            <a:spLocks noGrp="1"/>
          </p:cNvSpPr>
          <p:nvPr>
            <p:ph type="subTitle" idx="4294967295"/>
          </p:nvPr>
        </p:nvSpPr>
        <p:spPr>
          <a:xfrm>
            <a:off x="461638" y="1251752"/>
            <a:ext cx="7936637" cy="4714042"/>
          </a:xfrm>
          <a:prstGeom prst="rect">
            <a:avLst/>
          </a:prstGeom>
        </p:spPr>
        <p:txBody>
          <a:bodyPr>
            <a:noAutofit/>
          </a:bodyPr>
          <a:lstStyle/>
          <a:p>
            <a:pPr marL="0" lvl="1" indent="0">
              <a:lnSpc>
                <a:spcPct val="150000"/>
              </a:lnSpc>
              <a:spcBef>
                <a:spcPts val="0"/>
              </a:spcBef>
              <a:buNone/>
              <a:defRPr/>
            </a:pPr>
            <a:r>
              <a:rPr lang="en-GB" sz="2000" dirty="0">
                <a:solidFill>
                  <a:schemeClr val="tx1">
                    <a:lumMod val="65000"/>
                    <a:lumOff val="35000"/>
                  </a:schemeClr>
                </a:solidFill>
                <a:latin typeface="Proxima Nova Light"/>
                <a:ea typeface="ＭＳ Ｐゴシック" pitchFamily="34" charset="-128"/>
                <a:cs typeface="Arial" charset="0"/>
              </a:rPr>
              <a:t>Based upon the three-stage approach, neurodiverse employees typically report:</a:t>
            </a:r>
          </a:p>
          <a:p>
            <a:pPr marL="342900" lvl="1" indent="-342900">
              <a:lnSpc>
                <a:spcPct val="150000"/>
              </a:lnSpc>
              <a:spcBef>
                <a:spcPts val="0"/>
              </a:spcBef>
              <a:buFont typeface="Arial"/>
              <a:buChar char="•"/>
              <a:defRPr/>
            </a:pPr>
            <a:r>
              <a:rPr lang="en-GB" sz="2000" dirty="0">
                <a:solidFill>
                  <a:schemeClr val="tx1">
                    <a:lumMod val="65000"/>
                    <a:lumOff val="35000"/>
                  </a:schemeClr>
                </a:solidFill>
                <a:latin typeface="Proxima Nova Light"/>
                <a:ea typeface="ＭＳ Ｐゴシック" pitchFamily="34" charset="-128"/>
                <a:cs typeface="Arial" charset="0"/>
              </a:rPr>
              <a:t>Diagnosis is a relief and helps them understand themselves better </a:t>
            </a:r>
          </a:p>
          <a:p>
            <a:pPr marL="342900" lvl="1" indent="-342900">
              <a:lnSpc>
                <a:spcPct val="150000"/>
              </a:lnSpc>
              <a:spcBef>
                <a:spcPts val="0"/>
              </a:spcBef>
              <a:buFont typeface="Arial"/>
              <a:buChar char="•"/>
              <a:defRPr/>
            </a:pPr>
            <a:r>
              <a:rPr lang="en-GB" sz="2000" dirty="0">
                <a:solidFill>
                  <a:schemeClr val="tx1">
                    <a:lumMod val="65000"/>
                    <a:lumOff val="35000"/>
                  </a:schemeClr>
                </a:solidFill>
                <a:latin typeface="Proxima Nova Light"/>
                <a:ea typeface="ＭＳ Ｐゴシック" pitchFamily="34" charset="-128"/>
                <a:cs typeface="Arial" charset="0"/>
              </a:rPr>
              <a:t>Their difficulties in their job are minimised based on a range of adjustments and support</a:t>
            </a:r>
          </a:p>
          <a:p>
            <a:pPr marL="342900" lvl="1" indent="-342900">
              <a:lnSpc>
                <a:spcPct val="150000"/>
              </a:lnSpc>
              <a:spcBef>
                <a:spcPts val="0"/>
              </a:spcBef>
              <a:buFont typeface="Arial"/>
              <a:buChar char="•"/>
              <a:defRPr/>
            </a:pPr>
            <a:r>
              <a:rPr lang="en-GB" sz="2000" dirty="0">
                <a:solidFill>
                  <a:schemeClr val="tx1">
                    <a:lumMod val="65000"/>
                    <a:lumOff val="35000"/>
                  </a:schemeClr>
                </a:solidFill>
                <a:latin typeface="Proxima Nova Light"/>
                <a:ea typeface="ＭＳ Ｐゴシック" pitchFamily="34" charset="-128"/>
                <a:cs typeface="Arial" charset="0"/>
              </a:rPr>
              <a:t>They feel empowered by strategies they can use to better manage themselves </a:t>
            </a:r>
          </a:p>
          <a:p>
            <a:pPr marL="342900" lvl="1" indent="-342900">
              <a:lnSpc>
                <a:spcPct val="150000"/>
              </a:lnSpc>
              <a:spcBef>
                <a:spcPts val="0"/>
              </a:spcBef>
              <a:buFont typeface="Arial"/>
              <a:buChar char="•"/>
              <a:defRPr/>
            </a:pPr>
            <a:r>
              <a:rPr lang="en-GB" sz="2000" dirty="0">
                <a:solidFill>
                  <a:schemeClr val="tx1">
                    <a:lumMod val="65000"/>
                    <a:lumOff val="35000"/>
                  </a:schemeClr>
                </a:solidFill>
                <a:latin typeface="Proxima Nova Light"/>
                <a:ea typeface="ＭＳ Ｐゴシック" pitchFamily="34" charset="-128"/>
                <a:cs typeface="Arial" charset="0"/>
              </a:rPr>
              <a:t>They experience improvements in productivity and wellbeing at work </a:t>
            </a:r>
          </a:p>
          <a:p>
            <a:pPr>
              <a:buFont typeface="Arial" panose="020B0604020202020204" pitchFamily="34" charset="0"/>
              <a:buChar char="•"/>
            </a:pPr>
            <a:endParaRPr lang="en-GB" sz="1800" b="1" i="1" dirty="0">
              <a:solidFill>
                <a:srgbClr val="0070C0"/>
              </a:solidFill>
              <a:effectLst>
                <a:glow rad="63500">
                  <a:schemeClr val="bg1">
                    <a:alpha val="40000"/>
                  </a:schemeClr>
                </a:glow>
              </a:effectLst>
              <a:latin typeface="Proxima Nova Rg" pitchFamily="50" charset="0"/>
            </a:endParaRPr>
          </a:p>
        </p:txBody>
      </p:sp>
      <p:sp>
        <p:nvSpPr>
          <p:cNvPr id="6"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54</a:t>
            </a:r>
          </a:p>
        </p:txBody>
      </p:sp>
      <p:sp>
        <p:nvSpPr>
          <p:cNvPr id="8" name="Rectangle 7"/>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Tree>
    <p:extLst>
      <p:ext uri="{BB962C8B-B14F-4D97-AF65-F5344CB8AC3E}">
        <p14:creationId xmlns:p14="http://schemas.microsoft.com/office/powerpoint/2010/main" val="285778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824" y="383008"/>
            <a:ext cx="8229600" cy="857250"/>
          </a:xfrm>
          <a:effectLst>
            <a:glow rad="63500">
              <a:schemeClr val="accent1">
                <a:satMod val="175000"/>
                <a:alpha val="40000"/>
              </a:schemeClr>
            </a:glow>
          </a:effectLst>
        </p:spPr>
        <p:txBody>
          <a:bodyPr>
            <a:normAutofit/>
          </a:bodyPr>
          <a:lstStyle/>
          <a:p>
            <a:pPr algn="l"/>
            <a:r>
              <a:rPr lang="en-GB" sz="3600" b="1" dirty="0">
                <a:ea typeface="ＭＳ Ｐゴシック" pitchFamily="34" charset="-128"/>
                <a:cs typeface="+mn-cs"/>
              </a:rPr>
              <a:t>NEW Lexxic Services</a:t>
            </a:r>
          </a:p>
        </p:txBody>
      </p:sp>
      <p:sp>
        <p:nvSpPr>
          <p:cNvPr id="7" name="Subtitle 2"/>
          <p:cNvSpPr>
            <a:spLocks noGrp="1"/>
          </p:cNvSpPr>
          <p:nvPr>
            <p:ph idx="1"/>
          </p:nvPr>
        </p:nvSpPr>
        <p:spPr>
          <a:xfrm>
            <a:off x="323528" y="1240257"/>
            <a:ext cx="4680520" cy="4530481"/>
          </a:xfrm>
        </p:spPr>
        <p:txBody>
          <a:bodyPr>
            <a:normAutofit fontScale="55000" lnSpcReduction="20000"/>
          </a:bodyPr>
          <a:lstStyle/>
          <a:p>
            <a:pPr marL="342900" lvl="1" indent="-342900">
              <a:lnSpc>
                <a:spcPct val="170000"/>
              </a:lnSpc>
              <a:spcBef>
                <a:spcPts val="0"/>
              </a:spcBef>
              <a:buFont typeface="Arial"/>
              <a:buChar char="•"/>
              <a:defRPr/>
            </a:pPr>
            <a:r>
              <a:rPr lang="en-GB" sz="2500" dirty="0">
                <a:solidFill>
                  <a:schemeClr val="tx1">
                    <a:lumMod val="65000"/>
                    <a:lumOff val="35000"/>
                  </a:schemeClr>
                </a:solidFill>
                <a:latin typeface="Proxima Nova Light"/>
                <a:ea typeface="ＭＳ Ｐゴシック" pitchFamily="34" charset="-128"/>
                <a:cs typeface="Arial" charset="0"/>
              </a:rPr>
              <a:t>PHONE SERVICES: We offer phone based workplace assessments</a:t>
            </a:r>
          </a:p>
          <a:p>
            <a:pPr marL="342900" lvl="1" indent="-342900">
              <a:lnSpc>
                <a:spcPct val="170000"/>
              </a:lnSpc>
              <a:spcBef>
                <a:spcPts val="0"/>
              </a:spcBef>
              <a:buFont typeface="Arial"/>
              <a:buChar char="•"/>
              <a:defRPr/>
            </a:pPr>
            <a:endParaRPr lang="en-GB" sz="2500" dirty="0">
              <a:solidFill>
                <a:schemeClr val="tx1">
                  <a:lumMod val="65000"/>
                  <a:lumOff val="35000"/>
                </a:schemeClr>
              </a:solidFill>
              <a:latin typeface="Proxima Nova Light"/>
              <a:ea typeface="ＭＳ Ｐゴシック" pitchFamily="34" charset="-128"/>
              <a:cs typeface="Arial" charset="0"/>
            </a:endParaRPr>
          </a:p>
          <a:p>
            <a:pPr marL="342900" lvl="1" indent="-342900">
              <a:lnSpc>
                <a:spcPct val="170000"/>
              </a:lnSpc>
              <a:spcBef>
                <a:spcPts val="0"/>
              </a:spcBef>
              <a:buFont typeface="Arial"/>
              <a:buChar char="•"/>
              <a:defRPr/>
            </a:pPr>
            <a:r>
              <a:rPr lang="en-GB" sz="2500" dirty="0">
                <a:solidFill>
                  <a:schemeClr val="tx1">
                    <a:lumMod val="65000"/>
                    <a:lumOff val="35000"/>
                  </a:schemeClr>
                </a:solidFill>
                <a:latin typeface="Proxima Nova Light"/>
                <a:ea typeface="ＭＳ Ｐゴシック" pitchFamily="34" charset="-128"/>
                <a:cs typeface="Arial" charset="0"/>
              </a:rPr>
              <a:t>WORKSHOPS:  We offer a range of group workshops for Line Managers, HR Staff and Occupational Health Professionals on Neuro-diversity</a:t>
            </a:r>
          </a:p>
          <a:p>
            <a:pPr marL="342900" lvl="1" indent="-342900">
              <a:lnSpc>
                <a:spcPct val="170000"/>
              </a:lnSpc>
              <a:spcBef>
                <a:spcPts val="0"/>
              </a:spcBef>
              <a:buFont typeface="Arial"/>
              <a:buChar char="•"/>
              <a:defRPr/>
            </a:pPr>
            <a:endParaRPr lang="en-GB" sz="2500" dirty="0">
              <a:solidFill>
                <a:schemeClr val="tx1">
                  <a:lumMod val="65000"/>
                  <a:lumOff val="35000"/>
                </a:schemeClr>
              </a:solidFill>
              <a:latin typeface="Proxima Nova Light"/>
              <a:ea typeface="ＭＳ Ｐゴシック" pitchFamily="34" charset="-128"/>
              <a:cs typeface="Arial" charset="0"/>
            </a:endParaRPr>
          </a:p>
          <a:p>
            <a:pPr marL="342900" lvl="1" indent="-342900">
              <a:lnSpc>
                <a:spcPct val="170000"/>
              </a:lnSpc>
              <a:spcBef>
                <a:spcPts val="0"/>
              </a:spcBef>
              <a:buFont typeface="Arial"/>
              <a:buChar char="•"/>
              <a:defRPr/>
            </a:pPr>
            <a:r>
              <a:rPr lang="en-GB" sz="2500" dirty="0">
                <a:solidFill>
                  <a:schemeClr val="tx1">
                    <a:lumMod val="65000"/>
                    <a:lumOff val="35000"/>
                  </a:schemeClr>
                </a:solidFill>
                <a:latin typeface="Proxima Nova Light"/>
                <a:ea typeface="ＭＳ Ｐゴシック" pitchFamily="34" charset="-128"/>
                <a:cs typeface="Arial" charset="0"/>
              </a:rPr>
              <a:t>MINDFULNESS:  We offer Mindfulness training to proactively support mental health and wellbeing</a:t>
            </a:r>
          </a:p>
          <a:p>
            <a:pPr marL="342900" lvl="1" indent="-342900">
              <a:lnSpc>
                <a:spcPct val="170000"/>
              </a:lnSpc>
              <a:spcBef>
                <a:spcPts val="0"/>
              </a:spcBef>
              <a:buFont typeface="Arial"/>
              <a:buChar char="•"/>
              <a:defRPr/>
            </a:pPr>
            <a:endParaRPr lang="en-GB" sz="2500" dirty="0">
              <a:solidFill>
                <a:schemeClr val="tx1">
                  <a:lumMod val="65000"/>
                  <a:lumOff val="35000"/>
                </a:schemeClr>
              </a:solidFill>
              <a:latin typeface="Proxima Nova Light"/>
              <a:ea typeface="ＭＳ Ｐゴシック" pitchFamily="34" charset="-128"/>
              <a:cs typeface="Arial" charset="0"/>
            </a:endParaRPr>
          </a:p>
          <a:p>
            <a:pPr marL="342900" lvl="1" indent="-342900">
              <a:lnSpc>
                <a:spcPct val="170000"/>
              </a:lnSpc>
              <a:spcBef>
                <a:spcPts val="0"/>
              </a:spcBef>
              <a:buFont typeface="Arial"/>
              <a:buChar char="•"/>
              <a:defRPr/>
            </a:pPr>
            <a:r>
              <a:rPr lang="en-GB" sz="2500" dirty="0">
                <a:solidFill>
                  <a:schemeClr val="tx1">
                    <a:lumMod val="65000"/>
                    <a:lumOff val="35000"/>
                  </a:schemeClr>
                </a:solidFill>
                <a:latin typeface="Proxima Nova Light"/>
                <a:ea typeface="ＭＳ Ｐゴシック" pitchFamily="34" charset="-128"/>
                <a:cs typeface="Arial" charset="0"/>
              </a:rPr>
              <a:t>eLEARNING:  We provide eLearning to make training for dyslexia and related conditions available</a:t>
            </a:r>
          </a:p>
          <a:p>
            <a:pPr>
              <a:buFont typeface="Arial" panose="020B0604020202020204" pitchFamily="34" charset="0"/>
              <a:buChar char="•"/>
            </a:pPr>
            <a:endParaRPr lang="en-GB" sz="2400" b="1" i="1" dirty="0">
              <a:solidFill>
                <a:schemeClr val="tx1">
                  <a:lumMod val="75000"/>
                  <a:lumOff val="25000"/>
                </a:schemeClr>
              </a:solidFill>
              <a:effectLst>
                <a:glow rad="63500">
                  <a:schemeClr val="bg1">
                    <a:alpha val="40000"/>
                  </a:schemeClr>
                </a:glow>
              </a:effectLst>
              <a:latin typeface="Proxima Nova Rg" pitchFamily="50" charset="0"/>
            </a:endParaRPr>
          </a:p>
        </p:txBody>
      </p:sp>
      <p:pic>
        <p:nvPicPr>
          <p:cNvPr id="5" name="Picture 4"/>
          <p:cNvPicPr>
            <a:picLocks noChangeAspect="1"/>
          </p:cNvPicPr>
          <p:nvPr/>
        </p:nvPicPr>
        <p:blipFill>
          <a:blip r:embed="rId2"/>
          <a:stretch>
            <a:fillRect/>
          </a:stretch>
        </p:blipFill>
        <p:spPr>
          <a:xfrm>
            <a:off x="5355170" y="1772816"/>
            <a:ext cx="3168352" cy="3168352"/>
          </a:xfrm>
          <a:prstGeom prst="rect">
            <a:avLst/>
          </a:prstGeom>
        </p:spPr>
      </p:pic>
      <p:sp>
        <p:nvSpPr>
          <p:cNvPr id="6" name="Rectangle 5"/>
          <p:cNvSpPr/>
          <p:nvPr/>
        </p:nvSpPr>
        <p:spPr>
          <a:xfrm>
            <a:off x="6372200" y="1403484"/>
            <a:ext cx="2448062" cy="369332"/>
          </a:xfrm>
          <a:prstGeom prst="rect">
            <a:avLst/>
          </a:prstGeom>
        </p:spPr>
        <p:txBody>
          <a:bodyPr wrap="square">
            <a:spAutoFit/>
          </a:bodyPr>
          <a:lstStyle/>
          <a:p>
            <a:r>
              <a:rPr lang="en-GB" b="1" i="1" dirty="0">
                <a:solidFill>
                  <a:srgbClr val="0070C0"/>
                </a:solidFill>
                <a:effectLst>
                  <a:glow rad="63500">
                    <a:schemeClr val="bg1">
                      <a:alpha val="40000"/>
                    </a:schemeClr>
                  </a:glow>
                </a:effectLst>
                <a:latin typeface="Arial" panose="020B0604020202020204" pitchFamily="34" charset="0"/>
                <a:cs typeface="Arial" panose="020B0604020202020204" pitchFamily="34" charset="0"/>
              </a:rPr>
              <a:t>eCourses</a:t>
            </a:r>
          </a:p>
        </p:txBody>
      </p:sp>
      <p:sp>
        <p:nvSpPr>
          <p:cNvPr id="9"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55</a:t>
            </a:r>
          </a:p>
        </p:txBody>
      </p:sp>
      <p:sp>
        <p:nvSpPr>
          <p:cNvPr id="10" name="Rectangle 9"/>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Tree>
    <p:extLst>
      <p:ext uri="{BB962C8B-B14F-4D97-AF65-F5344CB8AC3E}">
        <p14:creationId xmlns:p14="http://schemas.microsoft.com/office/powerpoint/2010/main" val="124341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B41EE8D-340F-49C3-B060-3D924597D9B1}"/>
              </a:ext>
            </a:extLst>
          </p:cNvPr>
          <p:cNvPicPr>
            <a:picLocks noChangeAspect="1"/>
          </p:cNvPicPr>
          <p:nvPr/>
        </p:nvPicPr>
        <p:blipFill rotWithShape="1">
          <a:blip r:embed="rId2"/>
          <a:srcRect t="22736" b="15782"/>
          <a:stretch/>
        </p:blipFill>
        <p:spPr>
          <a:xfrm>
            <a:off x="-48684" y="1004295"/>
            <a:ext cx="9192684" cy="4238855"/>
          </a:xfrm>
          <a:prstGeom prst="rect">
            <a:avLst/>
          </a:prstGeom>
        </p:spPr>
      </p:pic>
      <p:sp>
        <p:nvSpPr>
          <p:cNvPr id="6" name="Content Placeholder 9">
            <a:extLst>
              <a:ext uri="{FF2B5EF4-FFF2-40B4-BE49-F238E27FC236}">
                <a16:creationId xmlns:a16="http://schemas.microsoft.com/office/drawing/2014/main" xmlns="" id="{745F98C3-309D-4DB7-A9DA-0AE3CF3E8C5E}"/>
              </a:ext>
            </a:extLst>
          </p:cNvPr>
          <p:cNvSpPr>
            <a:spLocks noGrp="1"/>
          </p:cNvSpPr>
          <p:nvPr>
            <p:ph idx="1"/>
          </p:nvPr>
        </p:nvSpPr>
        <p:spPr>
          <a:xfrm>
            <a:off x="636640" y="5298693"/>
            <a:ext cx="7788907" cy="1689407"/>
          </a:xfrm>
        </p:spPr>
        <p:txBody>
          <a:bodyPr>
            <a:normAutofit/>
          </a:bodyPr>
          <a:lstStyle/>
          <a:p>
            <a:r>
              <a:rPr lang="en-US" sz="2400" b="1" dirty="0">
                <a:solidFill>
                  <a:srgbClr val="016390"/>
                </a:solidFill>
              </a:rPr>
              <a:t>Video based skills development</a:t>
            </a:r>
            <a:r>
              <a:rPr lang="en-US" sz="1800" b="1" dirty="0">
                <a:solidFill>
                  <a:srgbClr val="016390"/>
                </a:solidFill>
              </a:rPr>
              <a:t> </a:t>
            </a:r>
            <a:r>
              <a:rPr lang="en-US" sz="2400" b="1" dirty="0">
                <a:solidFill>
                  <a:srgbClr val="016390"/>
                </a:solidFill>
              </a:rPr>
              <a:t>– filmed in high definition</a:t>
            </a:r>
          </a:p>
          <a:p>
            <a:r>
              <a:rPr lang="en-US" sz="2400" b="1" dirty="0">
                <a:solidFill>
                  <a:srgbClr val="016390"/>
                </a:solidFill>
              </a:rPr>
              <a:t>Real stories from people with neurodiverse conditions</a:t>
            </a:r>
          </a:p>
          <a:p>
            <a:r>
              <a:rPr lang="en-US" sz="2400" b="1" dirty="0">
                <a:solidFill>
                  <a:srgbClr val="016390"/>
                </a:solidFill>
              </a:rPr>
              <a:t>SFE approved software accessible on all devices</a:t>
            </a:r>
          </a:p>
          <a:p>
            <a:endParaRPr lang="en-US" sz="2400" b="1" dirty="0">
              <a:solidFill>
                <a:srgbClr val="016390"/>
              </a:solidFill>
            </a:endParaRPr>
          </a:p>
        </p:txBody>
      </p:sp>
      <p:sp>
        <p:nvSpPr>
          <p:cNvPr id="3" name="Rectangle 2">
            <a:extLst>
              <a:ext uri="{FF2B5EF4-FFF2-40B4-BE49-F238E27FC236}">
                <a16:creationId xmlns:a16="http://schemas.microsoft.com/office/drawing/2014/main" xmlns="" id="{90617D9B-D752-4857-AA74-7ACBCC2EF0A5}"/>
              </a:ext>
            </a:extLst>
          </p:cNvPr>
          <p:cNvSpPr/>
          <p:nvPr/>
        </p:nvSpPr>
        <p:spPr>
          <a:xfrm>
            <a:off x="0" y="0"/>
            <a:ext cx="9144000" cy="1077686"/>
          </a:xfrm>
          <a:prstGeom prst="rect">
            <a:avLst/>
          </a:prstGeom>
          <a:solidFill>
            <a:srgbClr val="44546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white"/>
                </a:solidFill>
                <a:effectLst/>
                <a:uLnTx/>
                <a:uFillTx/>
                <a:latin typeface="Calibri" panose="020F0502020204030204"/>
                <a:ea typeface="+mn-ea"/>
                <a:cs typeface="+mn-cs"/>
              </a:rPr>
              <a:t>Neurotalent Unlocked eLearning Platform</a:t>
            </a:r>
          </a:p>
        </p:txBody>
      </p:sp>
    </p:spTree>
    <p:extLst>
      <p:ext uri="{BB962C8B-B14F-4D97-AF65-F5344CB8AC3E}">
        <p14:creationId xmlns:p14="http://schemas.microsoft.com/office/powerpoint/2010/main" val="4140491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2" name="Picture 4" descr="http://thelibertarianrepublic.com/wp-content/uploads/2017/06/black-mind.jpg">
            <a:extLst>
              <a:ext uri="{FF2B5EF4-FFF2-40B4-BE49-F238E27FC236}">
                <a16:creationId xmlns:a16="http://schemas.microsoft.com/office/drawing/2014/main" xmlns="" id="{785343B0-67F0-4C9E-940A-8929D186C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2" y="1302329"/>
            <a:ext cx="2269723" cy="15122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process.filestackapi.com/ADNupMnWyR7kCWRvm76Laz/resize=width:705/https:/d2vvqscadf4c1f.cloudfront.net/gR6gSzNSxOZCljga4Ql4_wwd_4_cover_teachable2.jpg">
            <a:extLst>
              <a:ext uri="{FF2B5EF4-FFF2-40B4-BE49-F238E27FC236}">
                <a16:creationId xmlns:a16="http://schemas.microsoft.com/office/drawing/2014/main" xmlns="" id="{C442BFC2-9BD4-4D0B-82FD-192CA9A055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7" r="10200"/>
          <a:stretch/>
        </p:blipFill>
        <p:spPr bwMode="auto">
          <a:xfrm>
            <a:off x="6699738" y="1289538"/>
            <a:ext cx="2152074" cy="1525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xmlns="" id="{DCC49235-0179-4A41-8167-B36CE2382529}"/>
              </a:ext>
            </a:extLst>
          </p:cNvPr>
          <p:cNvGraphicFramePr>
            <a:graphicFrameLocks noGrp="1"/>
          </p:cNvGraphicFramePr>
          <p:nvPr>
            <p:extLst/>
          </p:nvPr>
        </p:nvGraphicFramePr>
        <p:xfrm>
          <a:off x="295274" y="2932813"/>
          <a:ext cx="8553452" cy="3627120"/>
        </p:xfrm>
        <a:graphic>
          <a:graphicData uri="http://schemas.openxmlformats.org/drawingml/2006/table">
            <a:tbl>
              <a:tblPr firstRow="1" bandRow="1">
                <a:tableStyleId>{5940675A-B579-460E-94D1-54222C63F5DA}</a:tableStyleId>
              </a:tblPr>
              <a:tblGrid>
                <a:gridCol w="2138363">
                  <a:extLst>
                    <a:ext uri="{9D8B030D-6E8A-4147-A177-3AD203B41FA5}">
                      <a16:colId xmlns:a16="http://schemas.microsoft.com/office/drawing/2014/main" xmlns="" val="1932793902"/>
                    </a:ext>
                  </a:extLst>
                </a:gridCol>
                <a:gridCol w="2138363">
                  <a:extLst>
                    <a:ext uri="{9D8B030D-6E8A-4147-A177-3AD203B41FA5}">
                      <a16:colId xmlns:a16="http://schemas.microsoft.com/office/drawing/2014/main" xmlns="" val="3610774175"/>
                    </a:ext>
                  </a:extLst>
                </a:gridCol>
                <a:gridCol w="2138363">
                  <a:extLst>
                    <a:ext uri="{9D8B030D-6E8A-4147-A177-3AD203B41FA5}">
                      <a16:colId xmlns:a16="http://schemas.microsoft.com/office/drawing/2014/main" xmlns="" val="1511566927"/>
                    </a:ext>
                  </a:extLst>
                </a:gridCol>
                <a:gridCol w="2138363">
                  <a:extLst>
                    <a:ext uri="{9D8B030D-6E8A-4147-A177-3AD203B41FA5}">
                      <a16:colId xmlns:a16="http://schemas.microsoft.com/office/drawing/2014/main" xmlns="" val="1057948465"/>
                    </a:ext>
                  </a:extLst>
                </a:gridCol>
              </a:tblGrid>
              <a:tr h="3582785">
                <a:tc>
                  <a:txBody>
                    <a:bodyPr/>
                    <a:lstStyle/>
                    <a:p>
                      <a:pPr algn="ctr"/>
                      <a:r>
                        <a:rPr lang="en-IE" sz="2800" b="1" dirty="0">
                          <a:solidFill>
                            <a:schemeClr val="accent3">
                              <a:lumMod val="75000"/>
                            </a:schemeClr>
                          </a:solidFill>
                        </a:rPr>
                        <a:t>1.</a:t>
                      </a:r>
                    </a:p>
                    <a:p>
                      <a:pPr algn="ctr"/>
                      <a:r>
                        <a:rPr lang="en-IE" sz="2000" b="1" dirty="0">
                          <a:solidFill>
                            <a:schemeClr val="accent3">
                              <a:lumMod val="75000"/>
                            </a:schemeClr>
                          </a:solidFill>
                        </a:rPr>
                        <a:t>Improving your Reading</a:t>
                      </a:r>
                    </a:p>
                    <a:p>
                      <a:pPr algn="ctr"/>
                      <a:endParaRPr lang="en-IE"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01639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16390"/>
                          </a:solidFill>
                          <a:effectLst/>
                          <a:latin typeface="+mn-lt"/>
                          <a:ea typeface="+mn-ea"/>
                          <a:cs typeface="+mn-cs"/>
                        </a:rPr>
                        <a:t>Enhance your reading speed, as well as your ability to understand and </a:t>
                      </a:r>
                      <a:r>
                        <a:rPr lang="en-IE" sz="1800" b="1" kern="1200" dirty="0">
                          <a:solidFill>
                            <a:srgbClr val="016390"/>
                          </a:solidFill>
                          <a:effectLst/>
                          <a:latin typeface="+mn-lt"/>
                          <a:ea typeface="+mn-ea"/>
                          <a:cs typeface="+mn-cs"/>
                        </a:rPr>
                        <a:t>recall information quickly.</a:t>
                      </a:r>
                    </a:p>
                    <a:p>
                      <a:pPr algn="ctr"/>
                      <a:endParaRPr lang="en-IE" dirty="0"/>
                    </a:p>
                  </a:txBody>
                  <a:tcPr>
                    <a:lnL w="28575" cap="flat" cmpd="sng" algn="ctr">
                      <a:solidFill>
                        <a:srgbClr val="016390"/>
                      </a:solidFill>
                      <a:prstDash val="solid"/>
                      <a:round/>
                      <a:headEnd type="none" w="med" len="med"/>
                      <a:tailEnd type="none" w="med" len="med"/>
                    </a:lnL>
                    <a:lnR w="28575" cap="flat" cmpd="sng" algn="ctr">
                      <a:solidFill>
                        <a:srgbClr val="016390"/>
                      </a:solidFill>
                      <a:prstDash val="solid"/>
                      <a:round/>
                      <a:headEnd type="none" w="med" len="med"/>
                      <a:tailEnd type="none" w="med" len="med"/>
                    </a:lnR>
                    <a:lnT w="28575" cap="flat" cmpd="sng" algn="ctr">
                      <a:solidFill>
                        <a:srgbClr val="016390"/>
                      </a:solidFill>
                      <a:prstDash val="solid"/>
                      <a:round/>
                      <a:headEnd type="none" w="med" len="med"/>
                      <a:tailEnd type="none" w="med" len="med"/>
                    </a:lnT>
                    <a:lnB w="28575" cap="flat" cmpd="sng" algn="ctr">
                      <a:solidFill>
                        <a:srgbClr val="01639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2800" b="1" dirty="0">
                          <a:solidFill>
                            <a:schemeClr val="accent3">
                              <a:lumMod val="75000"/>
                            </a:schemeClr>
                          </a:solidFill>
                        </a:rPr>
                        <a:t>2.</a:t>
                      </a:r>
                    </a:p>
                    <a:p>
                      <a:pPr algn="ctr"/>
                      <a:r>
                        <a:rPr lang="en-IE" sz="2000" b="1" dirty="0">
                          <a:solidFill>
                            <a:schemeClr val="accent3">
                              <a:lumMod val="75000"/>
                            </a:schemeClr>
                          </a:solidFill>
                        </a:rPr>
                        <a:t>Improving your Writing</a:t>
                      </a:r>
                    </a:p>
                    <a:p>
                      <a:pPr algn="ctr"/>
                      <a:endParaRPr lang="en-IE"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01639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16390"/>
                          </a:solidFill>
                          <a:effectLst/>
                          <a:latin typeface="+mn-lt"/>
                          <a:ea typeface="+mn-ea"/>
                          <a:cs typeface="+mn-cs"/>
                        </a:rPr>
                        <a:t>Improve your skills for writing and creating documents in professional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16390"/>
                          </a:solidFill>
                          <a:effectLst/>
                          <a:latin typeface="+mn-lt"/>
                          <a:ea typeface="+mn-ea"/>
                          <a:cs typeface="+mn-cs"/>
                        </a:rPr>
                        <a:t>and educational scenarios.</a:t>
                      </a:r>
                      <a:endParaRPr lang="en-IE" sz="1800" b="1" kern="1200" dirty="0">
                        <a:solidFill>
                          <a:srgbClr val="016390"/>
                        </a:solidFill>
                        <a:effectLst/>
                        <a:latin typeface="+mn-lt"/>
                        <a:ea typeface="+mn-ea"/>
                        <a:cs typeface="+mn-cs"/>
                      </a:endParaRPr>
                    </a:p>
                  </a:txBody>
                  <a:tcPr>
                    <a:lnL w="28575" cap="flat" cmpd="sng" algn="ctr">
                      <a:solidFill>
                        <a:srgbClr val="016390"/>
                      </a:solidFill>
                      <a:prstDash val="solid"/>
                      <a:round/>
                      <a:headEnd type="none" w="med" len="med"/>
                      <a:tailEnd type="none" w="med" len="med"/>
                    </a:lnL>
                    <a:lnR w="28575" cap="flat" cmpd="sng" algn="ctr">
                      <a:solidFill>
                        <a:srgbClr val="016390"/>
                      </a:solidFill>
                      <a:prstDash val="solid"/>
                      <a:round/>
                      <a:headEnd type="none" w="med" len="med"/>
                      <a:tailEnd type="none" w="med" len="med"/>
                    </a:lnR>
                    <a:lnT w="28575" cap="flat" cmpd="sng" algn="ctr">
                      <a:solidFill>
                        <a:srgbClr val="016390"/>
                      </a:solidFill>
                      <a:prstDash val="solid"/>
                      <a:round/>
                      <a:headEnd type="none" w="med" len="med"/>
                      <a:tailEnd type="none" w="med" len="med"/>
                    </a:lnT>
                    <a:lnB w="28575" cap="flat" cmpd="sng" algn="ctr">
                      <a:solidFill>
                        <a:srgbClr val="01639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2800" b="1" dirty="0">
                          <a:solidFill>
                            <a:schemeClr val="accent3">
                              <a:lumMod val="75000"/>
                            </a:schemeClr>
                          </a:solidFill>
                        </a:rPr>
                        <a:t>3.</a:t>
                      </a:r>
                      <a:endParaRPr lang="en-IE" b="1" dirty="0">
                        <a:solidFill>
                          <a:schemeClr val="accent3">
                            <a:lumMod val="75000"/>
                          </a:schemeClr>
                        </a:solidFill>
                      </a:endParaRPr>
                    </a:p>
                    <a:p>
                      <a:pPr algn="ctr"/>
                      <a:r>
                        <a:rPr lang="en-IE" sz="2000" b="1" dirty="0">
                          <a:solidFill>
                            <a:schemeClr val="accent3">
                              <a:lumMod val="75000"/>
                            </a:schemeClr>
                          </a:solidFill>
                        </a:rPr>
                        <a:t>Organising your Workload</a:t>
                      </a:r>
                    </a:p>
                    <a:p>
                      <a:pPr algn="ctr"/>
                      <a:endParaRPr lang="en-IE"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01639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16390"/>
                          </a:solidFill>
                          <a:effectLst/>
                          <a:latin typeface="+mn-lt"/>
                          <a:ea typeface="+mn-ea"/>
                          <a:cs typeface="+mn-cs"/>
                        </a:rPr>
                        <a:t>Learn how to manage yourself and your time. Create study plans and plan your  day to day tasks.</a:t>
                      </a:r>
                      <a:endParaRPr lang="en-IE" sz="1800" b="1" kern="1200" dirty="0">
                        <a:solidFill>
                          <a:srgbClr val="016390"/>
                        </a:solidFill>
                        <a:effectLst/>
                        <a:latin typeface="+mn-lt"/>
                        <a:ea typeface="+mn-ea"/>
                        <a:cs typeface="+mn-cs"/>
                      </a:endParaRPr>
                    </a:p>
                    <a:p>
                      <a:pPr algn="ctr"/>
                      <a:endParaRPr lang="en-IE" b="1" dirty="0"/>
                    </a:p>
                  </a:txBody>
                  <a:tcPr>
                    <a:lnL w="28575" cap="flat" cmpd="sng" algn="ctr">
                      <a:solidFill>
                        <a:srgbClr val="016390"/>
                      </a:solidFill>
                      <a:prstDash val="solid"/>
                      <a:round/>
                      <a:headEnd type="none" w="med" len="med"/>
                      <a:tailEnd type="none" w="med" len="med"/>
                    </a:lnL>
                    <a:lnR w="28575" cap="flat" cmpd="sng" algn="ctr">
                      <a:solidFill>
                        <a:srgbClr val="016390"/>
                      </a:solidFill>
                      <a:prstDash val="solid"/>
                      <a:round/>
                      <a:headEnd type="none" w="med" len="med"/>
                      <a:tailEnd type="none" w="med" len="med"/>
                    </a:lnR>
                    <a:lnT w="28575" cap="flat" cmpd="sng" algn="ctr">
                      <a:solidFill>
                        <a:srgbClr val="016390"/>
                      </a:solidFill>
                      <a:prstDash val="solid"/>
                      <a:round/>
                      <a:headEnd type="none" w="med" len="med"/>
                      <a:tailEnd type="none" w="med" len="med"/>
                    </a:lnT>
                    <a:lnB w="28575" cap="flat" cmpd="sng" algn="ctr">
                      <a:solidFill>
                        <a:srgbClr val="01639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2800" b="1" dirty="0">
                          <a:solidFill>
                            <a:schemeClr val="accent3">
                              <a:lumMod val="75000"/>
                            </a:schemeClr>
                          </a:solidFill>
                        </a:rPr>
                        <a:t>4.</a:t>
                      </a:r>
                      <a:endParaRPr lang="en-IE" b="1" dirty="0">
                        <a:solidFill>
                          <a:schemeClr val="accent3">
                            <a:lumMod val="75000"/>
                          </a:schemeClr>
                        </a:solidFill>
                      </a:endParaRPr>
                    </a:p>
                    <a:p>
                      <a:pPr algn="ctr"/>
                      <a:r>
                        <a:rPr lang="en-IE" sz="2000" b="1" dirty="0">
                          <a:solidFill>
                            <a:schemeClr val="accent3">
                              <a:lumMod val="75000"/>
                            </a:schemeClr>
                          </a:solidFill>
                        </a:rPr>
                        <a:t>Listening, Concentrating and Note Taking</a:t>
                      </a:r>
                    </a:p>
                    <a:p>
                      <a:pPr algn="ctr"/>
                      <a:endParaRPr lang="en-I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16390"/>
                          </a:solidFill>
                          <a:effectLst/>
                          <a:latin typeface="+mn-lt"/>
                          <a:ea typeface="+mn-ea"/>
                          <a:cs typeface="+mn-cs"/>
                        </a:rPr>
                        <a:t>Enhance your listening, concentration and note taking skills while staying calm and in control.</a:t>
                      </a:r>
                      <a:endParaRPr lang="en-IE" sz="1800" b="1" kern="1200" dirty="0">
                        <a:solidFill>
                          <a:srgbClr val="016390"/>
                        </a:solidFill>
                        <a:effectLst/>
                        <a:latin typeface="+mn-lt"/>
                        <a:ea typeface="+mn-ea"/>
                        <a:cs typeface="+mn-cs"/>
                      </a:endParaRPr>
                    </a:p>
                    <a:p>
                      <a:pPr algn="ctr"/>
                      <a:endParaRPr lang="en-IE" b="1" dirty="0"/>
                    </a:p>
                  </a:txBody>
                  <a:tcPr>
                    <a:lnL w="28575" cap="flat" cmpd="sng" algn="ctr">
                      <a:solidFill>
                        <a:srgbClr val="016390"/>
                      </a:solidFill>
                      <a:prstDash val="solid"/>
                      <a:round/>
                      <a:headEnd type="none" w="med" len="med"/>
                      <a:tailEnd type="none" w="med" len="med"/>
                    </a:lnL>
                    <a:lnR w="28575" cap="flat" cmpd="sng" algn="ctr">
                      <a:solidFill>
                        <a:srgbClr val="44546A"/>
                      </a:solidFill>
                      <a:prstDash val="solid"/>
                      <a:round/>
                      <a:headEnd type="none" w="med" len="med"/>
                      <a:tailEnd type="none" w="med" len="med"/>
                    </a:lnR>
                    <a:lnT w="28575" cap="flat" cmpd="sng" algn="ctr">
                      <a:solidFill>
                        <a:srgbClr val="016390"/>
                      </a:solidFill>
                      <a:prstDash val="solid"/>
                      <a:round/>
                      <a:headEnd type="none" w="med" len="med"/>
                      <a:tailEnd type="none" w="med" len="med"/>
                    </a:lnT>
                    <a:lnB w="28575" cap="flat" cmpd="sng" algn="ctr">
                      <a:solidFill>
                        <a:srgbClr val="01639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6620253"/>
                  </a:ext>
                </a:extLst>
              </a:tr>
            </a:tbl>
          </a:graphicData>
        </a:graphic>
      </p:graphicFrame>
      <p:pic>
        <p:nvPicPr>
          <p:cNvPr id="3074" name="Picture 2" descr="http://www.radionz.co.nz/assets/news_crops/13703/eight_col_16066168_xxl.jpg?1469511431">
            <a:extLst>
              <a:ext uri="{FF2B5EF4-FFF2-40B4-BE49-F238E27FC236}">
                <a16:creationId xmlns:a16="http://schemas.microsoft.com/office/drawing/2014/main" xmlns="" id="{F3847AD1-BA92-4850-8DA3-321AB4B305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364"/>
          <a:stretch/>
        </p:blipFill>
        <p:spPr bwMode="auto">
          <a:xfrm>
            <a:off x="2432345" y="1290603"/>
            <a:ext cx="2139655" cy="15240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xmlns="" id="{26BC4B0B-AEC4-4A4E-9D65-D12831C32173}"/>
              </a:ext>
            </a:extLst>
          </p:cNvPr>
          <p:cNvCxnSpPr>
            <a:cxnSpLocks/>
          </p:cNvCxnSpPr>
          <p:nvPr/>
        </p:nvCxnSpPr>
        <p:spPr>
          <a:xfrm>
            <a:off x="310243" y="4447641"/>
            <a:ext cx="8523514" cy="0"/>
          </a:xfrm>
          <a:prstGeom prst="line">
            <a:avLst/>
          </a:prstGeom>
          <a:ln w="22225">
            <a:solidFill>
              <a:srgbClr val="01639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2F97D9B6-BF3F-448F-B424-33DE91BF4B56}"/>
              </a:ext>
            </a:extLst>
          </p:cNvPr>
          <p:cNvSpPr/>
          <p:nvPr/>
        </p:nvSpPr>
        <p:spPr>
          <a:xfrm>
            <a:off x="0" y="0"/>
            <a:ext cx="9144000" cy="1077686"/>
          </a:xfrm>
          <a:prstGeom prst="rect">
            <a:avLst/>
          </a:prstGeom>
          <a:solidFill>
            <a:srgbClr val="44546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white"/>
                </a:solidFill>
                <a:effectLst/>
                <a:uLnTx/>
                <a:uFillTx/>
                <a:latin typeface="Calibri" panose="020F0502020204030204"/>
                <a:ea typeface="+mn-ea"/>
                <a:cs typeface="+mn-cs"/>
              </a:rPr>
              <a:t>Modular Focus with Bite-sized Chapters</a:t>
            </a:r>
          </a:p>
        </p:txBody>
      </p:sp>
      <p:pic>
        <p:nvPicPr>
          <p:cNvPr id="9" name="Picture 8">
            <a:extLst>
              <a:ext uri="{FF2B5EF4-FFF2-40B4-BE49-F238E27FC236}">
                <a16:creationId xmlns:a16="http://schemas.microsoft.com/office/drawing/2014/main" xmlns="" id="{6A44D48F-0A9F-4B5A-921C-1C94DC73F59D}"/>
              </a:ext>
            </a:extLst>
          </p:cNvPr>
          <p:cNvPicPr>
            <a:picLocks noChangeAspect="1"/>
          </p:cNvPicPr>
          <p:nvPr/>
        </p:nvPicPr>
        <p:blipFill rotWithShape="1">
          <a:blip r:embed="rId5"/>
          <a:srcRect l="37081" t="24722" r="38450" b="44587"/>
          <a:stretch/>
        </p:blipFill>
        <p:spPr>
          <a:xfrm>
            <a:off x="290950" y="1294054"/>
            <a:ext cx="2272145" cy="1513623"/>
          </a:xfrm>
          <a:prstGeom prst="rect">
            <a:avLst/>
          </a:prstGeom>
        </p:spPr>
      </p:pic>
      <p:pic>
        <p:nvPicPr>
          <p:cNvPr id="10" name="Picture 9">
            <a:extLst>
              <a:ext uri="{FF2B5EF4-FFF2-40B4-BE49-F238E27FC236}">
                <a16:creationId xmlns:a16="http://schemas.microsoft.com/office/drawing/2014/main" xmlns="" id="{7A8901B4-8FEA-4A71-9B3E-BD24FA4F5EC5}"/>
              </a:ext>
            </a:extLst>
          </p:cNvPr>
          <p:cNvPicPr>
            <a:picLocks noChangeAspect="1"/>
          </p:cNvPicPr>
          <p:nvPr/>
        </p:nvPicPr>
        <p:blipFill rotWithShape="1">
          <a:blip r:embed="rId5"/>
          <a:srcRect l="72356" t="24722" r="4345" b="44587"/>
          <a:stretch/>
        </p:blipFill>
        <p:spPr>
          <a:xfrm>
            <a:off x="2461529" y="1289538"/>
            <a:ext cx="2130562" cy="1525065"/>
          </a:xfrm>
          <a:prstGeom prst="rect">
            <a:avLst/>
          </a:prstGeom>
        </p:spPr>
      </p:pic>
      <p:pic>
        <p:nvPicPr>
          <p:cNvPr id="2056" name="Picture 8" descr="https://process.filestackapi.com/ADNupMnWyR7kCWRvm76Laz/resize=width:705/https:/d2vvqscadf4c1f.cloudfront.net/H5Bm1P6KSm6zBXb9ek1H_wwd_3_cover_teachable.jpg">
            <a:extLst>
              <a:ext uri="{FF2B5EF4-FFF2-40B4-BE49-F238E27FC236}">
                <a16:creationId xmlns:a16="http://schemas.microsoft.com/office/drawing/2014/main" xmlns="" id="{096E75EC-737A-4B1B-A667-19D708A146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6069"/>
          <a:stretch/>
        </p:blipFill>
        <p:spPr bwMode="auto">
          <a:xfrm>
            <a:off x="4572000" y="1289537"/>
            <a:ext cx="2132516" cy="152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7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pPr algn="ctr" eaLnBrk="1" hangingPunct="1">
              <a:buFont typeface="Arial" charset="0"/>
              <a:buNone/>
            </a:pPr>
            <a:endParaRPr lang="en-GB" altLang="en-US" sz="2400" b="1" dirty="0">
              <a:latin typeface="Arial" charset="0"/>
              <a:ea typeface="ＭＳ Ｐゴシック" pitchFamily="34" charset="-128"/>
              <a:cs typeface="Arial" charset="0"/>
            </a:endParaRPr>
          </a:p>
          <a:p>
            <a:pPr algn="ctr" eaLnBrk="1" hangingPunct="1">
              <a:buFont typeface="Arial" charset="0"/>
              <a:buNone/>
            </a:pPr>
            <a:r>
              <a:rPr lang="en-GB" altLang="en-US" sz="2400" b="1" dirty="0">
                <a:latin typeface="Arial" charset="0"/>
                <a:ea typeface="ＭＳ Ｐゴシック" pitchFamily="34" charset="-128"/>
                <a:cs typeface="Arial" charset="0"/>
              </a:rPr>
              <a:t>Any Questions?</a:t>
            </a:r>
            <a:endParaRPr lang="en-GB" altLang="en-US" sz="3600" b="1" dirty="0">
              <a:solidFill>
                <a:schemeClr val="tx1">
                  <a:lumMod val="75000"/>
                  <a:lumOff val="25000"/>
                </a:schemeClr>
              </a:solidFill>
              <a:latin typeface="Proxima Nova Bold"/>
              <a:ea typeface="ＭＳ Ｐゴシック" pitchFamily="34" charset="-128"/>
            </a:endParaRPr>
          </a:p>
          <a:p>
            <a:pPr algn="ctr" eaLnBrk="1" hangingPunct="1">
              <a:buFont typeface="Arial" charset="0"/>
              <a:buNone/>
            </a:pPr>
            <a:endParaRPr lang="en-GB" altLang="en-US" sz="4400" dirty="0">
              <a:latin typeface="Arial" charset="0"/>
              <a:ea typeface="ＭＳ Ｐゴシック" pitchFamily="34" charset="-128"/>
              <a:cs typeface="Arial" charset="0"/>
            </a:endParaRPr>
          </a:p>
          <a:p>
            <a:pPr algn="ctr" eaLnBrk="1" hangingPunct="1">
              <a:buFont typeface="Arial" charset="0"/>
              <a:buNone/>
            </a:pPr>
            <a:endParaRPr lang="en-GB" altLang="en-US" sz="4400" dirty="0">
              <a:latin typeface="Arial" charset="0"/>
              <a:ea typeface="ＭＳ Ｐゴシック" pitchFamily="34" charset="-128"/>
              <a:cs typeface="Arial" charset="0"/>
            </a:endParaRPr>
          </a:p>
          <a:p>
            <a:endParaRPr lang="en-GB" altLang="en-US" sz="2400" dirty="0">
              <a:latin typeface="Arial" charset="0"/>
              <a:ea typeface="ＭＳ Ｐゴシック" pitchFamily="34" charset="-128"/>
              <a:cs typeface="Arial" charset="0"/>
            </a:endParaRPr>
          </a:p>
        </p:txBody>
      </p:sp>
      <p:sp>
        <p:nvSpPr>
          <p:cNvPr id="778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ea typeface="ＭＳ Ｐゴシック" pitchFamily="34" charset="-128"/>
              </a:rPr>
              <a:t>Copyright: Lexxic Ltd 2017</a:t>
            </a:r>
          </a:p>
        </p:txBody>
      </p:sp>
      <p:sp>
        <p:nvSpPr>
          <p:cNvPr id="4"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29</a:t>
            </a:fld>
            <a:endParaRPr lang="en-GB" sz="1600" dirty="0">
              <a:latin typeface="Proxima Nova Light"/>
            </a:endParaRPr>
          </a:p>
        </p:txBody>
      </p:sp>
    </p:spTree>
    <p:extLst>
      <p:ext uri="{BB962C8B-B14F-4D97-AF65-F5344CB8AC3E}">
        <p14:creationId xmlns:p14="http://schemas.microsoft.com/office/powerpoint/2010/main" val="376326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07021" y="2204865"/>
            <a:ext cx="6696744" cy="2088231"/>
          </a:xfrm>
          <a:prstGeom prst="rect">
            <a:avLst/>
          </a:prstGeom>
          <a:effectLst>
            <a:glow rad="63500">
              <a:schemeClr val="accent1">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n w="18415" cmpd="sng">
                  <a:noFill/>
                  <a:prstDash val="solid"/>
                </a:ln>
                <a:solidFill>
                  <a:schemeClr val="tx1">
                    <a:lumMod val="75000"/>
                    <a:lumOff val="25000"/>
                  </a:schemeClr>
                </a:solidFill>
                <a:effectLst>
                  <a:glow rad="139700">
                    <a:schemeClr val="bg1">
                      <a:alpha val="40000"/>
                    </a:schemeClr>
                  </a:glow>
                </a:effectLst>
                <a:latin typeface="Proxima Nova"/>
                <a:cs typeface="Arial" panose="020B0604020202020204" pitchFamily="34" charset="0"/>
              </a:rPr>
              <a:t>Every brain thinks a little differently...</a:t>
            </a:r>
          </a:p>
          <a:p>
            <a:pPr algn="l"/>
            <a:r>
              <a:rPr lang="en-GB" sz="2800" b="1" dirty="0">
                <a:ln w="18415" cmpd="sng">
                  <a:noFill/>
                  <a:prstDash val="solid"/>
                </a:ln>
                <a:solidFill>
                  <a:srgbClr val="00327F"/>
                </a:solidFill>
                <a:effectLst>
                  <a:glow rad="139700">
                    <a:schemeClr val="bg1">
                      <a:alpha val="40000"/>
                    </a:schemeClr>
                  </a:glow>
                </a:effectLst>
                <a:latin typeface="Proxima Nova Rg" pitchFamily="50" charset="0"/>
              </a:rPr>
              <a:t/>
            </a:r>
            <a:br>
              <a:rPr lang="en-GB" sz="2800" b="1" dirty="0">
                <a:ln w="18415" cmpd="sng">
                  <a:noFill/>
                  <a:prstDash val="solid"/>
                </a:ln>
                <a:solidFill>
                  <a:srgbClr val="00327F"/>
                </a:solidFill>
                <a:effectLst>
                  <a:glow rad="139700">
                    <a:schemeClr val="bg1">
                      <a:alpha val="40000"/>
                    </a:schemeClr>
                  </a:glow>
                </a:effectLst>
                <a:latin typeface="Proxima Nova Rg" pitchFamily="50" charset="0"/>
              </a:rPr>
            </a:br>
            <a:endParaRPr lang="en-GB" sz="2800" b="1" dirty="0">
              <a:ln w="18415" cmpd="sng">
                <a:noFill/>
                <a:prstDash val="solid"/>
              </a:ln>
              <a:solidFill>
                <a:srgbClr val="00327F"/>
              </a:solidFill>
              <a:effectLst>
                <a:glow rad="139700">
                  <a:schemeClr val="bg1">
                    <a:alpha val="40000"/>
                  </a:schemeClr>
                </a:glow>
              </a:effectLst>
              <a:latin typeface="Proxima Nova Rg" pitchFamily="50" charset="0"/>
            </a:endParaRPr>
          </a:p>
          <a:p>
            <a:pPr algn="l"/>
            <a:endParaRPr lang="en-GB" sz="2800" b="1" dirty="0">
              <a:ln w="18415" cmpd="sng">
                <a:noFill/>
                <a:prstDash val="solid"/>
              </a:ln>
              <a:solidFill>
                <a:srgbClr val="00327F"/>
              </a:solidFill>
              <a:effectLst>
                <a:glow rad="139700">
                  <a:schemeClr val="bg1">
                    <a:alpha val="40000"/>
                  </a:schemeClr>
                </a:glow>
              </a:effectLst>
              <a:latin typeface="Proxima Nova Rg" pitchFamily="50" charset="0"/>
            </a:endParaRPr>
          </a:p>
          <a:p>
            <a:pPr algn="l"/>
            <a:endParaRPr lang="en-GB" sz="2800" b="1" dirty="0">
              <a:ln w="18415" cmpd="sng">
                <a:noFill/>
                <a:prstDash val="solid"/>
              </a:ln>
              <a:solidFill>
                <a:srgbClr val="00327F"/>
              </a:solidFill>
              <a:effectLst>
                <a:glow rad="139700">
                  <a:schemeClr val="bg1">
                    <a:alpha val="40000"/>
                  </a:schemeClr>
                </a:glow>
              </a:effectLst>
              <a:latin typeface="Proxima Nova Rg" pitchFamily="50" charset="0"/>
            </a:endParaRPr>
          </a:p>
          <a:p>
            <a:pPr algn="l"/>
            <a:endParaRPr lang="en-GB" sz="2800" b="1" dirty="0">
              <a:ln w="18415" cmpd="sng">
                <a:noFill/>
                <a:prstDash val="solid"/>
              </a:ln>
              <a:solidFill>
                <a:srgbClr val="00327F"/>
              </a:solidFill>
              <a:effectLst>
                <a:glow rad="139700">
                  <a:schemeClr val="bg1">
                    <a:alpha val="40000"/>
                  </a:schemeClr>
                </a:glow>
              </a:effectLst>
              <a:latin typeface="Proxima Nova Rg" pitchFamily="50" charset="0"/>
            </a:endParaRPr>
          </a:p>
          <a:p>
            <a:pPr algn="l"/>
            <a:endParaRPr lang="en-GB" sz="2800" b="1" dirty="0">
              <a:ln w="18415" cmpd="sng">
                <a:noFill/>
                <a:prstDash val="solid"/>
              </a:ln>
              <a:solidFill>
                <a:srgbClr val="00327F"/>
              </a:solidFill>
              <a:effectLst>
                <a:glow rad="139700">
                  <a:schemeClr val="bg1">
                    <a:alpha val="40000"/>
                  </a:schemeClr>
                </a:glow>
              </a:effectLst>
              <a:latin typeface="Proxima Nova Rg" pitchFamily="50" charset="0"/>
            </a:endParaRPr>
          </a:p>
          <a:p>
            <a:pPr algn="l"/>
            <a:r>
              <a:rPr lang="en-GB" sz="2800" b="1" dirty="0">
                <a:ln w="18415" cmpd="sng">
                  <a:noFill/>
                  <a:prstDash val="solid"/>
                </a:ln>
                <a:solidFill>
                  <a:schemeClr val="tx1">
                    <a:lumMod val="75000"/>
                    <a:lumOff val="25000"/>
                  </a:schemeClr>
                </a:solidFill>
                <a:effectLst>
                  <a:glow rad="139700">
                    <a:schemeClr val="bg1">
                      <a:alpha val="40000"/>
                    </a:schemeClr>
                  </a:glow>
                </a:effectLst>
                <a:latin typeface="Proxima Nova"/>
                <a:cs typeface="Arial" panose="020B0604020202020204" pitchFamily="34" charset="0"/>
              </a:rPr>
              <a:t>But some brains process information very differently to others!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670" y="1991359"/>
            <a:ext cx="2471942" cy="216047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388" y="2054339"/>
            <a:ext cx="2471942" cy="2160477"/>
          </a:xfrm>
          <a:prstGeom prst="rect">
            <a:avLst/>
          </a:prstGeom>
        </p:spPr>
      </p:pic>
      <p:cxnSp>
        <p:nvCxnSpPr>
          <p:cNvPr id="5" name="Straight Connector 4"/>
          <p:cNvCxnSpPr/>
          <p:nvPr/>
        </p:nvCxnSpPr>
        <p:spPr>
          <a:xfrm>
            <a:off x="3995936" y="2780928"/>
            <a:ext cx="1152128" cy="0"/>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123947" y="6359443"/>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
        <p:nvSpPr>
          <p:cNvPr id="9"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6</a:t>
            </a:r>
          </a:p>
        </p:txBody>
      </p:sp>
    </p:spTree>
    <p:extLst>
      <p:ext uri="{BB962C8B-B14F-4D97-AF65-F5344CB8AC3E}">
        <p14:creationId xmlns:p14="http://schemas.microsoft.com/office/powerpoint/2010/main" val="292770714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67544" y="1412776"/>
            <a:ext cx="7560840" cy="2880320"/>
          </a:xfrm>
        </p:spPr>
        <p:txBody>
          <a:bodyPr>
            <a:normAutofit/>
          </a:bodyPr>
          <a:lstStyle/>
          <a:p>
            <a:pPr algn="l"/>
            <a:r>
              <a:rPr lang="en-GB" sz="2200" i="1" dirty="0">
                <a:solidFill>
                  <a:schemeClr val="tx1">
                    <a:lumMod val="65000"/>
                    <a:lumOff val="35000"/>
                  </a:schemeClr>
                </a:solidFill>
                <a:latin typeface="Proxima Nova Light"/>
                <a:ea typeface="ＭＳ Ｐゴシック" pitchFamily="34" charset="-128"/>
                <a:cs typeface="Arial" charset="0"/>
              </a:rPr>
              <a:t>To discuss your situation, arrange an assessment, and to learn more about our services, you can contact Lexxic as follows:</a:t>
            </a:r>
          </a:p>
        </p:txBody>
      </p:sp>
      <p:sp>
        <p:nvSpPr>
          <p:cNvPr id="11"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57</a:t>
            </a:r>
          </a:p>
        </p:txBody>
      </p:sp>
      <p:sp>
        <p:nvSpPr>
          <p:cNvPr id="2" name="Right Arrow 1"/>
          <p:cNvSpPr/>
          <p:nvPr/>
        </p:nvSpPr>
        <p:spPr>
          <a:xfrm>
            <a:off x="1724898" y="2996952"/>
            <a:ext cx="398830" cy="288032"/>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lumMod val="75000"/>
                  <a:lumOff val="25000"/>
                </a:schemeClr>
              </a:solidFill>
            </a:endParaRPr>
          </a:p>
        </p:txBody>
      </p:sp>
      <p:sp>
        <p:nvSpPr>
          <p:cNvPr id="7" name="Right Arrow 6"/>
          <p:cNvSpPr/>
          <p:nvPr/>
        </p:nvSpPr>
        <p:spPr>
          <a:xfrm>
            <a:off x="1724898" y="3717032"/>
            <a:ext cx="398830" cy="288032"/>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ight Arrow 8"/>
          <p:cNvSpPr/>
          <p:nvPr/>
        </p:nvSpPr>
        <p:spPr>
          <a:xfrm>
            <a:off x="1724898" y="4437112"/>
            <a:ext cx="398830" cy="288032"/>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Subtitle 2"/>
          <p:cNvSpPr txBox="1">
            <a:spLocks/>
          </p:cNvSpPr>
          <p:nvPr/>
        </p:nvSpPr>
        <p:spPr>
          <a:xfrm>
            <a:off x="2123728" y="2602346"/>
            <a:ext cx="5970702" cy="2698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457200">
              <a:lnSpc>
                <a:spcPct val="80000"/>
              </a:lnSpc>
            </a:pPr>
            <a:endParaRPr lang="en-GB" sz="2400" dirty="0">
              <a:solidFill>
                <a:schemeClr val="tx1">
                  <a:lumMod val="65000"/>
                  <a:lumOff val="35000"/>
                </a:schemeClr>
              </a:solidFill>
              <a:latin typeface="Proxima Nova Light"/>
              <a:ea typeface="ＭＳ Ｐゴシック" pitchFamily="34" charset="-128"/>
              <a:cs typeface="Arial" charset="0"/>
            </a:endParaRPr>
          </a:p>
          <a:p>
            <a:pPr algn="l" defTabSz="457200">
              <a:lnSpc>
                <a:spcPct val="80000"/>
              </a:lnSpc>
            </a:pPr>
            <a:r>
              <a:rPr lang="en-GB" sz="2400" dirty="0">
                <a:solidFill>
                  <a:schemeClr val="tx1">
                    <a:lumMod val="65000"/>
                    <a:lumOff val="35000"/>
                  </a:schemeClr>
                </a:solidFill>
                <a:latin typeface="Proxima Nova Light"/>
                <a:ea typeface="ＭＳ Ｐゴシック" pitchFamily="34" charset="-128"/>
                <a:cs typeface="Arial" charset="0"/>
              </a:rPr>
              <a:t>Telephone: 0845 643 2754</a:t>
            </a:r>
          </a:p>
          <a:p>
            <a:pPr marL="342900" indent="-342900" algn="l" defTabSz="457200">
              <a:lnSpc>
                <a:spcPct val="80000"/>
              </a:lnSpc>
              <a:buChar char="•"/>
            </a:pPr>
            <a:endParaRPr lang="en-GB" sz="2400" dirty="0">
              <a:solidFill>
                <a:schemeClr val="tx1">
                  <a:lumMod val="65000"/>
                  <a:lumOff val="35000"/>
                </a:schemeClr>
              </a:solidFill>
              <a:latin typeface="Proxima Nova Light"/>
              <a:ea typeface="ＭＳ Ｐゴシック" pitchFamily="34" charset="-128"/>
              <a:cs typeface="Arial" charset="0"/>
            </a:endParaRPr>
          </a:p>
          <a:p>
            <a:pPr algn="l" defTabSz="457200">
              <a:lnSpc>
                <a:spcPct val="80000"/>
              </a:lnSpc>
            </a:pPr>
            <a:r>
              <a:rPr lang="en-GB" sz="2400" dirty="0">
                <a:solidFill>
                  <a:schemeClr val="tx1">
                    <a:lumMod val="65000"/>
                    <a:lumOff val="35000"/>
                  </a:schemeClr>
                </a:solidFill>
                <a:latin typeface="Proxima Nova Light"/>
                <a:ea typeface="ＭＳ Ｐゴシック" pitchFamily="34" charset="-128"/>
                <a:cs typeface="Arial" charset="0"/>
              </a:rPr>
              <a:t>Email:  enquiry@lexxic.com</a:t>
            </a:r>
          </a:p>
          <a:p>
            <a:pPr marL="342900" indent="-342900" algn="l" defTabSz="457200">
              <a:lnSpc>
                <a:spcPct val="80000"/>
              </a:lnSpc>
              <a:buChar char="•"/>
            </a:pPr>
            <a:endParaRPr lang="en-GB" sz="2400" dirty="0">
              <a:solidFill>
                <a:schemeClr val="tx1">
                  <a:lumMod val="65000"/>
                  <a:lumOff val="35000"/>
                </a:schemeClr>
              </a:solidFill>
              <a:latin typeface="Proxima Nova Light"/>
              <a:ea typeface="ＭＳ Ｐゴシック" pitchFamily="34" charset="-128"/>
              <a:cs typeface="Arial" charset="0"/>
            </a:endParaRPr>
          </a:p>
          <a:p>
            <a:pPr algn="l" defTabSz="457200">
              <a:lnSpc>
                <a:spcPct val="80000"/>
              </a:lnSpc>
            </a:pPr>
            <a:r>
              <a:rPr lang="en-GB" sz="2400" dirty="0">
                <a:solidFill>
                  <a:schemeClr val="tx1">
                    <a:lumMod val="65000"/>
                    <a:lumOff val="35000"/>
                  </a:schemeClr>
                </a:solidFill>
                <a:latin typeface="Proxima Nova Light"/>
                <a:ea typeface="ＭＳ Ｐゴシック" pitchFamily="34" charset="-128"/>
                <a:cs typeface="Arial" charset="0"/>
              </a:rPr>
              <a:t>Website:  www.Lexxic.com</a:t>
            </a:r>
          </a:p>
          <a:p>
            <a:pPr marL="342900" indent="-342900" algn="l" defTabSz="457200">
              <a:lnSpc>
                <a:spcPct val="80000"/>
              </a:lnSpc>
              <a:buFont typeface="Arial" panose="020B0604020202020204" pitchFamily="34" charset="0"/>
              <a:buChar char="•"/>
            </a:pPr>
            <a:endParaRPr lang="en-GB" sz="2400" dirty="0">
              <a:solidFill>
                <a:schemeClr val="tx1">
                  <a:lumMod val="65000"/>
                  <a:lumOff val="35000"/>
                </a:schemeClr>
              </a:solidFill>
              <a:latin typeface="Proxima Nova Light"/>
              <a:ea typeface="ＭＳ Ｐゴシック" pitchFamily="34" charset="-128"/>
              <a:cs typeface="Arial" charset="0"/>
            </a:endParaRPr>
          </a:p>
        </p:txBody>
      </p:sp>
      <p:sp>
        <p:nvSpPr>
          <p:cNvPr id="12" name="Title 1"/>
          <p:cNvSpPr txBox="1">
            <a:spLocks/>
          </p:cNvSpPr>
          <p:nvPr/>
        </p:nvSpPr>
        <p:spPr>
          <a:xfrm>
            <a:off x="230832" y="411510"/>
            <a:ext cx="8229600" cy="857250"/>
          </a:xfrm>
          <a:prstGeom prst="rect">
            <a:avLst/>
          </a:prstGeom>
          <a:effectLst>
            <a:glow rad="63500">
              <a:schemeClr val="accent1">
                <a:satMod val="175000"/>
                <a:alpha val="40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r>
              <a:rPr lang="en-GB" sz="3600" b="1" dirty="0">
                <a:solidFill>
                  <a:schemeClr val="tx1">
                    <a:lumMod val="75000"/>
                    <a:lumOff val="25000"/>
                  </a:schemeClr>
                </a:solidFill>
                <a:latin typeface="Proxima Nova Bold"/>
                <a:ea typeface="ＭＳ Ｐゴシック" pitchFamily="34" charset="-128"/>
                <a:cs typeface="+mn-cs"/>
              </a:rPr>
              <a:t>Contact Lexxic</a:t>
            </a:r>
          </a:p>
        </p:txBody>
      </p:sp>
      <p:sp>
        <p:nvSpPr>
          <p:cNvPr id="14" name="Rectangle 13"/>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Tree>
    <p:extLst>
      <p:ext uri="{BB962C8B-B14F-4D97-AF65-F5344CB8AC3E}">
        <p14:creationId xmlns:p14="http://schemas.microsoft.com/office/powerpoint/2010/main" val="12220729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68313" y="1403547"/>
            <a:ext cx="8229600" cy="4525962"/>
          </a:xfrm>
        </p:spPr>
        <p:txBody>
          <a:bodyPr/>
          <a:lstStyle/>
          <a:p>
            <a:pPr>
              <a:lnSpc>
                <a:spcPct val="150000"/>
              </a:lnSpc>
              <a:spcBef>
                <a:spcPts val="0"/>
              </a:spcBef>
              <a:defRPr/>
            </a:pPr>
            <a:r>
              <a:rPr lang="en-GB" altLang="en-US" sz="2200" b="1" dirty="0">
                <a:solidFill>
                  <a:schemeClr val="tx1">
                    <a:lumMod val="65000"/>
                    <a:lumOff val="35000"/>
                  </a:schemeClr>
                </a:solidFill>
                <a:latin typeface="Proxima Nova Light"/>
                <a:ea typeface="ＭＳ Ｐゴシック" pitchFamily="34" charset="-128"/>
                <a:cs typeface="Arial" charset="0"/>
              </a:rPr>
              <a:t>Free newsletter</a:t>
            </a:r>
          </a:p>
          <a:p>
            <a:pPr marL="742950" lvl="2" indent="-342900">
              <a:lnSpc>
                <a:spcPct val="150000"/>
              </a:lnSpc>
              <a:spcBef>
                <a:spcPts val="0"/>
              </a:spcBef>
              <a:buFont typeface="Wingdings" panose="05000000000000000000" pitchFamily="2" charset="2"/>
              <a:buChar char="Ø"/>
              <a:defRPr/>
            </a:pPr>
            <a:r>
              <a:rPr lang="en-GB" altLang="en-US" sz="2200" dirty="0">
                <a:solidFill>
                  <a:schemeClr val="tx1">
                    <a:lumMod val="65000"/>
                    <a:lumOff val="35000"/>
                  </a:schemeClr>
                </a:solidFill>
                <a:latin typeface="Proxima Nova Light"/>
                <a:ea typeface="ＭＳ Ｐゴシック" pitchFamily="34" charset="-128"/>
                <a:cs typeface="Arial" charset="0"/>
              </a:rPr>
              <a:t>Inspiring stories from clients and others in the neuro-differences community</a:t>
            </a:r>
          </a:p>
          <a:p>
            <a:pPr marL="742950" lvl="2" indent="-342900">
              <a:lnSpc>
                <a:spcPct val="150000"/>
              </a:lnSpc>
              <a:spcBef>
                <a:spcPts val="0"/>
              </a:spcBef>
              <a:buFont typeface="Wingdings" panose="05000000000000000000" pitchFamily="2" charset="2"/>
              <a:buChar char="Ø"/>
              <a:defRPr/>
            </a:pPr>
            <a:r>
              <a:rPr lang="en-GB" altLang="en-US" sz="2200" dirty="0">
                <a:solidFill>
                  <a:schemeClr val="tx1">
                    <a:lumMod val="65000"/>
                    <a:lumOff val="35000"/>
                  </a:schemeClr>
                </a:solidFill>
                <a:latin typeface="Proxima Nova Light"/>
                <a:ea typeface="ＭＳ Ｐゴシック" pitchFamily="34" charset="-128"/>
                <a:cs typeface="Arial" charset="0"/>
              </a:rPr>
              <a:t>Advice, developments and best practice</a:t>
            </a:r>
          </a:p>
          <a:p>
            <a:pPr marL="742950" lvl="2" indent="-342900">
              <a:lnSpc>
                <a:spcPct val="150000"/>
              </a:lnSpc>
              <a:spcBef>
                <a:spcPts val="0"/>
              </a:spcBef>
              <a:buFont typeface="Wingdings" panose="05000000000000000000" pitchFamily="2" charset="2"/>
              <a:buChar char="Ø"/>
              <a:defRPr/>
            </a:pPr>
            <a:r>
              <a:rPr lang="en-GB" altLang="en-US" sz="2200" dirty="0">
                <a:solidFill>
                  <a:schemeClr val="tx1">
                    <a:lumMod val="65000"/>
                    <a:lumOff val="35000"/>
                  </a:schemeClr>
                </a:solidFill>
                <a:latin typeface="Proxima Nova Light"/>
                <a:ea typeface="ＭＳ Ｐゴシック" pitchFamily="34" charset="-128"/>
                <a:cs typeface="Arial" charset="0"/>
              </a:rPr>
              <a:t>Signup at </a:t>
            </a:r>
            <a:r>
              <a:rPr lang="en-GB" altLang="en-US" sz="2200" dirty="0">
                <a:solidFill>
                  <a:schemeClr val="tx1">
                    <a:lumMod val="65000"/>
                    <a:lumOff val="35000"/>
                  </a:schemeClr>
                </a:solidFill>
                <a:latin typeface="Proxima Nova Light"/>
                <a:ea typeface="ＭＳ Ｐゴシック" pitchFamily="34" charset="-128"/>
                <a:cs typeface="Arial" charset="0"/>
                <a:hlinkClick r:id="rId3"/>
              </a:rPr>
              <a:t>www.Lexxic.com</a:t>
            </a:r>
            <a:r>
              <a:rPr lang="en-GB" altLang="en-US" sz="2200" dirty="0">
                <a:solidFill>
                  <a:schemeClr val="tx1">
                    <a:lumMod val="65000"/>
                    <a:lumOff val="35000"/>
                  </a:schemeClr>
                </a:solidFill>
                <a:latin typeface="Proxima Nova Light"/>
                <a:ea typeface="ＭＳ Ｐゴシック" pitchFamily="34" charset="-128"/>
                <a:cs typeface="Arial" charset="0"/>
              </a:rPr>
              <a:t> </a:t>
            </a:r>
          </a:p>
          <a:p>
            <a:pPr marL="0" indent="0">
              <a:lnSpc>
                <a:spcPct val="150000"/>
              </a:lnSpc>
              <a:spcBef>
                <a:spcPts val="0"/>
              </a:spcBef>
              <a:buNone/>
              <a:defRPr/>
            </a:pPr>
            <a:r>
              <a:rPr lang="en-GB" altLang="en-US" sz="2800" b="1" dirty="0">
                <a:latin typeface="Arial" charset="0"/>
                <a:cs typeface="Arial" charset="0"/>
              </a:rPr>
              <a:t>                            	</a:t>
            </a:r>
            <a:r>
              <a:rPr lang="en-GB" altLang="en-US" sz="2200" dirty="0">
                <a:solidFill>
                  <a:schemeClr val="tx1">
                    <a:lumMod val="65000"/>
                    <a:lumOff val="35000"/>
                  </a:schemeClr>
                </a:solidFill>
                <a:latin typeface="Proxima Nova Light"/>
                <a:ea typeface="ＭＳ Ｐゴシック" pitchFamily="34" charset="-128"/>
                <a:cs typeface="Arial" charset="0"/>
              </a:rPr>
              <a:t>@</a:t>
            </a:r>
            <a:r>
              <a:rPr lang="en-GB" altLang="en-US" sz="2200" dirty="0" err="1">
                <a:solidFill>
                  <a:schemeClr val="tx1">
                    <a:lumMod val="65000"/>
                    <a:lumOff val="35000"/>
                  </a:schemeClr>
                </a:solidFill>
                <a:latin typeface="Proxima Nova Light"/>
                <a:ea typeface="ＭＳ Ｐゴシック" pitchFamily="34" charset="-128"/>
                <a:cs typeface="Arial" charset="0"/>
              </a:rPr>
              <a:t>LexxicLtd</a:t>
            </a:r>
            <a:endParaRPr lang="en-GB" altLang="en-US" sz="2200" dirty="0">
              <a:solidFill>
                <a:schemeClr val="tx1">
                  <a:lumMod val="65000"/>
                  <a:lumOff val="35000"/>
                </a:schemeClr>
              </a:solidFill>
              <a:latin typeface="Proxima Nova Light"/>
              <a:ea typeface="ＭＳ Ｐゴシック" pitchFamily="34" charset="-128"/>
              <a:cs typeface="Arial" charset="0"/>
            </a:endParaRPr>
          </a:p>
          <a:p>
            <a:pPr marL="0" indent="0">
              <a:lnSpc>
                <a:spcPct val="150000"/>
              </a:lnSpc>
              <a:spcBef>
                <a:spcPts val="0"/>
              </a:spcBef>
              <a:buNone/>
              <a:defRPr/>
            </a:pPr>
            <a:endParaRPr lang="en-GB" altLang="en-US" sz="2200" dirty="0">
              <a:solidFill>
                <a:schemeClr val="tx1">
                  <a:lumMod val="65000"/>
                  <a:lumOff val="35000"/>
                </a:schemeClr>
              </a:solidFill>
              <a:latin typeface="Proxima Nova Light"/>
              <a:ea typeface="ＭＳ Ｐゴシック" pitchFamily="34" charset="-128"/>
              <a:cs typeface="Arial" charset="0"/>
            </a:endParaRPr>
          </a:p>
          <a:p>
            <a:pPr marL="0" indent="0">
              <a:lnSpc>
                <a:spcPct val="150000"/>
              </a:lnSpc>
              <a:spcBef>
                <a:spcPts val="0"/>
              </a:spcBef>
              <a:buNone/>
              <a:defRPr/>
            </a:pPr>
            <a:r>
              <a:rPr lang="en-GB" altLang="en-US" sz="2200" dirty="0">
                <a:solidFill>
                  <a:schemeClr val="tx1">
                    <a:lumMod val="75000"/>
                    <a:lumOff val="25000"/>
                  </a:schemeClr>
                </a:solidFill>
                <a:latin typeface="Arial" charset="0"/>
                <a:cs typeface="Arial" charset="0"/>
              </a:rPr>
              <a:t>	</a:t>
            </a:r>
            <a:endParaRPr lang="en-GB" altLang="en-US" sz="2200" dirty="0">
              <a:solidFill>
                <a:schemeClr val="tx1">
                  <a:lumMod val="65000"/>
                  <a:lumOff val="35000"/>
                </a:schemeClr>
              </a:solidFill>
              <a:latin typeface="Proxima Nova Light"/>
              <a:ea typeface="ＭＳ Ｐゴシック" pitchFamily="34" charset="-128"/>
              <a:cs typeface="Arial" charset="0"/>
            </a:endParaRPr>
          </a:p>
          <a:p>
            <a:pPr>
              <a:defRPr/>
            </a:pPr>
            <a:endParaRPr lang="en-GB" altLang="en-US" sz="2400" dirty="0">
              <a:latin typeface="Arial" charset="0"/>
              <a:cs typeface="Arial" charset="0"/>
            </a:endParaRPr>
          </a:p>
        </p:txBody>
      </p:sp>
      <p:sp>
        <p:nvSpPr>
          <p:cNvPr id="768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ea typeface="ＭＳ Ｐゴシック" pitchFamily="34" charset="-128"/>
              </a:rPr>
              <a:t>Copyright: Lexxic Ltd 2017</a:t>
            </a:r>
          </a:p>
        </p:txBody>
      </p:sp>
      <p:sp>
        <p:nvSpPr>
          <p:cNvPr id="76804" name="Title 1"/>
          <p:cNvSpPr>
            <a:spLocks noGrp="1"/>
          </p:cNvSpPr>
          <p:nvPr>
            <p:ph type="title"/>
          </p:nvPr>
        </p:nvSpPr>
        <p:spPr>
          <a:xfrm>
            <a:off x="250165" y="260547"/>
            <a:ext cx="8229600" cy="1143000"/>
          </a:xfrm>
        </p:spPr>
        <p:txBody>
          <a:bodyPr/>
          <a:lstStyle/>
          <a:p>
            <a:pPr algn="l"/>
            <a:r>
              <a:rPr lang="en-GB" altLang="en-US" sz="3600" b="1" dirty="0">
                <a:ea typeface="ＭＳ Ｐゴシック" pitchFamily="34" charset="-128"/>
                <a:cs typeface="+mn-cs"/>
              </a:rPr>
              <a:t>Keep up to date with Lexxic!</a:t>
            </a:r>
          </a:p>
        </p:txBody>
      </p:sp>
      <p:pic>
        <p:nvPicPr>
          <p:cNvPr id="76805" name="Picture 4" descr="https://encrypted-tbn2.gstatic.com/images?q=tbn:ANd9GcRyFbjDVxKZAzmQgLIrLerkwSLTu9Rqg4QyL9P4VnBrkVNKDIh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31" y="4208168"/>
            <a:ext cx="2808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31</a:t>
            </a:fld>
            <a:endParaRPr lang="en-GB" sz="1600" dirty="0">
              <a:latin typeface="Proxima Nova Light"/>
            </a:endParaRPr>
          </a:p>
        </p:txBody>
      </p:sp>
    </p:spTree>
    <p:extLst>
      <p:ext uri="{BB962C8B-B14F-4D97-AF65-F5344CB8AC3E}">
        <p14:creationId xmlns:p14="http://schemas.microsoft.com/office/powerpoint/2010/main" val="64281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p:txBody>
          <a:bodyPr/>
          <a:lstStyle/>
          <a:p>
            <a:pPr algn="l">
              <a:spcBef>
                <a:spcPct val="20000"/>
              </a:spcBef>
            </a:pPr>
            <a:r>
              <a:rPr lang="en-GB" altLang="en-US" sz="3600" b="1" dirty="0">
                <a:ea typeface="ＭＳ Ｐゴシック" pitchFamily="34" charset="-128"/>
                <a:cs typeface="+mn-cs"/>
              </a:rPr>
              <a:t>Famous People with </a:t>
            </a:r>
            <a:r>
              <a:rPr lang="en-GB" altLang="en-US" sz="3600" b="1" dirty="0" err="1">
                <a:ea typeface="ＭＳ Ｐゴシック" pitchFamily="34" charset="-128"/>
                <a:cs typeface="+mn-cs"/>
              </a:rPr>
              <a:t>Neurodiverse</a:t>
            </a:r>
            <a:r>
              <a:rPr lang="en-GB" altLang="en-US" sz="3600" b="1" dirty="0">
                <a:ea typeface="ＭＳ Ｐゴシック" pitchFamily="34" charset="-128"/>
                <a:cs typeface="+mn-cs"/>
              </a:rPr>
              <a:t> conditions-Who are they?</a:t>
            </a:r>
            <a:endParaRPr lang="en-US" altLang="en-US" sz="3600" b="1" dirty="0">
              <a:ea typeface="ＭＳ Ｐゴシック" pitchFamily="34" charset="-128"/>
              <a:cs typeface="+mn-cs"/>
            </a:endParaRPr>
          </a:p>
        </p:txBody>
      </p:sp>
      <p:sp>
        <p:nvSpPr>
          <p:cNvPr id="3076" name="Rectangle 3"/>
          <p:cNvSpPr>
            <a:spLocks noGrp="1"/>
          </p:cNvSpPr>
          <p:nvPr>
            <p:ph type="body" idx="1"/>
          </p:nvPr>
        </p:nvSpPr>
        <p:spPr>
          <a:xfrm>
            <a:off x="468313" y="1417638"/>
            <a:ext cx="8229600" cy="5024437"/>
          </a:xfrm>
        </p:spPr>
        <p:txBody>
          <a:bodyPr/>
          <a:lstStyle/>
          <a:p>
            <a:pPr marL="457200" indent="-457200">
              <a:buFont typeface="+mj-lt"/>
              <a:buAutoNum type="arabicPeriod"/>
            </a:pPr>
            <a:r>
              <a:rPr lang="en-US" sz="2000" dirty="0"/>
              <a:t>“You’re always moving and thinking about a whole bunch of things. But those traits work well for me in studios and in meetings about creative ideas. If you listen to the songs I write, they are the most </a:t>
            </a:r>
            <a:r>
              <a:rPr lang="en-US" sz="2000" u="sng" dirty="0">
                <a:hlinkClick r:id="rId3"/>
              </a:rPr>
              <a:t>ADHD</a:t>
            </a:r>
            <a:r>
              <a:rPr lang="en-US" sz="2000" dirty="0"/>
              <a:t> songs ever. They have five hooks in one and it all happens in three minutes. I figured out a way of working with it.” </a:t>
            </a:r>
          </a:p>
          <a:p>
            <a:pPr marL="457200" indent="-457200">
              <a:buFont typeface="+mj-lt"/>
              <a:buAutoNum type="arabicPeriod"/>
            </a:pPr>
            <a:endParaRPr lang="en-US" sz="2000" dirty="0"/>
          </a:p>
          <a:p>
            <a:pPr marL="457200" indent="-457200">
              <a:buFont typeface="+mj-lt"/>
              <a:buAutoNum type="arabicPeriod"/>
            </a:pPr>
            <a:r>
              <a:rPr lang="en-US" sz="2000" dirty="0"/>
              <a:t>“Perhaps my early problems with dyslexia made me more intuitive: When someone sends me a written proposal, rather than dwelling on detailed facts and figures, I find that my imagination grasps and expands on what I read.” </a:t>
            </a:r>
          </a:p>
          <a:p>
            <a:pPr marL="457200" indent="-457200">
              <a:buFont typeface="+mj-lt"/>
              <a:buAutoNum type="arabicPeriod"/>
            </a:pPr>
            <a:endParaRPr lang="en-US" sz="2000" dirty="0"/>
          </a:p>
          <a:p>
            <a:pPr marL="457200" indent="-457200">
              <a:buFont typeface="+mj-lt"/>
              <a:buAutoNum type="arabicPeriod"/>
            </a:pPr>
            <a:r>
              <a:rPr lang="en-US" sz="2000" dirty="0"/>
              <a:t>“I failed in some subjects in exam, but my friend passed in all. Now he is an engineer in Microsoft and I am the owner of Microsoft.” </a:t>
            </a:r>
          </a:p>
          <a:p>
            <a:pPr marL="0" indent="0">
              <a:buNone/>
            </a:pPr>
            <a:endParaRPr lang="en-US" sz="1200" dirty="0"/>
          </a:p>
          <a:p>
            <a:pPr marL="0" indent="0">
              <a:lnSpc>
                <a:spcPct val="150000"/>
              </a:lnSpc>
              <a:spcBef>
                <a:spcPts val="0"/>
              </a:spcBef>
              <a:buFont typeface="Arial"/>
              <a:buNone/>
              <a:defRPr/>
            </a:pPr>
            <a:endParaRPr lang="en-GB" sz="2200" dirty="0">
              <a:solidFill>
                <a:schemeClr val="tx1">
                  <a:lumMod val="65000"/>
                  <a:lumOff val="35000"/>
                </a:schemeClr>
              </a:solidFill>
              <a:latin typeface="Proxima Nova Light"/>
              <a:ea typeface="ＭＳ Ｐゴシック" pitchFamily="34" charset="-128"/>
              <a:cs typeface="Arial" charset="0"/>
            </a:endParaRP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4</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18735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p:txBody>
          <a:bodyPr/>
          <a:lstStyle/>
          <a:p>
            <a:pPr algn="l">
              <a:spcBef>
                <a:spcPct val="20000"/>
              </a:spcBef>
            </a:pPr>
            <a:r>
              <a:rPr lang="en-GB" altLang="en-US" sz="3600" b="1" dirty="0">
                <a:ea typeface="ＭＳ Ｐゴシック" pitchFamily="34" charset="-128"/>
                <a:cs typeface="+mn-cs"/>
              </a:rPr>
              <a:t>Famous People with </a:t>
            </a:r>
            <a:r>
              <a:rPr lang="en-GB" altLang="en-US" sz="3600" b="1" dirty="0" err="1">
                <a:ea typeface="ＭＳ Ｐゴシック" pitchFamily="34" charset="-128"/>
                <a:cs typeface="+mn-cs"/>
              </a:rPr>
              <a:t>Neurodiverse</a:t>
            </a:r>
            <a:r>
              <a:rPr lang="en-GB" altLang="en-US" sz="3600" b="1" dirty="0">
                <a:ea typeface="ＭＳ Ｐゴシック" pitchFamily="34" charset="-128"/>
                <a:cs typeface="+mn-cs"/>
              </a:rPr>
              <a:t> conditions-Who are they?</a:t>
            </a:r>
            <a:endParaRPr lang="en-US" altLang="en-US" sz="3600" b="1" dirty="0">
              <a:ea typeface="ＭＳ Ｐゴシック" pitchFamily="34" charset="-128"/>
              <a:cs typeface="+mn-cs"/>
            </a:endParaRPr>
          </a:p>
        </p:txBody>
      </p:sp>
      <p:sp>
        <p:nvSpPr>
          <p:cNvPr id="3076" name="Rectangle 3"/>
          <p:cNvSpPr>
            <a:spLocks noGrp="1"/>
          </p:cNvSpPr>
          <p:nvPr>
            <p:ph type="body" idx="1"/>
          </p:nvPr>
        </p:nvSpPr>
        <p:spPr>
          <a:xfrm>
            <a:off x="468313" y="1417638"/>
            <a:ext cx="8229600" cy="5024437"/>
          </a:xfrm>
        </p:spPr>
        <p:txBody>
          <a:bodyPr/>
          <a:lstStyle/>
          <a:p>
            <a:pPr marL="0" indent="0">
              <a:buNone/>
            </a:pPr>
            <a:endParaRPr lang="en-US" sz="1200" dirty="0"/>
          </a:p>
          <a:p>
            <a:pPr fontAlgn="base">
              <a:buFont typeface="+mj-lt"/>
              <a:buAutoNum type="arabicPeriod" startAt="4"/>
            </a:pPr>
            <a:r>
              <a:rPr lang="en-US" sz="1600" dirty="0"/>
              <a:t>"Dyslexia is like a wall... it's very difficult to see over it. I was really lucky because I had acting... it was like a carrot that was being dangled in front of me because I had to be able to read those lines in order to do it. It doesn't mean that you're stupid... it just means that you work in a different way.“</a:t>
            </a:r>
          </a:p>
          <a:p>
            <a:pPr fontAlgn="base">
              <a:buFont typeface="+mj-lt"/>
              <a:buAutoNum type="arabicPeriod" startAt="4"/>
            </a:pPr>
            <a:endParaRPr lang="en-US" sz="1600" dirty="0"/>
          </a:p>
          <a:p>
            <a:pPr>
              <a:buFont typeface="+mj-lt"/>
              <a:buAutoNum type="arabicPeriod" startAt="4"/>
            </a:pPr>
            <a:r>
              <a:rPr lang="en-US" sz="1600" dirty="0"/>
              <a:t>“Here’s to the crazy ones. The misfits. The rebels. The troublemakers. The round pegs in the square holes. The ones who see things differently. They’re not fond of rules. And they have no respect for the status quo. You can quote them, disagree with them, glorify or vilify them. About the only thing you can’t do is ignore them. Because they change things. They push the human race forward. And while some may see them as the crazy ones, we see genius. Because the people who are crazy enough to think they can change the world, are the ones who do” </a:t>
            </a:r>
          </a:p>
          <a:p>
            <a:pPr>
              <a:buFont typeface="+mj-lt"/>
              <a:buAutoNum type="arabicPeriod" startAt="4"/>
            </a:pPr>
            <a:endParaRPr lang="en-US" sz="1600" dirty="0"/>
          </a:p>
          <a:p>
            <a:pPr>
              <a:buFont typeface="+mj-lt"/>
              <a:buAutoNum type="arabicPeriod" startAt="4"/>
            </a:pPr>
            <a:r>
              <a:rPr lang="en-US" sz="1600" dirty="0"/>
              <a:t>“Don’t tell me you’re just like me. You’re not like me. I’m unique.”</a:t>
            </a:r>
            <a:endParaRPr lang="en-GB" sz="2200" dirty="0">
              <a:solidFill>
                <a:schemeClr val="tx1">
                  <a:lumMod val="65000"/>
                  <a:lumOff val="35000"/>
                </a:schemeClr>
              </a:solidFill>
              <a:latin typeface="Proxima Nova Light"/>
              <a:ea typeface="ＭＳ Ｐゴシック" pitchFamily="34" charset="-128"/>
              <a:cs typeface="Arial" charset="0"/>
            </a:endParaRP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5</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184985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p:txBody>
          <a:bodyPr/>
          <a:lstStyle/>
          <a:p>
            <a:pPr algn="l">
              <a:spcBef>
                <a:spcPct val="20000"/>
              </a:spcBef>
            </a:pPr>
            <a:r>
              <a:rPr lang="en-GB" altLang="en-US" sz="3600" b="1" dirty="0">
                <a:ea typeface="ＭＳ Ｐゴシック" pitchFamily="34" charset="-128"/>
                <a:cs typeface="+mn-cs"/>
              </a:rPr>
              <a:t>Famous People with </a:t>
            </a:r>
            <a:r>
              <a:rPr lang="en-GB" altLang="en-US" sz="3600" b="1" dirty="0" err="1">
                <a:ea typeface="ＭＳ Ｐゴシック" pitchFamily="34" charset="-128"/>
                <a:cs typeface="+mn-cs"/>
              </a:rPr>
              <a:t>Neurodiverse</a:t>
            </a:r>
            <a:r>
              <a:rPr lang="en-GB" altLang="en-US" sz="3600" b="1" dirty="0">
                <a:ea typeface="ＭＳ Ｐゴシック" pitchFamily="34" charset="-128"/>
                <a:cs typeface="+mn-cs"/>
              </a:rPr>
              <a:t> conditions-Who are they?</a:t>
            </a:r>
            <a:endParaRPr lang="en-US" altLang="en-US" sz="3600" b="1" dirty="0">
              <a:ea typeface="ＭＳ Ｐゴシック" pitchFamily="34" charset="-128"/>
              <a:cs typeface="+mn-cs"/>
            </a:endParaRPr>
          </a:p>
        </p:txBody>
      </p:sp>
      <p:sp>
        <p:nvSpPr>
          <p:cNvPr id="3076" name="Rectangle 3"/>
          <p:cNvSpPr>
            <a:spLocks noGrp="1"/>
          </p:cNvSpPr>
          <p:nvPr>
            <p:ph type="body" idx="1"/>
          </p:nvPr>
        </p:nvSpPr>
        <p:spPr>
          <a:xfrm>
            <a:off x="468313" y="1417638"/>
            <a:ext cx="8229600" cy="5024437"/>
          </a:xfrm>
        </p:spPr>
        <p:txBody>
          <a:bodyPr/>
          <a:lstStyle/>
          <a:p>
            <a:pPr marL="0" indent="0">
              <a:buNone/>
            </a:pPr>
            <a:endParaRPr lang="en-US" sz="1200" dirty="0"/>
          </a:p>
          <a:p>
            <a:pPr marL="228600" indent="-228600">
              <a:buFont typeface="+mj-lt"/>
              <a:buAutoNum type="arabicPeriod"/>
            </a:pPr>
            <a:r>
              <a:rPr lang="en-US" sz="1800" dirty="0"/>
              <a:t>Will.i.am, Grammy-winning singer and producer</a:t>
            </a:r>
          </a:p>
          <a:p>
            <a:pPr marL="228600" indent="-228600">
              <a:buFont typeface="+mj-lt"/>
              <a:buAutoNum type="arabicPeriod"/>
            </a:pPr>
            <a:endParaRPr lang="en-US" sz="1800" dirty="0"/>
          </a:p>
          <a:p>
            <a:pPr>
              <a:buFont typeface="+mj-lt"/>
              <a:buAutoNum type="arabicPeriod"/>
            </a:pPr>
            <a:r>
              <a:rPr lang="en-US" sz="1800" dirty="0"/>
              <a:t>Richard Branson-founder of Virgin</a:t>
            </a:r>
          </a:p>
          <a:p>
            <a:pPr marL="228600" indent="-228600">
              <a:buFont typeface="+mj-lt"/>
              <a:buAutoNum type="arabicPeriod"/>
            </a:pPr>
            <a:endParaRPr lang="en-US" sz="1800" dirty="0"/>
          </a:p>
          <a:p>
            <a:pPr>
              <a:buFont typeface="+mj-lt"/>
              <a:buAutoNum type="arabicPeriod"/>
            </a:pPr>
            <a:r>
              <a:rPr lang="en-US" sz="1800" dirty="0"/>
              <a:t>Bill Gates-Founder of Microsoft</a:t>
            </a:r>
          </a:p>
          <a:p>
            <a:pPr marL="228600" indent="-228600">
              <a:buFont typeface="+mj-lt"/>
              <a:buAutoNum type="arabicPeriod"/>
            </a:pPr>
            <a:endParaRPr lang="en-US" sz="1800" dirty="0"/>
          </a:p>
          <a:p>
            <a:pPr fontAlgn="base">
              <a:buFont typeface="+mj-lt"/>
              <a:buAutoNum type="arabicPeriod"/>
            </a:pPr>
            <a:r>
              <a:rPr lang="en-US" sz="1800" dirty="0"/>
              <a:t>Keira Knightly-actress</a:t>
            </a:r>
          </a:p>
          <a:p>
            <a:pPr marL="228600" indent="-228600">
              <a:buFont typeface="+mj-lt"/>
              <a:buAutoNum type="arabicPeriod"/>
            </a:pPr>
            <a:endParaRPr lang="en-US" sz="1800" dirty="0"/>
          </a:p>
          <a:p>
            <a:pPr>
              <a:buFont typeface="+mj-lt"/>
              <a:buAutoNum type="arabicPeriod"/>
            </a:pPr>
            <a:r>
              <a:rPr lang="en-US" sz="1800" dirty="0"/>
              <a:t>Steve Jobs-Founder of Apple</a:t>
            </a:r>
          </a:p>
          <a:p>
            <a:pPr marL="228600" indent="-228600">
              <a:buFont typeface="+mj-lt"/>
              <a:buAutoNum type="arabicPeriod"/>
            </a:pPr>
            <a:endParaRPr lang="en-US" sz="1800" dirty="0"/>
          </a:p>
          <a:p>
            <a:pPr>
              <a:buFont typeface="+mj-lt"/>
              <a:buAutoNum type="arabicPeriod"/>
            </a:pPr>
            <a:r>
              <a:rPr lang="en-US" sz="1800" dirty="0"/>
              <a:t>Lord Alan Sugar-Founder of Amstrad</a:t>
            </a:r>
          </a:p>
          <a:p>
            <a:pPr marL="0" indent="0">
              <a:lnSpc>
                <a:spcPct val="150000"/>
              </a:lnSpc>
              <a:spcBef>
                <a:spcPts val="0"/>
              </a:spcBef>
              <a:buFont typeface="Arial"/>
              <a:buNone/>
              <a:defRPr/>
            </a:pPr>
            <a:endParaRPr lang="en-GB" sz="2200" dirty="0">
              <a:solidFill>
                <a:schemeClr val="tx1">
                  <a:lumMod val="65000"/>
                  <a:lumOff val="35000"/>
                </a:schemeClr>
              </a:solidFill>
              <a:latin typeface="Proxima Nova Light"/>
              <a:ea typeface="ＭＳ Ｐゴシック" pitchFamily="34" charset="-128"/>
              <a:cs typeface="Arial" charset="0"/>
            </a:endParaRPr>
          </a:p>
        </p:txBody>
      </p:sp>
      <p:sp>
        <p:nvSpPr>
          <p:cNvPr id="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6</a:t>
            </a:fld>
            <a:endParaRPr lang="en-GB" sz="1600" dirty="0">
              <a:latin typeface="Proxima Nova Light"/>
            </a:endParaRPr>
          </a:p>
        </p:txBody>
      </p:sp>
      <p:sp>
        <p:nvSpPr>
          <p:cNvPr id="6"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289525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2852937"/>
            <a:ext cx="7772400" cy="936104"/>
          </a:xfrm>
          <a:prstGeom prst="rect">
            <a:avLst/>
          </a:prstGeom>
          <a:effectLst>
            <a:glow rad="63500">
              <a:schemeClr val="accent1">
                <a:satMod val="175000"/>
                <a:alpha val="40000"/>
              </a:schemeClr>
            </a:glow>
          </a:effectLst>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ln w="18415" cmpd="sng">
                  <a:noFill/>
                  <a:prstDash val="solid"/>
                </a:ln>
                <a:solidFill>
                  <a:schemeClr val="tx1">
                    <a:lumMod val="75000"/>
                    <a:lumOff val="25000"/>
                  </a:schemeClr>
                </a:solidFill>
                <a:effectLst>
                  <a:glow rad="139700">
                    <a:schemeClr val="bg1">
                      <a:alpha val="40000"/>
                    </a:schemeClr>
                  </a:glow>
                </a:effectLst>
                <a:latin typeface="Proxima Nova"/>
                <a:cs typeface="Arial" panose="020B0604020202020204" pitchFamily="34" charset="0"/>
              </a:rPr>
              <a:t>DIFFERENT BRAINS MEAN</a:t>
            </a:r>
            <a:r>
              <a:rPr lang="en-GB" sz="4000" b="1" dirty="0">
                <a:ln w="18415" cmpd="sng">
                  <a:noFill/>
                  <a:prstDash val="solid"/>
                </a:ln>
                <a:solidFill>
                  <a:schemeClr val="tx1">
                    <a:lumMod val="75000"/>
                    <a:lumOff val="25000"/>
                  </a:schemeClr>
                </a:solidFill>
                <a:effectLst>
                  <a:glow rad="139700">
                    <a:schemeClr val="bg1">
                      <a:alpha val="40000"/>
                    </a:schemeClr>
                  </a:glow>
                </a:effectLst>
                <a:latin typeface="Proxima Nova"/>
                <a:cs typeface="Arial" panose="020B0604020202020204" pitchFamily="34" charset="0"/>
              </a:rPr>
              <a:t/>
            </a:r>
            <a:br>
              <a:rPr lang="en-GB" sz="4000" b="1" dirty="0">
                <a:ln w="18415" cmpd="sng">
                  <a:noFill/>
                  <a:prstDash val="solid"/>
                </a:ln>
                <a:solidFill>
                  <a:schemeClr val="tx1">
                    <a:lumMod val="75000"/>
                    <a:lumOff val="25000"/>
                  </a:schemeClr>
                </a:solidFill>
                <a:effectLst>
                  <a:glow rad="139700">
                    <a:schemeClr val="bg1">
                      <a:alpha val="40000"/>
                    </a:schemeClr>
                  </a:glow>
                </a:effectLst>
                <a:latin typeface="Proxima Nova"/>
                <a:cs typeface="Arial" panose="020B0604020202020204" pitchFamily="34" charset="0"/>
              </a:rPr>
            </a:br>
            <a:r>
              <a:rPr lang="en-GB" sz="4300" b="1" dirty="0">
                <a:ln w="18415" cmpd="sng">
                  <a:noFill/>
                  <a:prstDash val="solid"/>
                </a:ln>
                <a:solidFill>
                  <a:schemeClr val="tx1">
                    <a:lumMod val="75000"/>
                    <a:lumOff val="25000"/>
                  </a:schemeClr>
                </a:solidFill>
                <a:effectLst>
                  <a:glow rad="139700">
                    <a:schemeClr val="bg1">
                      <a:alpha val="40000"/>
                    </a:schemeClr>
                  </a:glow>
                </a:effectLst>
                <a:latin typeface="Proxima Nova"/>
                <a:cs typeface="Arial" panose="020B0604020202020204" pitchFamily="34" charset="0"/>
              </a:rPr>
              <a:t>NeuroDifferences</a:t>
            </a:r>
          </a:p>
        </p:txBody>
      </p:sp>
      <p:sp>
        <p:nvSpPr>
          <p:cNvPr id="4" name="Title 1"/>
          <p:cNvSpPr txBox="1">
            <a:spLocks/>
          </p:cNvSpPr>
          <p:nvPr/>
        </p:nvSpPr>
        <p:spPr>
          <a:xfrm>
            <a:off x="323528" y="1593766"/>
            <a:ext cx="3382144" cy="580796"/>
          </a:xfrm>
          <a:prstGeom prst="rect">
            <a:avLst/>
          </a:prstGeom>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ln w="18415" cmpd="sng">
                  <a:noFill/>
                  <a:prstDash val="solid"/>
                </a:ln>
                <a:solidFill>
                  <a:srgbClr val="FF0000"/>
                </a:solidFill>
                <a:effectLst>
                  <a:glow rad="139700">
                    <a:schemeClr val="bg1">
                      <a:alpha val="40000"/>
                    </a:schemeClr>
                  </a:glow>
                </a:effectLst>
                <a:latin typeface="Proxima Nova"/>
                <a:cs typeface="Arial" panose="020B0604020202020204" pitchFamily="34" charset="0"/>
              </a:rPr>
              <a:t>DYSLEXIA</a:t>
            </a:r>
          </a:p>
        </p:txBody>
      </p:sp>
      <p:sp>
        <p:nvSpPr>
          <p:cNvPr id="5" name="Title 1"/>
          <p:cNvSpPr txBox="1">
            <a:spLocks/>
          </p:cNvSpPr>
          <p:nvPr/>
        </p:nvSpPr>
        <p:spPr>
          <a:xfrm>
            <a:off x="2915816" y="1124744"/>
            <a:ext cx="3382144" cy="580796"/>
          </a:xfrm>
          <a:prstGeom prst="rect">
            <a:avLst/>
          </a:prstGeom>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ln w="18415" cmpd="sng">
                  <a:noFill/>
                  <a:prstDash val="solid"/>
                </a:ln>
                <a:solidFill>
                  <a:srgbClr val="00B050"/>
                </a:solidFill>
                <a:effectLst>
                  <a:glow rad="139700">
                    <a:schemeClr val="bg1">
                      <a:alpha val="40000"/>
                    </a:schemeClr>
                  </a:glow>
                </a:effectLst>
                <a:latin typeface="Proxima Nova"/>
                <a:cs typeface="Arial" panose="020B0604020202020204" pitchFamily="34" charset="0"/>
              </a:rPr>
              <a:t>AD(H)D</a:t>
            </a:r>
          </a:p>
        </p:txBody>
      </p:sp>
      <p:sp>
        <p:nvSpPr>
          <p:cNvPr id="7" name="Title 1"/>
          <p:cNvSpPr txBox="1">
            <a:spLocks/>
          </p:cNvSpPr>
          <p:nvPr/>
        </p:nvSpPr>
        <p:spPr>
          <a:xfrm>
            <a:off x="467544" y="4077073"/>
            <a:ext cx="2880320" cy="1427539"/>
          </a:xfrm>
          <a:prstGeom prst="rect">
            <a:avLst/>
          </a:prstGeom>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200" b="1" dirty="0">
                <a:ln w="18415" cmpd="sng">
                  <a:noFill/>
                  <a:prstDash val="solid"/>
                </a:ln>
                <a:solidFill>
                  <a:schemeClr val="accent4">
                    <a:lumMod val="75000"/>
                  </a:schemeClr>
                </a:solidFill>
                <a:effectLst>
                  <a:glow rad="139700">
                    <a:schemeClr val="bg1">
                      <a:alpha val="40000"/>
                    </a:schemeClr>
                  </a:glow>
                </a:effectLst>
                <a:latin typeface="Proxima Nova"/>
                <a:cs typeface="Arial" panose="020B0604020202020204" pitchFamily="34" charset="0"/>
              </a:rPr>
              <a:t>AUTISM</a:t>
            </a:r>
            <a:br>
              <a:rPr lang="en-GB" sz="2200" b="1" dirty="0">
                <a:ln w="18415" cmpd="sng">
                  <a:noFill/>
                  <a:prstDash val="solid"/>
                </a:ln>
                <a:solidFill>
                  <a:schemeClr val="accent4">
                    <a:lumMod val="75000"/>
                  </a:schemeClr>
                </a:solidFill>
                <a:effectLst>
                  <a:glow rad="139700">
                    <a:schemeClr val="bg1">
                      <a:alpha val="40000"/>
                    </a:schemeClr>
                  </a:glow>
                </a:effectLst>
                <a:latin typeface="Proxima Nova"/>
                <a:cs typeface="Arial" panose="020B0604020202020204" pitchFamily="34" charset="0"/>
              </a:rPr>
            </a:br>
            <a:r>
              <a:rPr lang="en-GB" sz="2200" b="1" dirty="0">
                <a:ln w="18415" cmpd="sng">
                  <a:noFill/>
                  <a:prstDash val="solid"/>
                </a:ln>
                <a:solidFill>
                  <a:schemeClr val="accent4">
                    <a:lumMod val="75000"/>
                  </a:schemeClr>
                </a:solidFill>
                <a:effectLst>
                  <a:glow rad="139700">
                    <a:schemeClr val="bg1">
                      <a:alpha val="40000"/>
                    </a:schemeClr>
                  </a:glow>
                </a:effectLst>
                <a:latin typeface="Proxima Nova"/>
                <a:cs typeface="Arial" panose="020B0604020202020204" pitchFamily="34" charset="0"/>
              </a:rPr>
              <a:t>SPECTRUM DISORDER</a:t>
            </a:r>
          </a:p>
        </p:txBody>
      </p:sp>
      <p:sp>
        <p:nvSpPr>
          <p:cNvPr id="9" name="Title 1"/>
          <p:cNvSpPr txBox="1">
            <a:spLocks/>
          </p:cNvSpPr>
          <p:nvPr/>
        </p:nvSpPr>
        <p:spPr>
          <a:xfrm>
            <a:off x="-466328" y="2740193"/>
            <a:ext cx="3382144" cy="580796"/>
          </a:xfrm>
          <a:prstGeom prst="rect">
            <a:avLst/>
          </a:prstGeom>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ln w="18415" cmpd="sng">
                  <a:noFill/>
                  <a:prstDash val="solid"/>
                </a:ln>
                <a:solidFill>
                  <a:srgbClr val="0070C0"/>
                </a:solidFill>
                <a:effectLst>
                  <a:glow rad="139700">
                    <a:schemeClr val="bg1">
                      <a:alpha val="40000"/>
                    </a:schemeClr>
                  </a:glow>
                </a:effectLst>
                <a:latin typeface="Proxima Nova"/>
                <a:cs typeface="Arial" panose="020B0604020202020204" pitchFamily="34" charset="0"/>
              </a:rPr>
              <a:t>DYSPRAXIA</a:t>
            </a:r>
          </a:p>
        </p:txBody>
      </p:sp>
      <p:sp>
        <p:nvSpPr>
          <p:cNvPr id="10" name="Title 1"/>
          <p:cNvSpPr txBox="1">
            <a:spLocks/>
          </p:cNvSpPr>
          <p:nvPr/>
        </p:nvSpPr>
        <p:spPr>
          <a:xfrm>
            <a:off x="5761856" y="3933056"/>
            <a:ext cx="3382144" cy="580796"/>
          </a:xfrm>
          <a:prstGeom prst="rect">
            <a:avLst/>
          </a:prstGeom>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ln w="18415" cmpd="sng">
                  <a:noFill/>
                  <a:prstDash val="solid"/>
                </a:ln>
                <a:solidFill>
                  <a:srgbClr val="E4F325"/>
                </a:solidFill>
                <a:effectLst>
                  <a:glow rad="139700">
                    <a:schemeClr val="bg1">
                      <a:alpha val="40000"/>
                    </a:schemeClr>
                  </a:glow>
                </a:effectLst>
                <a:latin typeface="Proxima Nova"/>
                <a:cs typeface="Arial" panose="020B0604020202020204" pitchFamily="34" charset="0"/>
              </a:rPr>
              <a:t>DYSCALCULIA</a:t>
            </a:r>
          </a:p>
        </p:txBody>
      </p:sp>
      <p:sp>
        <p:nvSpPr>
          <p:cNvPr id="11" name="Title 1"/>
          <p:cNvSpPr txBox="1">
            <a:spLocks/>
          </p:cNvSpPr>
          <p:nvPr/>
        </p:nvSpPr>
        <p:spPr>
          <a:xfrm>
            <a:off x="5868144" y="1345255"/>
            <a:ext cx="3024336" cy="1498916"/>
          </a:xfrm>
          <a:prstGeom prst="rect">
            <a:avLst/>
          </a:prstGeom>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ln w="18415" cmpd="sng">
                  <a:noFill/>
                  <a:prstDash val="solid"/>
                </a:ln>
                <a:solidFill>
                  <a:srgbClr val="F43ADE"/>
                </a:solidFill>
                <a:effectLst>
                  <a:glow rad="139700">
                    <a:schemeClr val="bg1">
                      <a:alpha val="40000"/>
                    </a:schemeClr>
                  </a:glow>
                </a:effectLst>
                <a:latin typeface="Proxima Nova"/>
                <a:cs typeface="Arial" panose="020B0604020202020204" pitchFamily="34" charset="0"/>
              </a:rPr>
              <a:t>COGNITIVE</a:t>
            </a:r>
          </a:p>
          <a:p>
            <a:r>
              <a:rPr lang="en-GB" sz="2400" b="1" dirty="0">
                <a:ln w="18415" cmpd="sng">
                  <a:noFill/>
                  <a:prstDash val="solid"/>
                </a:ln>
                <a:solidFill>
                  <a:srgbClr val="F43ADE"/>
                </a:solidFill>
                <a:effectLst>
                  <a:glow rad="139700">
                    <a:schemeClr val="bg1">
                      <a:alpha val="40000"/>
                    </a:schemeClr>
                  </a:glow>
                </a:effectLst>
                <a:latin typeface="Proxima Nova"/>
                <a:cs typeface="Arial" panose="020B0604020202020204" pitchFamily="34" charset="0"/>
              </a:rPr>
              <a:t>DIFFICULTIES</a:t>
            </a:r>
          </a:p>
        </p:txBody>
      </p:sp>
      <p:sp>
        <p:nvSpPr>
          <p:cNvPr id="12" name="Title 1"/>
          <p:cNvSpPr txBox="1">
            <a:spLocks/>
          </p:cNvSpPr>
          <p:nvPr/>
        </p:nvSpPr>
        <p:spPr>
          <a:xfrm>
            <a:off x="3059832" y="4500443"/>
            <a:ext cx="3382144" cy="580796"/>
          </a:xfrm>
          <a:prstGeom prst="rect">
            <a:avLst/>
          </a:prstGeom>
          <a:effectLst>
            <a:glow rad="63500">
              <a:schemeClr val="accent1">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ln w="18415" cmpd="sng">
                  <a:noFill/>
                  <a:prstDash val="solid"/>
                </a:ln>
                <a:solidFill>
                  <a:schemeClr val="accent2">
                    <a:lumMod val="75000"/>
                  </a:schemeClr>
                </a:solidFill>
                <a:effectLst>
                  <a:glow rad="139700">
                    <a:schemeClr val="bg1">
                      <a:alpha val="40000"/>
                    </a:schemeClr>
                  </a:glow>
                </a:effectLst>
                <a:latin typeface="Proxima Nova"/>
                <a:cs typeface="Arial" panose="020B0604020202020204" pitchFamily="34" charset="0"/>
              </a:rPr>
              <a:t>MEMORY</a:t>
            </a:r>
            <a:br>
              <a:rPr lang="en-GB" sz="2400" b="1" dirty="0">
                <a:ln w="18415" cmpd="sng">
                  <a:noFill/>
                  <a:prstDash val="solid"/>
                </a:ln>
                <a:solidFill>
                  <a:schemeClr val="accent2">
                    <a:lumMod val="75000"/>
                  </a:schemeClr>
                </a:solidFill>
                <a:effectLst>
                  <a:glow rad="139700">
                    <a:schemeClr val="bg1">
                      <a:alpha val="40000"/>
                    </a:schemeClr>
                  </a:glow>
                </a:effectLst>
                <a:latin typeface="Proxima Nova"/>
                <a:cs typeface="Arial" panose="020B0604020202020204" pitchFamily="34" charset="0"/>
              </a:rPr>
            </a:br>
            <a:r>
              <a:rPr lang="en-GB" sz="2400" b="1" dirty="0">
                <a:ln w="18415" cmpd="sng">
                  <a:noFill/>
                  <a:prstDash val="solid"/>
                </a:ln>
                <a:solidFill>
                  <a:schemeClr val="accent2">
                    <a:lumMod val="75000"/>
                  </a:schemeClr>
                </a:solidFill>
                <a:effectLst>
                  <a:glow rad="139700">
                    <a:schemeClr val="bg1">
                      <a:alpha val="40000"/>
                    </a:schemeClr>
                  </a:glow>
                </a:effectLst>
                <a:latin typeface="Proxima Nova"/>
                <a:cs typeface="Arial" panose="020B0604020202020204" pitchFamily="34" charset="0"/>
              </a:rPr>
              <a:t>ISSUES</a:t>
            </a:r>
          </a:p>
        </p:txBody>
      </p:sp>
      <p:cxnSp>
        <p:nvCxnSpPr>
          <p:cNvPr id="3" name="Straight Connector 2"/>
          <p:cNvCxnSpPr/>
          <p:nvPr/>
        </p:nvCxnSpPr>
        <p:spPr>
          <a:xfrm>
            <a:off x="2699792" y="2132856"/>
            <a:ext cx="648072" cy="681304"/>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4008" y="1772817"/>
            <a:ext cx="0" cy="1008113"/>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32240" y="2713192"/>
            <a:ext cx="504056" cy="540060"/>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24128" y="3754930"/>
            <a:ext cx="573832" cy="468524"/>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44008" y="3751381"/>
            <a:ext cx="0" cy="542898"/>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771801" y="3751381"/>
            <a:ext cx="504055" cy="684548"/>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75657" y="3253253"/>
            <a:ext cx="926545" cy="156813"/>
          </a:xfrm>
          <a:prstGeom prst="line">
            <a:avLst/>
          </a:prstGeom>
          <a:ln w="38100">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
        <p:nvSpPr>
          <p:cNvPr id="19"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7</a:t>
            </a:r>
          </a:p>
        </p:txBody>
      </p:sp>
    </p:spTree>
    <p:extLst>
      <p:ext uri="{BB962C8B-B14F-4D97-AF65-F5344CB8AC3E}">
        <p14:creationId xmlns:p14="http://schemas.microsoft.com/office/powerpoint/2010/main" val="322534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Diagram 3"/>
          <p:cNvGrpSpPr>
            <a:grpSpLocks/>
          </p:cNvGrpSpPr>
          <p:nvPr/>
        </p:nvGrpSpPr>
        <p:grpSpPr bwMode="auto">
          <a:xfrm>
            <a:off x="1370034" y="784760"/>
            <a:ext cx="7135128" cy="5254542"/>
            <a:chOff x="1008191" y="520003"/>
            <a:chExt cx="6849631" cy="5606769"/>
          </a:xfrm>
        </p:grpSpPr>
        <p:sp>
          <p:nvSpPr>
            <p:cNvPr id="3" name="Freeform 2"/>
            <p:cNvSpPr/>
            <p:nvPr/>
          </p:nvSpPr>
          <p:spPr>
            <a:xfrm>
              <a:off x="1008191" y="692694"/>
              <a:ext cx="3595068" cy="3162539"/>
            </a:xfrm>
            <a:custGeom>
              <a:avLst/>
              <a:gdLst>
                <a:gd name="f0" fmla="val 10800000"/>
                <a:gd name="f1" fmla="val 5400000"/>
                <a:gd name="f2" fmla="val 180"/>
                <a:gd name="f3" fmla="val w"/>
                <a:gd name="f4" fmla="val h"/>
                <a:gd name="f5" fmla="val 0"/>
                <a:gd name="f6" fmla="val 2848464"/>
                <a:gd name="f7" fmla="val 2659933"/>
                <a:gd name="f8" fmla="val 1329967"/>
                <a:gd name="f9" fmla="val 595447"/>
                <a:gd name="f10" fmla="val 637650"/>
                <a:gd name="f11" fmla="val 1424232"/>
                <a:gd name="f12" fmla="val 2210814"/>
                <a:gd name="f13" fmla="val 2064487"/>
                <a:gd name="f14" fmla="val 2659934"/>
                <a:gd name="f15" fmla="+- 0 0 -90"/>
                <a:gd name="f16" fmla="*/ f3 1 2848464"/>
                <a:gd name="f17" fmla="*/ f4 1 2659933"/>
                <a:gd name="f18" fmla="+- f7 0 f5"/>
                <a:gd name="f19" fmla="+- f6 0 f5"/>
                <a:gd name="f20" fmla="*/ f15 f0 1"/>
                <a:gd name="f21" fmla="*/ f19 1 2848464"/>
                <a:gd name="f22" fmla="*/ f18 1 2659933"/>
                <a:gd name="f23" fmla="*/ 0 f19 1"/>
                <a:gd name="f24" fmla="*/ 1329967 f18 1"/>
                <a:gd name="f25" fmla="*/ 1424232 f19 1"/>
                <a:gd name="f26" fmla="*/ 0 f18 1"/>
                <a:gd name="f27" fmla="*/ 2848464 f19 1"/>
                <a:gd name="f28" fmla="*/ 2659934 f18 1"/>
                <a:gd name="f29" fmla="*/ f20 1 f2"/>
                <a:gd name="f30" fmla="*/ f23 1 2848464"/>
                <a:gd name="f31" fmla="*/ f24 1 2659933"/>
                <a:gd name="f32" fmla="*/ f25 1 2848464"/>
                <a:gd name="f33" fmla="*/ f26 1 2659933"/>
                <a:gd name="f34" fmla="*/ f27 1 2848464"/>
                <a:gd name="f35" fmla="*/ f28 1 2659933"/>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848464" h="2659933">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B1CCCF">
                <a:alpha val="49804"/>
              </a:srgbClr>
            </a:solidFill>
            <a:ln>
              <a:noFill/>
              <a:prstDash val="solid"/>
            </a:ln>
          </p:spPr>
          <p:txBody>
            <a:bodyPr lIns="664796" tIns="637190" rIns="664796" bIns="637190" anchor="ctr" anchorCtr="1"/>
            <a:lstStyle/>
            <a:p>
              <a:pPr algn="ctr" defTabSz="2889247" fontAlgn="auto">
                <a:spcBef>
                  <a:spcPts val="0"/>
                </a:spcBef>
                <a:spcAft>
                  <a:spcPts val="0"/>
                </a:spcAft>
                <a:defRPr sz="1800" b="0" i="0" u="none" strike="noStrike" kern="0" cap="none" spc="0" baseline="0">
                  <a:solidFill>
                    <a:srgbClr val="000000"/>
                  </a:solidFill>
                  <a:uFillTx/>
                </a:defRPr>
              </a:pPr>
              <a:r>
                <a:rPr lang="en-GB" sz="1200" b="1" kern="0" dirty="0">
                  <a:solidFill>
                    <a:srgbClr val="000000"/>
                  </a:solidFill>
                  <a:latin typeface="Calibri"/>
                  <a:cs typeface=""/>
                </a:rPr>
                <a:t>Dyspraxia</a:t>
              </a:r>
            </a:p>
            <a:p>
              <a:pPr algn="ctr" defTabSz="2889247" fontAlgn="auto">
                <a:spcBef>
                  <a:spcPts val="0"/>
                </a:spcBef>
                <a:spcAft>
                  <a:spcPts val="0"/>
                </a:spcAft>
                <a:defRPr sz="1800" b="0" i="0" u="none" strike="noStrike" kern="0" cap="none" spc="0" baseline="0">
                  <a:solidFill>
                    <a:srgbClr val="000000"/>
                  </a:solidFill>
                  <a:uFillTx/>
                </a:defRPr>
              </a:pPr>
              <a:r>
                <a:rPr lang="en-GB" sz="1000" kern="0" dirty="0">
                  <a:solidFill>
                    <a:srgbClr val="000000"/>
                  </a:solidFill>
                  <a:latin typeface="Calibri"/>
                  <a:cs typeface=""/>
                </a:rPr>
                <a:t>Difficulties with planning, </a:t>
              </a:r>
            </a:p>
            <a:p>
              <a:pPr algn="ctr" defTabSz="2889247" fontAlgn="auto">
                <a:spcBef>
                  <a:spcPts val="0"/>
                </a:spcBef>
                <a:spcAft>
                  <a:spcPts val="0"/>
                </a:spcAft>
                <a:defRPr sz="1800" b="0" i="0" u="none" strike="noStrike" kern="0" cap="none" spc="0" baseline="0">
                  <a:solidFill>
                    <a:srgbClr val="000000"/>
                  </a:solidFill>
                  <a:uFillTx/>
                </a:defRPr>
              </a:pPr>
              <a:r>
                <a:rPr lang="en-GB" sz="1000" kern="0" dirty="0">
                  <a:solidFill>
                    <a:srgbClr val="000000"/>
                  </a:solidFill>
                  <a:latin typeface="Calibri"/>
                  <a:cs typeface=""/>
                </a:rPr>
                <a:t>movements, co-ordination and practical tasks as well as </a:t>
              </a:r>
            </a:p>
            <a:p>
              <a:pPr algn="ctr" defTabSz="2889247" fontAlgn="auto">
                <a:spcBef>
                  <a:spcPts val="0"/>
                </a:spcBef>
                <a:spcAft>
                  <a:spcPts val="0"/>
                </a:spcAft>
                <a:defRPr sz="1800" b="0" i="0" u="none" strike="noStrike" kern="0" cap="none" spc="0" baseline="0">
                  <a:solidFill>
                    <a:srgbClr val="000000"/>
                  </a:solidFill>
                  <a:uFillTx/>
                </a:defRPr>
              </a:pPr>
              <a:r>
                <a:rPr lang="en-GB" sz="1000" kern="0" dirty="0">
                  <a:solidFill>
                    <a:srgbClr val="000000"/>
                  </a:solidFill>
                  <a:latin typeface="Calibri"/>
                  <a:cs typeface=""/>
                </a:rPr>
                <a:t>tracking and balance, poor</a:t>
              </a:r>
            </a:p>
            <a:p>
              <a:pPr algn="ctr" defTabSz="2889247" fontAlgn="auto">
                <a:spcBef>
                  <a:spcPts val="0"/>
                </a:spcBef>
                <a:spcAft>
                  <a:spcPts val="0"/>
                </a:spcAft>
                <a:defRPr sz="1800" b="0" i="0" u="none" strike="noStrike" kern="0" cap="none" spc="0" baseline="0">
                  <a:solidFill>
                    <a:srgbClr val="000000"/>
                  </a:solidFill>
                  <a:uFillTx/>
                </a:defRPr>
              </a:pPr>
              <a:r>
                <a:rPr lang="en-GB" sz="1000" kern="0" dirty="0">
                  <a:solidFill>
                    <a:srgbClr val="000000"/>
                  </a:solidFill>
                  <a:latin typeface="Calibri"/>
                  <a:cs typeface=""/>
                </a:rPr>
                <a:t> spatial awareness and </a:t>
              </a:r>
            </a:p>
            <a:p>
              <a:pPr algn="ctr" defTabSz="2889247" fontAlgn="auto">
                <a:spcBef>
                  <a:spcPts val="0"/>
                </a:spcBef>
                <a:spcAft>
                  <a:spcPts val="0"/>
                </a:spcAft>
                <a:defRPr sz="1800" b="0" i="0" u="none" strike="noStrike" kern="0" cap="none" spc="0" baseline="0">
                  <a:solidFill>
                    <a:srgbClr val="000000"/>
                  </a:solidFill>
                  <a:uFillTx/>
                </a:defRPr>
              </a:pPr>
              <a:r>
                <a:rPr lang="en-GB" sz="1000" kern="0" dirty="0">
                  <a:solidFill>
                    <a:srgbClr val="000000"/>
                  </a:solidFill>
                  <a:latin typeface="Calibri"/>
                  <a:cs typeface=""/>
                </a:rPr>
                <a:t>muscle tone.</a:t>
              </a:r>
              <a:endParaRPr lang="en-US" sz="1000" kern="0" dirty="0">
                <a:solidFill>
                  <a:srgbClr val="000000"/>
                </a:solidFill>
                <a:latin typeface="Calibri"/>
                <a:cs typeface=""/>
              </a:endParaRPr>
            </a:p>
          </p:txBody>
        </p:sp>
        <p:sp>
          <p:nvSpPr>
            <p:cNvPr id="31751" name="Freeform 3"/>
            <p:cNvSpPr>
              <a:spLocks/>
            </p:cNvSpPr>
            <p:nvPr/>
          </p:nvSpPr>
          <p:spPr bwMode="auto">
            <a:xfrm>
              <a:off x="1045369" y="2880926"/>
              <a:ext cx="3520714" cy="3245845"/>
            </a:xfrm>
            <a:custGeom>
              <a:avLst/>
              <a:gdLst>
                <a:gd name="T0" fmla="*/ 4810245 w 2738351"/>
                <a:gd name="T1" fmla="*/ 0 h 2628491"/>
                <a:gd name="T2" fmla="*/ 9620492 w 2738351"/>
                <a:gd name="T3" fmla="*/ 3773836 h 2628491"/>
                <a:gd name="T4" fmla="*/ 4810245 w 2738351"/>
                <a:gd name="T5" fmla="*/ 7547671 h 2628491"/>
                <a:gd name="T6" fmla="*/ 0 w 2738351"/>
                <a:gd name="T7" fmla="*/ 3773836 h 2628491"/>
                <a:gd name="T8" fmla="*/ 0 w 2738351"/>
                <a:gd name="T9" fmla="*/ 3773836 h 2628491"/>
                <a:gd name="T10" fmla="*/ 4810250 w 2738351"/>
                <a:gd name="T11" fmla="*/ 0 h 2628491"/>
                <a:gd name="T12" fmla="*/ 9620494 w 2738351"/>
                <a:gd name="T13" fmla="*/ 3773836 h 2628491"/>
                <a:gd name="T14" fmla="*/ 4810250 w 2738351"/>
                <a:gd name="T15" fmla="*/ 7547672 h 2628491"/>
                <a:gd name="T16" fmla="*/ 0 w 2738351"/>
                <a:gd name="T17" fmla="*/ 3773836 h 2628491"/>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738351"/>
                <a:gd name="T28" fmla="*/ 0 h 2628491"/>
                <a:gd name="T29" fmla="*/ 2738351 w 2738351"/>
                <a:gd name="T30" fmla="*/ 2628491 h 26284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8351" h="2628491">
                  <a:moveTo>
                    <a:pt x="0" y="1314246"/>
                  </a:moveTo>
                  <a:cubicBezTo>
                    <a:pt x="0" y="588408"/>
                    <a:pt x="613001" y="0"/>
                    <a:pt x="1369176" y="0"/>
                  </a:cubicBezTo>
                  <a:cubicBezTo>
                    <a:pt x="2125351" y="0"/>
                    <a:pt x="2738352" y="588408"/>
                    <a:pt x="2738352" y="1314246"/>
                  </a:cubicBezTo>
                  <a:cubicBezTo>
                    <a:pt x="2738352" y="2040084"/>
                    <a:pt x="2125351" y="2628492"/>
                    <a:pt x="1369176" y="2628492"/>
                  </a:cubicBezTo>
                  <a:cubicBezTo>
                    <a:pt x="613001" y="2628492"/>
                    <a:pt x="0" y="2040084"/>
                    <a:pt x="0" y="1314246"/>
                  </a:cubicBezTo>
                  <a:close/>
                </a:path>
              </a:pathLst>
            </a:custGeom>
            <a:solidFill>
              <a:srgbClr val="FBFB97">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4365" tIns="438271" rIns="454365" bIns="438271" anchor="ctr" anchorCtr="1"/>
            <a:lstStyle>
              <a:lvl1pPr defTabSz="622300" eaLnBrk="0" hangingPunct="0">
                <a:spcBef>
                  <a:spcPct val="20000"/>
                </a:spcBef>
                <a:buFont typeface="Arial" charset="0"/>
                <a:buChar char="•"/>
                <a:defRPr sz="3200">
                  <a:solidFill>
                    <a:schemeClr val="tx1"/>
                  </a:solidFill>
                  <a:latin typeface="Calibri" pitchFamily="34" charset="0"/>
                </a:defRPr>
              </a:lvl1pPr>
              <a:lvl2pPr marL="742950" indent="-285750" defTabSz="622300" eaLnBrk="0" hangingPunct="0">
                <a:spcBef>
                  <a:spcPct val="20000"/>
                </a:spcBef>
                <a:buFont typeface="Arial" charset="0"/>
                <a:buChar char="–"/>
                <a:defRPr sz="2800">
                  <a:solidFill>
                    <a:schemeClr val="tx1"/>
                  </a:solidFill>
                  <a:latin typeface="Calibri" pitchFamily="34" charset="0"/>
                </a:defRPr>
              </a:lvl2pPr>
              <a:lvl3pPr marL="1143000" indent="-228600" defTabSz="622300" eaLnBrk="0" hangingPunct="0">
                <a:spcBef>
                  <a:spcPct val="20000"/>
                </a:spcBef>
                <a:buFont typeface="Arial" charset="0"/>
                <a:buChar char="•"/>
                <a:defRPr sz="2400">
                  <a:solidFill>
                    <a:schemeClr val="tx1"/>
                  </a:solidFill>
                  <a:latin typeface="Calibri" pitchFamily="34" charset="0"/>
                </a:defRPr>
              </a:lvl3pPr>
              <a:lvl4pPr marL="1600200" indent="-228600" defTabSz="622300" eaLnBrk="0" hangingPunct="0">
                <a:spcBef>
                  <a:spcPct val="20000"/>
                </a:spcBef>
                <a:buFont typeface="Arial" charset="0"/>
                <a:buChar char="–"/>
                <a:defRPr sz="2000">
                  <a:solidFill>
                    <a:schemeClr val="tx1"/>
                  </a:solidFill>
                  <a:latin typeface="Calibri" pitchFamily="34" charset="0"/>
                </a:defRPr>
              </a:lvl4pPr>
              <a:lvl5pPr marL="2057400" indent="-228600" defTabSz="622300" eaLnBrk="0" hangingPunct="0">
                <a:spcBef>
                  <a:spcPct val="20000"/>
                </a:spcBef>
                <a:buFont typeface="Arial" charset="0"/>
                <a:buChar char="»"/>
                <a:defRPr sz="2000">
                  <a:solidFill>
                    <a:schemeClr val="tx1"/>
                  </a:solidFill>
                  <a:latin typeface="Calibri" pitchFamily="34" charset="0"/>
                </a:defRPr>
              </a:lvl5pPr>
              <a:lvl6pPr marL="25146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200" b="1" dirty="0">
                <a:solidFill>
                  <a:srgbClr val="000000"/>
                </a:solidFill>
              </a:endParaRPr>
            </a:p>
            <a:p>
              <a:pPr algn="ctr" eaLnBrk="1" hangingPunct="1">
                <a:spcBef>
                  <a:spcPct val="0"/>
                </a:spcBef>
                <a:buFontTx/>
                <a:buNone/>
              </a:pPr>
              <a:endParaRPr lang="en-GB" altLang="en-US" sz="1200" b="1" dirty="0">
                <a:solidFill>
                  <a:srgbClr val="000000"/>
                </a:solidFill>
              </a:endParaRPr>
            </a:p>
            <a:p>
              <a:pPr algn="ctr" eaLnBrk="1" hangingPunct="1">
                <a:spcBef>
                  <a:spcPct val="0"/>
                </a:spcBef>
                <a:buFontTx/>
                <a:buNone/>
              </a:pPr>
              <a:r>
                <a:rPr lang="en-GB" altLang="en-US" sz="1200" b="1" dirty="0">
                  <a:solidFill>
                    <a:srgbClr val="000000"/>
                  </a:solidFill>
                </a:rPr>
                <a:t>Autism spectrum disorder</a:t>
              </a:r>
            </a:p>
            <a:p>
              <a:pPr algn="ctr" eaLnBrk="1" hangingPunct="1">
                <a:spcBef>
                  <a:spcPct val="0"/>
                </a:spcBef>
                <a:buFontTx/>
                <a:buNone/>
              </a:pPr>
              <a:r>
                <a:rPr lang="en-GB" altLang="en-US" sz="1200" b="1" dirty="0">
                  <a:solidFill>
                    <a:srgbClr val="000000"/>
                  </a:solidFill>
                </a:rPr>
                <a:t> (ASD)</a:t>
              </a:r>
            </a:p>
            <a:p>
              <a:pPr algn="ctr" eaLnBrk="1" hangingPunct="1">
                <a:spcBef>
                  <a:spcPct val="0"/>
                </a:spcBef>
                <a:buFontTx/>
                <a:buNone/>
              </a:pPr>
              <a:r>
                <a:rPr lang="en-GB" altLang="en-US" sz="1200" b="1" dirty="0">
                  <a:solidFill>
                    <a:srgbClr val="000000"/>
                  </a:solidFill>
                </a:rPr>
                <a:t>Including Asperger’s </a:t>
              </a:r>
            </a:p>
            <a:p>
              <a:pPr algn="ctr" eaLnBrk="1" hangingPunct="1">
                <a:spcBef>
                  <a:spcPct val="0"/>
                </a:spcBef>
                <a:buFontTx/>
                <a:buNone/>
              </a:pPr>
              <a:r>
                <a:rPr lang="en-GB" altLang="en-US" sz="1200" b="1" dirty="0">
                  <a:solidFill>
                    <a:srgbClr val="000000"/>
                  </a:solidFill>
                </a:rPr>
                <a:t>syndrome</a:t>
              </a:r>
            </a:p>
            <a:p>
              <a:pPr algn="ctr" eaLnBrk="1" hangingPunct="1">
                <a:spcBef>
                  <a:spcPct val="0"/>
                </a:spcBef>
                <a:buFontTx/>
                <a:buNone/>
              </a:pPr>
              <a:r>
                <a:rPr lang="en-GB" altLang="en-US" sz="1000" dirty="0">
                  <a:solidFill>
                    <a:srgbClr val="000000"/>
                  </a:solidFill>
                </a:rPr>
                <a:t>Social and communication </a:t>
              </a:r>
            </a:p>
            <a:p>
              <a:pPr algn="ctr" eaLnBrk="1" hangingPunct="1">
                <a:spcBef>
                  <a:spcPct val="0"/>
                </a:spcBef>
                <a:buFontTx/>
                <a:buNone/>
              </a:pPr>
              <a:r>
                <a:rPr lang="en-GB" altLang="en-US" sz="1000" dirty="0">
                  <a:solidFill>
                    <a:srgbClr val="000000"/>
                  </a:solidFill>
                </a:rPr>
                <a:t>problems. Obsessive interests. </a:t>
              </a:r>
            </a:p>
            <a:p>
              <a:pPr algn="ctr" eaLnBrk="1" hangingPunct="1">
                <a:spcBef>
                  <a:spcPct val="0"/>
                </a:spcBef>
                <a:buFontTx/>
                <a:buNone/>
              </a:pPr>
              <a:r>
                <a:rPr lang="en-GB" altLang="en-US" sz="1000" dirty="0">
                  <a:solidFill>
                    <a:srgbClr val="000000"/>
                  </a:solidFill>
                </a:rPr>
                <a:t>Difference in imagination.</a:t>
              </a:r>
              <a:endParaRPr lang="en-US" altLang="en-US" sz="1000" dirty="0">
                <a:solidFill>
                  <a:srgbClr val="000000"/>
                </a:solidFill>
              </a:endParaRPr>
            </a:p>
          </p:txBody>
        </p:sp>
        <p:sp>
          <p:nvSpPr>
            <p:cNvPr id="5" name="Freeform 4"/>
            <p:cNvSpPr/>
            <p:nvPr/>
          </p:nvSpPr>
          <p:spPr>
            <a:xfrm>
              <a:off x="4095116" y="520003"/>
              <a:ext cx="3762706" cy="3142212"/>
            </a:xfrm>
            <a:custGeom>
              <a:avLst/>
              <a:gdLst>
                <a:gd name="f0" fmla="val 10800000"/>
                <a:gd name="f1" fmla="val 5400000"/>
                <a:gd name="f2" fmla="val 180"/>
                <a:gd name="f3" fmla="val w"/>
                <a:gd name="f4" fmla="val h"/>
                <a:gd name="f5" fmla="val 0"/>
                <a:gd name="f6" fmla="val 2806148"/>
                <a:gd name="f7" fmla="val 2563451"/>
                <a:gd name="f8" fmla="val 1281726"/>
                <a:gd name="f9" fmla="val 573848"/>
                <a:gd name="f10" fmla="val 628178"/>
                <a:gd name="f11" fmla="val 1403074"/>
                <a:gd name="f12" fmla="val 2177970"/>
                <a:gd name="f13" fmla="val 1989604"/>
                <a:gd name="f14" fmla="val 2563452"/>
                <a:gd name="f15" fmla="+- 0 0 -90"/>
                <a:gd name="f16" fmla="*/ f3 1 2806148"/>
                <a:gd name="f17" fmla="*/ f4 1 2563451"/>
                <a:gd name="f18" fmla="+- f7 0 f5"/>
                <a:gd name="f19" fmla="+- f6 0 f5"/>
                <a:gd name="f20" fmla="*/ f15 f0 1"/>
                <a:gd name="f21" fmla="*/ f19 1 2806148"/>
                <a:gd name="f22" fmla="*/ f18 1 2563451"/>
                <a:gd name="f23" fmla="*/ 0 f19 1"/>
                <a:gd name="f24" fmla="*/ 1281726 f18 1"/>
                <a:gd name="f25" fmla="*/ 1403074 f19 1"/>
                <a:gd name="f26" fmla="*/ 0 f18 1"/>
                <a:gd name="f27" fmla="*/ 2806148 f19 1"/>
                <a:gd name="f28" fmla="*/ 2563452 f18 1"/>
                <a:gd name="f29" fmla="*/ f20 1 f2"/>
                <a:gd name="f30" fmla="*/ f23 1 2806148"/>
                <a:gd name="f31" fmla="*/ f24 1 2563451"/>
                <a:gd name="f32" fmla="*/ f25 1 2806148"/>
                <a:gd name="f33" fmla="*/ f26 1 2563451"/>
                <a:gd name="f34" fmla="*/ f27 1 2806148"/>
                <a:gd name="f35" fmla="*/ f28 1 2563451"/>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806148" h="2563451">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ABFBB3">
                <a:alpha val="49804"/>
              </a:srgbClr>
            </a:solidFill>
            <a:ln>
              <a:noFill/>
              <a:prstDash val="solid"/>
            </a:ln>
          </p:spPr>
          <p:txBody>
            <a:bodyPr lIns="464286" tIns="428753" rIns="464286" bIns="428753" anchor="ctr" anchorCtr="1"/>
            <a:lstStyle/>
            <a:p>
              <a:pPr algn="ctr" defTabSz="622304" fontAlgn="auto">
                <a:spcBef>
                  <a:spcPts val="0"/>
                </a:spcBef>
                <a:spcAft>
                  <a:spcPts val="0"/>
                </a:spcAft>
                <a:defRPr sz="1800" b="0" i="0" u="none" strike="noStrike" kern="0" cap="none" spc="0" baseline="0">
                  <a:solidFill>
                    <a:srgbClr val="000000"/>
                  </a:solidFill>
                  <a:uFillTx/>
                </a:defRPr>
              </a:pPr>
              <a:r>
                <a:rPr lang="en-GB" sz="1200" b="1" kern="0" dirty="0">
                  <a:solidFill>
                    <a:srgbClr val="000000"/>
                  </a:solidFill>
                  <a:latin typeface="Calibri"/>
                  <a:cs typeface=""/>
                </a:rPr>
                <a:t>Dyslexia</a:t>
              </a:r>
            </a:p>
            <a:p>
              <a:pPr algn="ctr" defTabSz="622304" fontAlgn="auto">
                <a:spcBef>
                  <a:spcPts val="0"/>
                </a:spcBef>
                <a:spcAft>
                  <a:spcPts val="0"/>
                </a:spcAft>
                <a:defRPr sz="1800" b="0" i="0" u="none" strike="noStrike" kern="0" cap="none" spc="0" baseline="0">
                  <a:solidFill>
                    <a:srgbClr val="000000"/>
                  </a:solidFill>
                  <a:uFillTx/>
                </a:defRPr>
              </a:pPr>
              <a:r>
                <a:rPr lang="en-GB" sz="1200" kern="0" dirty="0">
                  <a:solidFill>
                    <a:srgbClr val="000000"/>
                  </a:solidFill>
                  <a:latin typeface="Calibri"/>
                  <a:cs typeface=""/>
                </a:rPr>
                <a:t>Difficulties with:</a:t>
              </a:r>
            </a:p>
            <a:p>
              <a:pPr algn="ctr" defTabSz="622304" fontAlgn="auto">
                <a:spcBef>
                  <a:spcPts val="0"/>
                </a:spcBef>
                <a:spcAft>
                  <a:spcPts val="0"/>
                </a:spcAft>
                <a:defRPr sz="1800" b="0" i="0" u="none" strike="noStrike" kern="0" cap="none" spc="0" baseline="0">
                  <a:solidFill>
                    <a:srgbClr val="000000"/>
                  </a:solidFill>
                  <a:uFillTx/>
                </a:defRPr>
              </a:pPr>
              <a:r>
                <a:rPr lang="en-GB" sz="1200" kern="0" dirty="0">
                  <a:solidFill>
                    <a:srgbClr val="000000"/>
                  </a:solidFill>
                  <a:latin typeface="Calibri"/>
                  <a:cs typeface=""/>
                </a:rPr>
                <a:t>reading, writing, </a:t>
              </a:r>
            </a:p>
            <a:p>
              <a:pPr algn="ctr" defTabSz="622304" fontAlgn="auto">
                <a:spcBef>
                  <a:spcPts val="0"/>
                </a:spcBef>
                <a:spcAft>
                  <a:spcPts val="0"/>
                </a:spcAft>
                <a:defRPr sz="1800" b="0" i="0" u="none" strike="noStrike" kern="0" cap="none" spc="0" baseline="0">
                  <a:solidFill>
                    <a:srgbClr val="000000"/>
                  </a:solidFill>
                  <a:uFillTx/>
                </a:defRPr>
              </a:pPr>
              <a:r>
                <a:rPr lang="en-GB" sz="1200" kern="0" dirty="0">
                  <a:solidFill>
                    <a:srgbClr val="000000"/>
                  </a:solidFill>
                  <a:latin typeface="Calibri"/>
                  <a:cs typeface=""/>
                </a:rPr>
                <a:t>spelling, speaking,</a:t>
              </a:r>
            </a:p>
            <a:p>
              <a:pPr algn="ctr" defTabSz="622304" fontAlgn="auto">
                <a:spcBef>
                  <a:spcPts val="0"/>
                </a:spcBef>
                <a:spcAft>
                  <a:spcPts val="0"/>
                </a:spcAft>
                <a:defRPr sz="1800" b="0" i="0" u="none" strike="noStrike" kern="0" cap="none" spc="0" baseline="0">
                  <a:solidFill>
                    <a:srgbClr val="000000"/>
                  </a:solidFill>
                  <a:uFillTx/>
                </a:defRPr>
              </a:pPr>
              <a:r>
                <a:rPr lang="en-GB" sz="1200" kern="0" dirty="0">
                  <a:solidFill>
                    <a:srgbClr val="000000"/>
                  </a:solidFill>
                  <a:latin typeface="Calibri"/>
                  <a:cs typeface=""/>
                </a:rPr>
                <a:t> listening. </a:t>
              </a:r>
            </a:p>
            <a:p>
              <a:pPr algn="ctr" defTabSz="622304" fontAlgn="auto">
                <a:spcBef>
                  <a:spcPts val="0"/>
                </a:spcBef>
                <a:spcAft>
                  <a:spcPts val="0"/>
                </a:spcAft>
                <a:defRPr sz="1800" b="0" i="0" u="none" strike="noStrike" kern="0" cap="none" spc="0" baseline="0">
                  <a:solidFill>
                    <a:srgbClr val="000000"/>
                  </a:solidFill>
                  <a:uFillTx/>
                </a:defRPr>
              </a:pPr>
              <a:r>
                <a:rPr lang="en-GB" sz="1200" kern="0" dirty="0">
                  <a:solidFill>
                    <a:srgbClr val="000000"/>
                  </a:solidFill>
                  <a:latin typeface="Calibri"/>
                  <a:cs typeface=""/>
                </a:rPr>
                <a:t>Preference for</a:t>
              </a:r>
            </a:p>
            <a:p>
              <a:pPr algn="ctr" defTabSz="622304" fontAlgn="auto">
                <a:spcBef>
                  <a:spcPts val="0"/>
                </a:spcBef>
                <a:spcAft>
                  <a:spcPts val="0"/>
                </a:spcAft>
                <a:defRPr sz="1800" b="0" i="0" u="none" strike="noStrike" kern="0" cap="none" spc="0" baseline="0">
                  <a:solidFill>
                    <a:srgbClr val="000000"/>
                  </a:solidFill>
                  <a:uFillTx/>
                </a:defRPr>
              </a:pPr>
              <a:r>
                <a:rPr lang="en-GB" sz="1200" kern="0" dirty="0">
                  <a:solidFill>
                    <a:srgbClr val="000000"/>
                  </a:solidFill>
                  <a:latin typeface="Calibri"/>
                  <a:cs typeface=""/>
                </a:rPr>
                <a:t> non-linear thought.</a:t>
              </a:r>
              <a:endParaRPr lang="en-US" sz="1200" kern="0" dirty="0">
                <a:solidFill>
                  <a:srgbClr val="000000"/>
                </a:solidFill>
                <a:latin typeface="Calibri"/>
                <a:cs typeface=""/>
              </a:endParaRPr>
            </a:p>
          </p:txBody>
        </p:sp>
        <p:sp>
          <p:nvSpPr>
            <p:cNvPr id="31753" name="Freeform 5"/>
            <p:cNvSpPr>
              <a:spLocks/>
            </p:cNvSpPr>
            <p:nvPr/>
          </p:nvSpPr>
          <p:spPr bwMode="auto">
            <a:xfrm>
              <a:off x="4121273" y="2945840"/>
              <a:ext cx="3736549" cy="3180932"/>
            </a:xfrm>
            <a:custGeom>
              <a:avLst/>
              <a:gdLst>
                <a:gd name="T0" fmla="*/ 6309168 w 2756372"/>
                <a:gd name="T1" fmla="*/ 0 h 2511710"/>
                <a:gd name="T2" fmla="*/ 12618335 w 2756372"/>
                <a:gd name="T3" fmla="*/ 4091324 h 2511710"/>
                <a:gd name="T4" fmla="*/ 6309168 w 2756372"/>
                <a:gd name="T5" fmla="*/ 8182650 h 2511710"/>
                <a:gd name="T6" fmla="*/ 0 w 2756372"/>
                <a:gd name="T7" fmla="*/ 4091324 h 2511710"/>
                <a:gd name="T8" fmla="*/ 0 w 2756372"/>
                <a:gd name="T9" fmla="*/ 4091324 h 2511710"/>
                <a:gd name="T10" fmla="*/ 6309168 w 2756372"/>
                <a:gd name="T11" fmla="*/ 0 h 2511710"/>
                <a:gd name="T12" fmla="*/ 12618335 w 2756372"/>
                <a:gd name="T13" fmla="*/ 4091324 h 2511710"/>
                <a:gd name="T14" fmla="*/ 6309168 w 2756372"/>
                <a:gd name="T15" fmla="*/ 8182650 h 2511710"/>
                <a:gd name="T16" fmla="*/ 0 w 2756372"/>
                <a:gd name="T17" fmla="*/ 4091324 h 251171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756372"/>
                <a:gd name="T28" fmla="*/ 0 h 2511710"/>
                <a:gd name="T29" fmla="*/ 2756372 w 2756372"/>
                <a:gd name="T30" fmla="*/ 2511710 h 25117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56372" h="2511710">
                  <a:moveTo>
                    <a:pt x="0" y="1255855"/>
                  </a:moveTo>
                  <a:cubicBezTo>
                    <a:pt x="0" y="562265"/>
                    <a:pt x="617035" y="0"/>
                    <a:pt x="1378186" y="0"/>
                  </a:cubicBezTo>
                  <a:cubicBezTo>
                    <a:pt x="2139337" y="0"/>
                    <a:pt x="2756372" y="562265"/>
                    <a:pt x="2756372" y="1255855"/>
                  </a:cubicBezTo>
                  <a:cubicBezTo>
                    <a:pt x="2756372" y="1949445"/>
                    <a:pt x="2139337" y="2511710"/>
                    <a:pt x="1378186" y="2511710"/>
                  </a:cubicBezTo>
                  <a:cubicBezTo>
                    <a:pt x="617035" y="2511710"/>
                    <a:pt x="0" y="1949445"/>
                    <a:pt x="0" y="1255855"/>
                  </a:cubicBezTo>
                  <a:close/>
                </a:path>
              </a:pathLst>
            </a:custGeom>
            <a:solidFill>
              <a:srgbClr val="DAC2D7">
                <a:alpha val="4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1764" tIns="405929" rIns="441764" bIns="405929" anchor="ctr" anchorCtr="1"/>
            <a:lstStyle>
              <a:lvl1pPr defTabSz="442913" eaLnBrk="0" hangingPunct="0">
                <a:spcBef>
                  <a:spcPct val="20000"/>
                </a:spcBef>
                <a:buFont typeface="Arial" charset="0"/>
                <a:buChar char="•"/>
                <a:defRPr sz="3200">
                  <a:solidFill>
                    <a:schemeClr val="tx1"/>
                  </a:solidFill>
                  <a:latin typeface="Calibri" pitchFamily="34" charset="0"/>
                </a:defRPr>
              </a:lvl1pPr>
              <a:lvl2pPr marL="742950" indent="-285750" defTabSz="442913" eaLnBrk="0" hangingPunct="0">
                <a:spcBef>
                  <a:spcPct val="20000"/>
                </a:spcBef>
                <a:buFont typeface="Arial" charset="0"/>
                <a:buChar char="–"/>
                <a:defRPr sz="2800">
                  <a:solidFill>
                    <a:schemeClr val="tx1"/>
                  </a:solidFill>
                  <a:latin typeface="Calibri" pitchFamily="34" charset="0"/>
                </a:defRPr>
              </a:lvl2pPr>
              <a:lvl3pPr marL="1143000" indent="-228600" defTabSz="442913" eaLnBrk="0" hangingPunct="0">
                <a:spcBef>
                  <a:spcPct val="20000"/>
                </a:spcBef>
                <a:buFont typeface="Arial" charset="0"/>
                <a:buChar char="•"/>
                <a:defRPr sz="2400">
                  <a:solidFill>
                    <a:schemeClr val="tx1"/>
                  </a:solidFill>
                  <a:latin typeface="Calibri" pitchFamily="34" charset="0"/>
                </a:defRPr>
              </a:lvl3pPr>
              <a:lvl4pPr marL="1600200" indent="-228600" defTabSz="442913" eaLnBrk="0" hangingPunct="0">
                <a:spcBef>
                  <a:spcPct val="20000"/>
                </a:spcBef>
                <a:buFont typeface="Arial" charset="0"/>
                <a:buChar char="–"/>
                <a:defRPr sz="2000">
                  <a:solidFill>
                    <a:schemeClr val="tx1"/>
                  </a:solidFill>
                  <a:latin typeface="Calibri" pitchFamily="34" charset="0"/>
                </a:defRPr>
              </a:lvl4pPr>
              <a:lvl5pPr marL="2057400" indent="-228600" defTabSz="442913" eaLnBrk="0" hangingPunct="0">
                <a:spcBef>
                  <a:spcPct val="20000"/>
                </a:spcBef>
                <a:buFont typeface="Arial" charset="0"/>
                <a:buChar char="»"/>
                <a:defRPr sz="2000">
                  <a:solidFill>
                    <a:schemeClr val="tx1"/>
                  </a:solidFill>
                  <a:latin typeface="Calibri" pitchFamily="34" charset="0"/>
                </a:defRPr>
              </a:lvl5pPr>
              <a:lvl6pPr marL="25146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dirty="0">
                  <a:solidFill>
                    <a:srgbClr val="000000"/>
                  </a:solidFill>
                </a:rPr>
                <a:t>AD(H)D </a:t>
              </a:r>
            </a:p>
            <a:p>
              <a:pPr algn="ctr" eaLnBrk="1" hangingPunct="1">
                <a:spcBef>
                  <a:spcPct val="0"/>
                </a:spcBef>
                <a:buFontTx/>
                <a:buNone/>
              </a:pPr>
              <a:r>
                <a:rPr lang="en-GB" altLang="en-US" sz="1200" dirty="0">
                  <a:solidFill>
                    <a:srgbClr val="000000"/>
                  </a:solidFill>
                </a:rPr>
                <a:t>Impulsive,</a:t>
              </a:r>
            </a:p>
            <a:p>
              <a:pPr algn="ctr" eaLnBrk="1" hangingPunct="1">
                <a:spcBef>
                  <a:spcPct val="0"/>
                </a:spcBef>
                <a:buFontTx/>
                <a:buNone/>
              </a:pPr>
              <a:r>
                <a:rPr lang="en-GB" altLang="en-US" sz="1200" dirty="0">
                  <a:solidFill>
                    <a:srgbClr val="000000"/>
                  </a:solidFill>
                </a:rPr>
                <a:t> temper outbursts, </a:t>
              </a:r>
            </a:p>
            <a:p>
              <a:pPr algn="ctr" eaLnBrk="1" hangingPunct="1">
                <a:spcBef>
                  <a:spcPct val="0"/>
                </a:spcBef>
                <a:buFontTx/>
                <a:buNone/>
              </a:pPr>
              <a:r>
                <a:rPr lang="en-GB" altLang="en-US" sz="1200" dirty="0">
                  <a:solidFill>
                    <a:srgbClr val="000000"/>
                  </a:solidFill>
                </a:rPr>
                <a:t>hyperactivity,</a:t>
              </a:r>
            </a:p>
            <a:p>
              <a:pPr algn="ctr" eaLnBrk="1" hangingPunct="1">
                <a:spcBef>
                  <a:spcPct val="0"/>
                </a:spcBef>
                <a:buFontTx/>
                <a:buNone/>
              </a:pPr>
              <a:r>
                <a:rPr lang="en-GB" altLang="en-US" sz="1200" dirty="0">
                  <a:solidFill>
                    <a:srgbClr val="000000"/>
                  </a:solidFill>
                </a:rPr>
                <a:t> low frustration threshold, </a:t>
              </a:r>
            </a:p>
            <a:p>
              <a:pPr algn="ctr" eaLnBrk="1" hangingPunct="1">
                <a:spcBef>
                  <a:spcPct val="0"/>
                </a:spcBef>
                <a:buFontTx/>
                <a:buNone/>
              </a:pPr>
              <a:r>
                <a:rPr lang="en-GB" altLang="en-US" sz="1200" dirty="0">
                  <a:solidFill>
                    <a:srgbClr val="000000"/>
                  </a:solidFill>
                </a:rPr>
                <a:t>easily distracted </a:t>
              </a:r>
            </a:p>
            <a:p>
              <a:pPr algn="ctr" eaLnBrk="1" hangingPunct="1">
                <a:spcBef>
                  <a:spcPct val="0"/>
                </a:spcBef>
                <a:buFontTx/>
                <a:buNone/>
              </a:pPr>
              <a:r>
                <a:rPr lang="en-GB" altLang="en-US" sz="1200" dirty="0">
                  <a:solidFill>
                    <a:srgbClr val="000000"/>
                  </a:solidFill>
                </a:rPr>
                <a:t>or over focused.</a:t>
              </a:r>
              <a:endParaRPr lang="en-US" altLang="en-US" sz="1200" dirty="0">
                <a:solidFill>
                  <a:srgbClr val="000000"/>
                </a:solidFill>
              </a:endParaRPr>
            </a:p>
          </p:txBody>
        </p:sp>
        <p:sp>
          <p:nvSpPr>
            <p:cNvPr id="31754" name="Freeform 6"/>
            <p:cNvSpPr>
              <a:spLocks/>
            </p:cNvSpPr>
            <p:nvPr/>
          </p:nvSpPr>
          <p:spPr bwMode="auto">
            <a:xfrm>
              <a:off x="3737171" y="3014740"/>
              <a:ext cx="1459611" cy="2713445"/>
            </a:xfrm>
            <a:custGeom>
              <a:avLst/>
              <a:gdLst>
                <a:gd name="T0" fmla="*/ 343524 w 1762178"/>
                <a:gd name="T1" fmla="*/ 0 h 2026324"/>
                <a:gd name="T2" fmla="*/ 687047 w 1762178"/>
                <a:gd name="T3" fmla="*/ 4362543 h 2026324"/>
                <a:gd name="T4" fmla="*/ 343524 w 1762178"/>
                <a:gd name="T5" fmla="*/ 8725084 h 2026324"/>
                <a:gd name="T6" fmla="*/ 0 w 1762178"/>
                <a:gd name="T7" fmla="*/ 4362543 h 2026324"/>
                <a:gd name="T8" fmla="*/ 0 w 1762178"/>
                <a:gd name="T9" fmla="*/ 1264618 h 2026324"/>
                <a:gd name="T10" fmla="*/ 114508 w 1762178"/>
                <a:gd name="T11" fmla="*/ 0 h 2026324"/>
                <a:gd name="T12" fmla="*/ 572539 w 1762178"/>
                <a:gd name="T13" fmla="*/ 0 h 2026324"/>
                <a:gd name="T14" fmla="*/ 687047 w 1762178"/>
                <a:gd name="T15" fmla="*/ 1264618 h 2026324"/>
                <a:gd name="T16" fmla="*/ 687047 w 1762178"/>
                <a:gd name="T17" fmla="*/ 7460466 h 2026324"/>
                <a:gd name="T18" fmla="*/ 572539 w 1762178"/>
                <a:gd name="T19" fmla="*/ 8725084 h 2026324"/>
                <a:gd name="T20" fmla="*/ 114508 w 1762178"/>
                <a:gd name="T21" fmla="*/ 8725084 h 2026324"/>
                <a:gd name="T22" fmla="*/ 0 w 1762178"/>
                <a:gd name="T23" fmla="*/ 7460466 h 2026324"/>
                <a:gd name="T24" fmla="*/ 0 w 1762178"/>
                <a:gd name="T25" fmla="*/ 1264618 h 2026324"/>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2178"/>
                <a:gd name="T40" fmla="*/ 0 h 2026324"/>
                <a:gd name="T41" fmla="*/ 1762178 w 1762178"/>
                <a:gd name="T42" fmla="*/ 2026324 h 2026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2178" h="2026324">
                  <a:moveTo>
                    <a:pt x="0" y="293696"/>
                  </a:moveTo>
                  <a:cubicBezTo>
                    <a:pt x="0" y="131492"/>
                    <a:pt x="131492" y="0"/>
                    <a:pt x="293696" y="0"/>
                  </a:cubicBezTo>
                  <a:lnTo>
                    <a:pt x="1468482" y="0"/>
                  </a:lnTo>
                  <a:cubicBezTo>
                    <a:pt x="1630686" y="0"/>
                    <a:pt x="1762178" y="131492"/>
                    <a:pt x="1762178" y="293696"/>
                  </a:cubicBezTo>
                  <a:lnTo>
                    <a:pt x="1762178" y="1732628"/>
                  </a:lnTo>
                  <a:cubicBezTo>
                    <a:pt x="1762178" y="1894832"/>
                    <a:pt x="1630686" y="2026324"/>
                    <a:pt x="1468482" y="2026324"/>
                  </a:cubicBezTo>
                  <a:lnTo>
                    <a:pt x="293696" y="2026324"/>
                  </a:lnTo>
                  <a:cubicBezTo>
                    <a:pt x="131492" y="2026324"/>
                    <a:pt x="0" y="1894832"/>
                    <a:pt x="0" y="1732628"/>
                  </a:cubicBezTo>
                  <a:lnTo>
                    <a:pt x="0" y="293696"/>
                  </a:lnTo>
                  <a:close/>
                </a:path>
              </a:pathLst>
            </a:custGeom>
            <a:solidFill>
              <a:srgbClr val="FBC69B">
                <a:alpha val="7764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4120" tIns="124120" rIns="124120" bIns="124120" anchor="ctr" anchorCtr="1"/>
            <a:lstStyle>
              <a:lvl1pPr defTabSz="442913" eaLnBrk="0" hangingPunct="0">
                <a:spcBef>
                  <a:spcPct val="20000"/>
                </a:spcBef>
                <a:buFont typeface="Arial" charset="0"/>
                <a:buChar char="•"/>
                <a:defRPr sz="3200">
                  <a:solidFill>
                    <a:schemeClr val="tx1"/>
                  </a:solidFill>
                  <a:latin typeface="Calibri" pitchFamily="34" charset="0"/>
                </a:defRPr>
              </a:lvl1pPr>
              <a:lvl2pPr marL="742950" indent="-285750" defTabSz="442913" eaLnBrk="0" hangingPunct="0">
                <a:spcBef>
                  <a:spcPct val="20000"/>
                </a:spcBef>
                <a:buFont typeface="Arial" charset="0"/>
                <a:buChar char="–"/>
                <a:defRPr sz="2800">
                  <a:solidFill>
                    <a:schemeClr val="tx1"/>
                  </a:solidFill>
                  <a:latin typeface="Calibri" pitchFamily="34" charset="0"/>
                </a:defRPr>
              </a:lvl2pPr>
              <a:lvl3pPr marL="1143000" indent="-228600" defTabSz="442913" eaLnBrk="0" hangingPunct="0">
                <a:spcBef>
                  <a:spcPct val="20000"/>
                </a:spcBef>
                <a:buFont typeface="Arial" charset="0"/>
                <a:buChar char="•"/>
                <a:defRPr sz="2400">
                  <a:solidFill>
                    <a:schemeClr val="tx1"/>
                  </a:solidFill>
                  <a:latin typeface="Calibri" pitchFamily="34" charset="0"/>
                </a:defRPr>
              </a:lvl3pPr>
              <a:lvl4pPr marL="1600200" indent="-228600" defTabSz="442913" eaLnBrk="0" hangingPunct="0">
                <a:spcBef>
                  <a:spcPct val="20000"/>
                </a:spcBef>
                <a:buFont typeface="Arial" charset="0"/>
                <a:buChar char="–"/>
                <a:defRPr sz="2000">
                  <a:solidFill>
                    <a:schemeClr val="tx1"/>
                  </a:solidFill>
                  <a:latin typeface="Calibri" pitchFamily="34" charset="0"/>
                </a:defRPr>
              </a:lvl4pPr>
              <a:lvl5pPr marL="2057400" indent="-228600" defTabSz="442913" eaLnBrk="0" hangingPunct="0">
                <a:spcBef>
                  <a:spcPct val="20000"/>
                </a:spcBef>
                <a:buFont typeface="Arial" charset="0"/>
                <a:buChar char="»"/>
                <a:defRPr sz="2000">
                  <a:solidFill>
                    <a:schemeClr val="tx1"/>
                  </a:solidFill>
                  <a:latin typeface="Calibri" pitchFamily="34" charset="0"/>
                </a:defRPr>
              </a:lvl5pPr>
              <a:lvl6pPr marL="25146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100" b="1" dirty="0">
                  <a:solidFill>
                    <a:srgbClr val="000000"/>
                  </a:solidFill>
                </a:rPr>
                <a:t>Neuro - Diversity </a:t>
              </a:r>
              <a:r>
                <a:rPr lang="en-GB" altLang="en-US" sz="1100" dirty="0">
                  <a:solidFill>
                    <a:srgbClr val="000000"/>
                  </a:solidFill>
                </a:rPr>
                <a:t>difficulties with organisation, memory, concentration, time, direction, perception, sequencing. Poor listening skills. All may lead to low self esteem, anxiety, and depression if others are not aware. Can be creative original and determined.</a:t>
              </a:r>
              <a:endParaRPr lang="en-US" altLang="en-US" sz="1100" dirty="0">
                <a:solidFill>
                  <a:srgbClr val="000000"/>
                </a:solidFill>
              </a:endParaRPr>
            </a:p>
          </p:txBody>
        </p:sp>
        <p:sp>
          <p:nvSpPr>
            <p:cNvPr id="31755" name="Freeform 7"/>
            <p:cNvSpPr>
              <a:spLocks/>
            </p:cNvSpPr>
            <p:nvPr/>
          </p:nvSpPr>
          <p:spPr bwMode="auto">
            <a:xfrm>
              <a:off x="3549565" y="1124529"/>
              <a:ext cx="1759497" cy="1790047"/>
            </a:xfrm>
            <a:custGeom>
              <a:avLst/>
              <a:gdLst>
                <a:gd name="T0" fmla="*/ 2147483647 w 10000"/>
                <a:gd name="T1" fmla="*/ 0 h 10000"/>
                <a:gd name="T2" fmla="*/ 2147483647 w 10000"/>
                <a:gd name="T3" fmla="*/ 2147483647 h 10000"/>
                <a:gd name="T4" fmla="*/ 2147483647 w 10000"/>
                <a:gd name="T5" fmla="*/ 2147483647 h 10000"/>
                <a:gd name="T6" fmla="*/ 0 w 10000"/>
                <a:gd name="T7" fmla="*/ 2147483647 h 10000"/>
                <a:gd name="T8" fmla="*/ 0 w 10000"/>
                <a:gd name="T9" fmla="*/ 2147483647 h 10000"/>
                <a:gd name="T10" fmla="*/ 2147483647 w 10000"/>
                <a:gd name="T11" fmla="*/ 0 h 10000"/>
                <a:gd name="T12" fmla="*/ 2147483647 w 10000"/>
                <a:gd name="T13" fmla="*/ 2147483647 h 10000"/>
                <a:gd name="T14" fmla="*/ 0 w 10000"/>
                <a:gd name="T15" fmla="*/ 2147483647 h 10000"/>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0" y="10000"/>
                  </a:moveTo>
                  <a:lnTo>
                    <a:pt x="5000" y="0"/>
                  </a:lnTo>
                  <a:lnTo>
                    <a:pt x="10000" y="10000"/>
                  </a:lnTo>
                  <a:lnTo>
                    <a:pt x="0" y="10000"/>
                  </a:lnTo>
                  <a:close/>
                </a:path>
              </a:pathLst>
            </a:custGeom>
            <a:solidFill>
              <a:srgbClr val="69E9F7">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0415" tIns="873489" rIns="450415" bIns="38103" anchor="ctr" anchorCtr="1"/>
            <a:lstStyle>
              <a:lvl1pPr defTabSz="442913" eaLnBrk="0" hangingPunct="0">
                <a:spcBef>
                  <a:spcPct val="20000"/>
                </a:spcBef>
                <a:buFont typeface="Arial" charset="0"/>
                <a:buChar char="•"/>
                <a:defRPr sz="3200">
                  <a:solidFill>
                    <a:schemeClr val="tx1"/>
                  </a:solidFill>
                  <a:latin typeface="Calibri" pitchFamily="34" charset="0"/>
                </a:defRPr>
              </a:lvl1pPr>
              <a:lvl2pPr marL="742950" indent="-285750" defTabSz="442913" eaLnBrk="0" hangingPunct="0">
                <a:spcBef>
                  <a:spcPct val="20000"/>
                </a:spcBef>
                <a:buFont typeface="Arial" charset="0"/>
                <a:buChar char="–"/>
                <a:defRPr sz="2800">
                  <a:solidFill>
                    <a:schemeClr val="tx1"/>
                  </a:solidFill>
                  <a:latin typeface="Calibri" pitchFamily="34" charset="0"/>
                </a:defRPr>
              </a:lvl2pPr>
              <a:lvl3pPr marL="1143000" indent="-228600" defTabSz="442913" eaLnBrk="0" hangingPunct="0">
                <a:spcBef>
                  <a:spcPct val="20000"/>
                </a:spcBef>
                <a:buFont typeface="Arial" charset="0"/>
                <a:buChar char="•"/>
                <a:defRPr sz="2400">
                  <a:solidFill>
                    <a:schemeClr val="tx1"/>
                  </a:solidFill>
                  <a:latin typeface="Calibri" pitchFamily="34" charset="0"/>
                </a:defRPr>
              </a:lvl3pPr>
              <a:lvl4pPr marL="1600200" indent="-228600" defTabSz="442913" eaLnBrk="0" hangingPunct="0">
                <a:spcBef>
                  <a:spcPct val="20000"/>
                </a:spcBef>
                <a:buFont typeface="Arial" charset="0"/>
                <a:buChar char="–"/>
                <a:defRPr sz="2000">
                  <a:solidFill>
                    <a:schemeClr val="tx1"/>
                  </a:solidFill>
                  <a:latin typeface="Calibri" pitchFamily="34" charset="0"/>
                </a:defRPr>
              </a:lvl4pPr>
              <a:lvl5pPr marL="2057400" indent="-228600" defTabSz="442913" eaLnBrk="0" hangingPunct="0">
                <a:spcBef>
                  <a:spcPct val="20000"/>
                </a:spcBef>
                <a:buFont typeface="Arial" charset="0"/>
                <a:buChar char="»"/>
                <a:defRPr sz="2000">
                  <a:solidFill>
                    <a:schemeClr val="tx1"/>
                  </a:solidFill>
                  <a:latin typeface="Calibri" pitchFamily="34" charset="0"/>
                </a:defRPr>
              </a:lvl5pPr>
              <a:lvl6pPr marL="25146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429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dirty="0">
                  <a:solidFill>
                    <a:srgbClr val="000000"/>
                  </a:solidFill>
                </a:rPr>
                <a:t>Dyscalculia, </a:t>
              </a:r>
              <a:r>
                <a:rPr lang="en-GB" altLang="en-US" sz="1000" dirty="0">
                  <a:solidFill>
                    <a:srgbClr val="000000"/>
                  </a:solidFill>
                </a:rPr>
                <a:t>difficulties with number concepts and calculation</a:t>
              </a:r>
              <a:endParaRPr lang="en-US" altLang="en-US" sz="1000" dirty="0">
                <a:solidFill>
                  <a:srgbClr val="000000"/>
                </a:solidFill>
              </a:endParaRPr>
            </a:p>
          </p:txBody>
        </p:sp>
      </p:grpSp>
      <p:sp>
        <p:nvSpPr>
          <p:cNvPr id="31747" name="TextBox 5"/>
          <p:cNvSpPr txBox="1">
            <a:spLocks noChangeArrowheads="1"/>
          </p:cNvSpPr>
          <p:nvPr/>
        </p:nvSpPr>
        <p:spPr bwMode="auto">
          <a:xfrm>
            <a:off x="6092825" y="3080104"/>
            <a:ext cx="10795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100" dirty="0">
                <a:solidFill>
                  <a:srgbClr val="000000"/>
                </a:solidFill>
              </a:rPr>
              <a:t>Lack of concentration, distractibility.</a:t>
            </a:r>
            <a:endParaRPr lang="en-US" altLang="en-US" sz="1100" dirty="0">
              <a:solidFill>
                <a:srgbClr val="000000"/>
              </a:solidFill>
            </a:endParaRPr>
          </a:p>
        </p:txBody>
      </p:sp>
      <p:sp>
        <p:nvSpPr>
          <p:cNvPr id="31748" name="TextBox 10"/>
          <p:cNvSpPr txBox="1">
            <a:spLocks noChangeArrowheads="1"/>
          </p:cNvSpPr>
          <p:nvPr/>
        </p:nvSpPr>
        <p:spPr bwMode="auto">
          <a:xfrm>
            <a:off x="2441607" y="3099335"/>
            <a:ext cx="1527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dirty="0">
                <a:solidFill>
                  <a:srgbClr val="000000"/>
                </a:solidFill>
              </a:rPr>
              <a:t>Over and under sensitive to light, noise, touch and temperature. Speech </a:t>
            </a:r>
          </a:p>
          <a:p>
            <a:pPr algn="ctr" eaLnBrk="1" hangingPunct="1">
              <a:spcBef>
                <a:spcPct val="0"/>
              </a:spcBef>
              <a:buFontTx/>
              <a:buNone/>
            </a:pPr>
            <a:r>
              <a:rPr lang="en-GB" altLang="en-US" sz="1000" dirty="0">
                <a:solidFill>
                  <a:srgbClr val="000000"/>
                </a:solidFill>
              </a:rPr>
              <a:t>and language difficulties.</a:t>
            </a:r>
            <a:endParaRPr lang="en-US" altLang="en-US" sz="1000" dirty="0">
              <a:solidFill>
                <a:srgbClr val="000000"/>
              </a:solidFill>
            </a:endParaRPr>
          </a:p>
        </p:txBody>
      </p:sp>
      <p:sp>
        <p:nvSpPr>
          <p:cNvPr id="31749" name="Rectangle 10"/>
          <p:cNvSpPr>
            <a:spLocks noChangeArrowheads="1"/>
          </p:cNvSpPr>
          <p:nvPr/>
        </p:nvSpPr>
        <p:spPr bwMode="auto">
          <a:xfrm>
            <a:off x="477430" y="260350"/>
            <a:ext cx="6155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None/>
            </a:pPr>
            <a:r>
              <a:rPr lang="en-GB" altLang="en-US" sz="3600" b="1" dirty="0">
                <a:solidFill>
                  <a:schemeClr val="tx1">
                    <a:lumMod val="75000"/>
                    <a:lumOff val="25000"/>
                  </a:schemeClr>
                </a:solidFill>
                <a:latin typeface="Proxima Nova Bold"/>
                <a:ea typeface="ＭＳ Ｐゴシック" pitchFamily="34" charset="-128"/>
              </a:rPr>
              <a:t>Neurodiversity </a:t>
            </a:r>
          </a:p>
        </p:txBody>
      </p:sp>
      <p:sp>
        <p:nvSpPr>
          <p:cNvPr id="12"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fld id="{18F16334-6C86-4B7F-9807-969BBC6F05B2}" type="slidenum">
              <a:rPr lang="en-GB" sz="1600">
                <a:latin typeface="Proxima Nova Light"/>
              </a:rPr>
              <a:pPr algn="r">
                <a:defRPr/>
              </a:pPr>
              <a:t>8</a:t>
            </a:fld>
            <a:endParaRPr lang="en-GB" sz="1600" dirty="0">
              <a:latin typeface="Proxima Nova Light"/>
            </a:endParaRPr>
          </a:p>
        </p:txBody>
      </p:sp>
      <p:sp>
        <p:nvSpPr>
          <p:cNvPr id="13" name="Footer Placeholder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solidFill>
                  <a:srgbClr val="898989"/>
                </a:solidFill>
              </a:rPr>
              <a:t>Copyright: Lexxic Ltd 2017</a:t>
            </a:r>
          </a:p>
        </p:txBody>
      </p:sp>
    </p:spTree>
    <p:extLst>
      <p:ext uri="{BB962C8B-B14F-4D97-AF65-F5344CB8AC3E}">
        <p14:creationId xmlns:p14="http://schemas.microsoft.com/office/powerpoint/2010/main" val="26501250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67543" y="1459979"/>
            <a:ext cx="3077093" cy="4021635"/>
          </a:xfrm>
          <a:prstGeom prst="roundRect">
            <a:avLst>
              <a:gd name="adj" fmla="val 10000"/>
            </a:avLst>
          </a:prstGeom>
          <a:solidFill>
            <a:srgbClr val="FFFFFF">
              <a:alpha val="72941"/>
            </a:srgbClr>
          </a:solidFill>
          <a:effectLst>
            <a:outerShdw blurRad="40000" dist="23000" dir="5400000" rotWithShape="0">
              <a:srgbClr val="000000">
                <a:alpha val="35000"/>
              </a:srgbClr>
            </a:outerShdw>
            <a:softEdge rad="12700"/>
          </a:effectLst>
        </p:spPr>
        <p:style>
          <a:lnRef idx="1">
            <a:schemeClr val="accent1"/>
          </a:lnRef>
          <a:fillRef idx="1003">
            <a:schemeClr val="lt1"/>
          </a:fillRef>
          <a:effectRef idx="2">
            <a:schemeClr val="accent1"/>
          </a:effectRef>
          <a:fontRef idx="minor">
            <a:schemeClr val="lt1"/>
          </a:fontRef>
        </p:style>
      </p:sp>
      <p:sp>
        <p:nvSpPr>
          <p:cNvPr id="10" name="Rounded Rectangle 9"/>
          <p:cNvSpPr/>
          <p:nvPr/>
        </p:nvSpPr>
        <p:spPr>
          <a:xfrm>
            <a:off x="3851920" y="1459979"/>
            <a:ext cx="3134846" cy="4021635"/>
          </a:xfrm>
          <a:prstGeom prst="roundRect">
            <a:avLst>
              <a:gd name="adj" fmla="val 10000"/>
            </a:avLst>
          </a:prstGeom>
          <a:solidFill>
            <a:srgbClr val="FFFFFF">
              <a:alpha val="74902"/>
            </a:srgbClr>
          </a:solidFill>
          <a:effectLst>
            <a:outerShdw blurRad="40000" dist="23000" dir="5400000" rotWithShape="0">
              <a:srgbClr val="000000">
                <a:alpha val="35000"/>
              </a:srgbClr>
            </a:outerShdw>
            <a:softEdge rad="12700"/>
          </a:effectLst>
        </p:spPr>
        <p:style>
          <a:lnRef idx="1">
            <a:schemeClr val="accent1"/>
          </a:lnRef>
          <a:fillRef idx="1003">
            <a:schemeClr val="lt1"/>
          </a:fillRef>
          <a:effectRef idx="2">
            <a:schemeClr val="accent1"/>
          </a:effectRef>
          <a:fontRef idx="minor">
            <a:schemeClr val="lt1"/>
          </a:fontRef>
        </p:style>
      </p:sp>
      <p:sp>
        <p:nvSpPr>
          <p:cNvPr id="4" name="Title 1"/>
          <p:cNvSpPr>
            <a:spLocks noGrp="1"/>
          </p:cNvSpPr>
          <p:nvPr>
            <p:ph type="ctrTitle"/>
          </p:nvPr>
        </p:nvSpPr>
        <p:spPr>
          <a:xfrm>
            <a:off x="246856" y="357460"/>
            <a:ext cx="7772400" cy="1102519"/>
          </a:xfrm>
          <a:effectLst>
            <a:glow rad="63500">
              <a:schemeClr val="accent1">
                <a:satMod val="175000"/>
                <a:alpha val="40000"/>
              </a:schemeClr>
            </a:glow>
          </a:effectLst>
        </p:spPr>
        <p:txBody>
          <a:bodyPr>
            <a:normAutofit/>
          </a:bodyPr>
          <a:lstStyle/>
          <a:p>
            <a:pPr algn="l"/>
            <a:r>
              <a:rPr lang="en-GB" sz="3000" b="1" dirty="0">
                <a:ln w="18415" cmpd="sng">
                  <a:noFill/>
                  <a:prstDash val="solid"/>
                </a:ln>
                <a:solidFill>
                  <a:schemeClr val="tx1">
                    <a:lumMod val="75000"/>
                    <a:lumOff val="25000"/>
                  </a:schemeClr>
                </a:solidFill>
                <a:effectLst>
                  <a:glow rad="139700">
                    <a:schemeClr val="bg1">
                      <a:alpha val="40000"/>
                    </a:schemeClr>
                  </a:glow>
                </a:effectLst>
                <a:latin typeface="Arial" panose="020B0604020202020204" pitchFamily="34" charset="0"/>
                <a:cs typeface="Arial" panose="020B0604020202020204" pitchFamily="34" charset="0"/>
              </a:rPr>
              <a:t>Equality Act (2010)</a:t>
            </a:r>
          </a:p>
        </p:txBody>
      </p:sp>
      <p:sp>
        <p:nvSpPr>
          <p:cNvPr id="7" name="Subtitle 2"/>
          <p:cNvSpPr>
            <a:spLocks noGrp="1"/>
          </p:cNvSpPr>
          <p:nvPr>
            <p:ph type="subTitle" idx="1"/>
          </p:nvPr>
        </p:nvSpPr>
        <p:spPr>
          <a:xfrm>
            <a:off x="467543" y="687940"/>
            <a:ext cx="5328592" cy="720080"/>
          </a:xfrm>
        </p:spPr>
        <p:txBody>
          <a:bodyPr>
            <a:normAutofit fontScale="92500" lnSpcReduction="20000"/>
          </a:bodyPr>
          <a:lstStyle/>
          <a:p>
            <a:pPr algn="l"/>
            <a:endParaRPr lang="en-GB" sz="2000" b="1" i="1" strike="sngStrike" dirty="0">
              <a:solidFill>
                <a:srgbClr val="0070C0"/>
              </a:solidFill>
              <a:effectLst>
                <a:glow rad="63500">
                  <a:schemeClr val="bg1">
                    <a:alpha val="40000"/>
                  </a:schemeClr>
                </a:glow>
              </a:effectLst>
              <a:latin typeface="Proxima Nova Rg" pitchFamily="50" charset="0"/>
            </a:endParaRPr>
          </a:p>
          <a:p>
            <a:pPr algn="l"/>
            <a:r>
              <a:rPr lang="en-GB" sz="2400" dirty="0">
                <a:solidFill>
                  <a:schemeClr val="tx1">
                    <a:lumMod val="65000"/>
                    <a:lumOff val="35000"/>
                  </a:schemeClr>
                </a:solidFill>
                <a:latin typeface="Proxima Nova Light"/>
                <a:ea typeface="ＭＳ Ｐゴシック" pitchFamily="34" charset="-128"/>
                <a:cs typeface="Arial" charset="0"/>
              </a:rPr>
              <a:t>The act explains*:</a:t>
            </a:r>
          </a:p>
          <a:p>
            <a:pPr algn="l"/>
            <a:endParaRPr lang="en-GB" sz="2000" b="1" dirty="0">
              <a:solidFill>
                <a:srgbClr val="0070C0"/>
              </a:solidFill>
              <a:effectLst>
                <a:glow rad="63500">
                  <a:schemeClr val="bg1">
                    <a:alpha val="40000"/>
                  </a:schemeClr>
                </a:glow>
              </a:effectLst>
              <a:latin typeface="Proxima Nova Rg" pitchFamily="50" charset="0"/>
            </a:endParaRPr>
          </a:p>
          <a:p>
            <a:pPr algn="l"/>
            <a:endParaRPr lang="en-GB" sz="2400" b="1" i="1" dirty="0">
              <a:solidFill>
                <a:srgbClr val="0070C0"/>
              </a:solidFill>
              <a:effectLst>
                <a:glow rad="63500">
                  <a:schemeClr val="bg1">
                    <a:alpha val="40000"/>
                  </a:schemeClr>
                </a:glow>
              </a:effectLst>
              <a:latin typeface="Proxima Nova Rg" pitchFamily="50" charset="0"/>
            </a:endParaRPr>
          </a:p>
        </p:txBody>
      </p:sp>
      <p:sp>
        <p:nvSpPr>
          <p:cNvPr id="8" name="Subtitle 2"/>
          <p:cNvSpPr txBox="1">
            <a:spLocks/>
          </p:cNvSpPr>
          <p:nvPr/>
        </p:nvSpPr>
        <p:spPr>
          <a:xfrm>
            <a:off x="589812" y="1800946"/>
            <a:ext cx="2954825" cy="32749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dirty="0">
                <a:solidFill>
                  <a:schemeClr val="accent1">
                    <a:lumMod val="50000"/>
                  </a:schemeClr>
                </a:solidFill>
                <a:effectLst>
                  <a:glow rad="63500">
                    <a:schemeClr val="bg1">
                      <a:alpha val="40000"/>
                    </a:schemeClr>
                  </a:glow>
                </a:effectLst>
                <a:latin typeface="Proxima Nova"/>
                <a:cs typeface="Arial" panose="020B0604020202020204" pitchFamily="34" charset="0"/>
              </a:rPr>
              <a:t>Employers must not discriminate against disabled people - and must make reasonable adjustments to support a disabled employee, so not to put them at a disadvantage.  </a:t>
            </a:r>
          </a:p>
        </p:txBody>
      </p:sp>
      <p:sp>
        <p:nvSpPr>
          <p:cNvPr id="13" name="Subtitle 2"/>
          <p:cNvSpPr txBox="1">
            <a:spLocks/>
          </p:cNvSpPr>
          <p:nvPr/>
        </p:nvSpPr>
        <p:spPr>
          <a:xfrm>
            <a:off x="4023629" y="1664556"/>
            <a:ext cx="2956527" cy="25922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dirty="0">
                <a:solidFill>
                  <a:schemeClr val="accent1">
                    <a:lumMod val="50000"/>
                  </a:schemeClr>
                </a:solidFill>
                <a:effectLst>
                  <a:glow rad="63500">
                    <a:schemeClr val="bg1">
                      <a:alpha val="40000"/>
                    </a:schemeClr>
                  </a:glow>
                </a:effectLst>
                <a:latin typeface="Proxima Nova"/>
                <a:cs typeface="Arial" panose="020B0604020202020204" pitchFamily="34" charset="0"/>
              </a:rPr>
              <a:t>A disabled person is </a:t>
            </a:r>
            <a:r>
              <a:rPr lang="en-GB" sz="1800" i="1" dirty="0">
                <a:solidFill>
                  <a:schemeClr val="accent1">
                    <a:lumMod val="50000"/>
                  </a:schemeClr>
                </a:solidFill>
                <a:effectLst>
                  <a:glow rad="63500">
                    <a:schemeClr val="bg1">
                      <a:alpha val="40000"/>
                    </a:schemeClr>
                  </a:glow>
                </a:effectLst>
                <a:latin typeface="Proxima Nova"/>
                <a:cs typeface="Arial" panose="020B0604020202020204" pitchFamily="34" charset="0"/>
              </a:rPr>
              <a:t>defined as </a:t>
            </a:r>
            <a:r>
              <a:rPr lang="en-GB" sz="1800" dirty="0">
                <a:solidFill>
                  <a:schemeClr val="accent1">
                    <a:lumMod val="50000"/>
                  </a:schemeClr>
                </a:solidFill>
                <a:effectLst>
                  <a:glow rad="63500">
                    <a:schemeClr val="bg1">
                      <a:alpha val="40000"/>
                    </a:schemeClr>
                  </a:glow>
                </a:effectLst>
                <a:latin typeface="Proxima Nova"/>
                <a:cs typeface="Arial" panose="020B0604020202020204" pitchFamily="34" charset="0"/>
              </a:rPr>
              <a:t>having "a physical or mental impairment which has a substantial and long-term adverse effect on their ability to carry out normal day-to-day activities." </a:t>
            </a:r>
            <a:r>
              <a:rPr lang="en-GB" sz="1800" i="1" dirty="0">
                <a:solidFill>
                  <a:schemeClr val="accent1">
                    <a:lumMod val="50000"/>
                  </a:schemeClr>
                </a:solidFill>
                <a:effectLst>
                  <a:glow rad="63500">
                    <a:schemeClr val="bg1">
                      <a:alpha val="40000"/>
                    </a:schemeClr>
                  </a:glow>
                </a:effectLst>
                <a:latin typeface="Proxima Nova"/>
                <a:cs typeface="Arial" panose="020B0604020202020204" pitchFamily="34" charset="0"/>
              </a:rPr>
              <a:t>Substantial is defined as </a:t>
            </a:r>
            <a:r>
              <a:rPr lang="en-GB" sz="1800" dirty="0">
                <a:solidFill>
                  <a:schemeClr val="accent1">
                    <a:lumMod val="50000"/>
                  </a:schemeClr>
                </a:solidFill>
                <a:effectLst>
                  <a:glow rad="63500">
                    <a:schemeClr val="bg1">
                      <a:alpha val="40000"/>
                    </a:schemeClr>
                  </a:glow>
                </a:effectLst>
                <a:latin typeface="Proxima Nova"/>
                <a:cs typeface="Arial" panose="020B0604020202020204" pitchFamily="34" charset="0"/>
              </a:rPr>
              <a:t>‘more than trivial’</a:t>
            </a:r>
            <a:r>
              <a:rPr lang="en-GB" sz="1800" dirty="0">
                <a:solidFill>
                  <a:schemeClr val="accent1">
                    <a:lumMod val="50000"/>
                  </a:schemeClr>
                </a:solidFill>
                <a:effectLst>
                  <a:glow rad="63500">
                    <a:schemeClr val="bg1">
                      <a:alpha val="40000"/>
                    </a:schemeClr>
                  </a:glow>
                </a:effectLst>
                <a:latin typeface="Proxima Nova"/>
              </a:rPr>
              <a:t>. </a:t>
            </a:r>
          </a:p>
          <a:p>
            <a:pPr algn="l"/>
            <a:r>
              <a:rPr lang="en-GB" sz="2000" b="1" i="1" dirty="0">
                <a:solidFill>
                  <a:schemeClr val="accent1">
                    <a:lumMod val="50000"/>
                  </a:schemeClr>
                </a:solidFill>
                <a:effectLst>
                  <a:glow rad="63500">
                    <a:schemeClr val="bg1">
                      <a:alpha val="40000"/>
                    </a:schemeClr>
                  </a:glow>
                </a:effectLst>
                <a:latin typeface="Proxima Nova Rg" pitchFamily="50" charset="0"/>
              </a:rPr>
              <a:t> </a:t>
            </a:r>
          </a:p>
          <a:p>
            <a:pPr algn="l"/>
            <a:endParaRPr lang="en-GB" sz="2000" b="1" dirty="0">
              <a:solidFill>
                <a:schemeClr val="accent1">
                  <a:lumMod val="50000"/>
                </a:schemeClr>
              </a:solidFill>
              <a:effectLst>
                <a:glow rad="63500">
                  <a:schemeClr val="bg1">
                    <a:alpha val="40000"/>
                  </a:schemeClr>
                </a:glow>
              </a:effectLst>
              <a:latin typeface="Proxima Nova Rg" pitchFamily="50" charset="0"/>
            </a:endParaRPr>
          </a:p>
          <a:p>
            <a:pPr algn="l"/>
            <a:endParaRPr lang="en-GB" sz="2000" b="1" i="1" dirty="0">
              <a:solidFill>
                <a:schemeClr val="accent1">
                  <a:lumMod val="50000"/>
                </a:schemeClr>
              </a:solidFill>
              <a:effectLst>
                <a:glow rad="63500">
                  <a:schemeClr val="bg1">
                    <a:alpha val="40000"/>
                  </a:schemeClr>
                </a:glow>
              </a:effectLst>
              <a:latin typeface="Proxima Nova Rg" pitchFamily="50" charset="0"/>
            </a:endParaRPr>
          </a:p>
        </p:txBody>
      </p:sp>
      <p:sp>
        <p:nvSpPr>
          <p:cNvPr id="14" name="Subtitle 2"/>
          <p:cNvSpPr txBox="1">
            <a:spLocks/>
          </p:cNvSpPr>
          <p:nvPr/>
        </p:nvSpPr>
        <p:spPr>
          <a:xfrm>
            <a:off x="1835697" y="5481614"/>
            <a:ext cx="4375865" cy="40428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000" dirty="0">
                <a:solidFill>
                  <a:schemeClr val="tx1">
                    <a:lumMod val="65000"/>
                    <a:lumOff val="35000"/>
                  </a:schemeClr>
                </a:solidFill>
                <a:latin typeface="Proxima Nova Light"/>
                <a:ea typeface="ＭＳ Ｐゴシック" pitchFamily="34" charset="-128"/>
                <a:cs typeface="Arial" charset="0"/>
              </a:rPr>
              <a:t>*This explanation is provided for educational use only and does not constitute legal advice.</a:t>
            </a:r>
          </a:p>
          <a:p>
            <a:pPr algn="l"/>
            <a:r>
              <a:rPr lang="en-GB" sz="1000" b="1" i="1" dirty="0">
                <a:solidFill>
                  <a:schemeClr val="tx2">
                    <a:lumMod val="40000"/>
                    <a:lumOff val="60000"/>
                  </a:schemeClr>
                </a:solidFill>
                <a:effectLst>
                  <a:glow rad="63500">
                    <a:schemeClr val="bg1">
                      <a:alpha val="40000"/>
                    </a:schemeClr>
                  </a:glow>
                </a:effectLst>
                <a:latin typeface="Proxima Nova Rg" pitchFamily="50" charset="0"/>
              </a:rPr>
              <a:t> </a:t>
            </a:r>
          </a:p>
          <a:p>
            <a:pPr algn="l"/>
            <a:endParaRPr lang="en-GB" sz="2000" b="1" dirty="0">
              <a:solidFill>
                <a:schemeClr val="accent1">
                  <a:lumMod val="50000"/>
                </a:schemeClr>
              </a:solidFill>
              <a:effectLst>
                <a:glow rad="63500">
                  <a:schemeClr val="bg1">
                    <a:alpha val="40000"/>
                  </a:schemeClr>
                </a:glow>
              </a:effectLst>
              <a:latin typeface="Proxima Nova Rg" pitchFamily="50" charset="0"/>
            </a:endParaRPr>
          </a:p>
          <a:p>
            <a:pPr algn="l"/>
            <a:endParaRPr lang="en-GB" sz="2000" b="1" i="1" dirty="0">
              <a:solidFill>
                <a:schemeClr val="accent1">
                  <a:lumMod val="50000"/>
                </a:schemeClr>
              </a:solidFill>
              <a:effectLst>
                <a:glow rad="63500">
                  <a:schemeClr val="bg1">
                    <a:alpha val="40000"/>
                  </a:schemeClr>
                </a:glow>
              </a:effectLst>
              <a:latin typeface="Proxima Nova Rg" pitchFamily="50"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988" y="152883"/>
            <a:ext cx="2500228" cy="982233"/>
          </a:xfrm>
          <a:prstGeom prst="rect">
            <a:avLst/>
          </a:prstGeom>
        </p:spPr>
      </p:pic>
      <p:sp>
        <p:nvSpPr>
          <p:cNvPr id="3" name="Rectangle 2"/>
          <p:cNvSpPr/>
          <p:nvPr/>
        </p:nvSpPr>
        <p:spPr>
          <a:xfrm>
            <a:off x="7236296" y="2499035"/>
            <a:ext cx="1565920" cy="1200329"/>
          </a:xfrm>
          <a:prstGeom prst="rect">
            <a:avLst/>
          </a:prstGeom>
        </p:spPr>
        <p:txBody>
          <a:bodyPr wrap="square">
            <a:spAutoFit/>
          </a:bodyPr>
          <a:lstStyle/>
          <a:p>
            <a:r>
              <a:rPr lang="en-GB" b="1" i="1" dirty="0">
                <a:solidFill>
                  <a:srgbClr val="0070C0"/>
                </a:solidFill>
                <a:effectLst>
                  <a:glow rad="63500">
                    <a:schemeClr val="bg1">
                      <a:alpha val="40000"/>
                    </a:schemeClr>
                  </a:glow>
                </a:effectLst>
                <a:latin typeface="Proxima Nova"/>
                <a:cs typeface="Arial" panose="020B0604020202020204" pitchFamily="34" charset="0"/>
              </a:rPr>
              <a:t>This could apply to neuro diverse conditions</a:t>
            </a:r>
          </a:p>
        </p:txBody>
      </p:sp>
      <p:sp>
        <p:nvSpPr>
          <p:cNvPr id="15" name="Slide Number Placeholder 5"/>
          <p:cNvSpPr>
            <a:spLocks noGrp="1"/>
          </p:cNvSpPr>
          <p:nvPr>
            <p:ph type="sldNum" sz="quarter" idx="12"/>
          </p:nvPr>
        </p:nvSpPr>
        <p:spPr>
          <a:xfrm>
            <a:off x="7010400" y="6489065"/>
            <a:ext cx="2133600" cy="365125"/>
          </a:xfrm>
          <a:prstGeom prst="rect">
            <a:avLst/>
          </a:prstGeom>
        </p:spPr>
        <p:txBody>
          <a:bodyPr/>
          <a:lstStyle>
            <a:lvl1pPr>
              <a:defRPr/>
            </a:lvl1pPr>
          </a:lstStyle>
          <a:p>
            <a:pPr algn="r">
              <a:defRPr/>
            </a:pPr>
            <a:r>
              <a:rPr lang="en-GB" sz="1600" dirty="0">
                <a:latin typeface="Proxima Nova Light"/>
              </a:rPr>
              <a:t>31</a:t>
            </a:r>
          </a:p>
        </p:txBody>
      </p:sp>
      <p:sp>
        <p:nvSpPr>
          <p:cNvPr id="16" name="Rectangle 15"/>
          <p:cNvSpPr/>
          <p:nvPr/>
        </p:nvSpPr>
        <p:spPr>
          <a:xfrm>
            <a:off x="3125066" y="6359116"/>
            <a:ext cx="1813830" cy="276999"/>
          </a:xfrm>
          <a:prstGeom prst="rect">
            <a:avLst/>
          </a:prstGeom>
        </p:spPr>
        <p:txBody>
          <a:bodyPr wrap="none">
            <a:spAutoFit/>
          </a:bodyPr>
          <a:lstStyle/>
          <a:p>
            <a:pPr>
              <a:spcBef>
                <a:spcPct val="0"/>
              </a:spcBef>
            </a:pPr>
            <a:r>
              <a:rPr lang="en-GB" altLang="en-US" sz="1200" dirty="0">
                <a:solidFill>
                  <a:srgbClr val="898989"/>
                </a:solidFill>
              </a:rPr>
              <a:t>Copyright: Lexxic Ltd 2017</a:t>
            </a:r>
          </a:p>
        </p:txBody>
      </p:sp>
    </p:spTree>
    <p:extLst>
      <p:ext uri="{BB962C8B-B14F-4D97-AF65-F5344CB8AC3E}">
        <p14:creationId xmlns:p14="http://schemas.microsoft.com/office/powerpoint/2010/main" val="2143172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3256</TotalTime>
  <Words>3094</Words>
  <Application>Microsoft Office PowerPoint</Application>
  <PresentationFormat>On-screen Show (4:3)</PresentationFormat>
  <Paragraphs>435</Paragraphs>
  <Slides>31</Slides>
  <Notes>22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ＭＳ Ｐゴシック</vt:lpstr>
      <vt:lpstr>Arial</vt:lpstr>
      <vt:lpstr>Calibri</vt:lpstr>
      <vt:lpstr>Calibri Light</vt:lpstr>
      <vt:lpstr>Proxima Nova</vt:lpstr>
      <vt:lpstr>Proxima Nova Black</vt:lpstr>
      <vt:lpstr>Proxima Nova Bold</vt:lpstr>
      <vt:lpstr>Proxima Nova Light</vt:lpstr>
      <vt:lpstr>Proxima Nova Rg</vt:lpstr>
      <vt:lpstr>Wingdings</vt:lpstr>
      <vt:lpstr>Office Theme</vt:lpstr>
      <vt:lpstr>Custom Design</vt:lpstr>
      <vt:lpstr>1_Office Theme</vt:lpstr>
      <vt:lpstr>PowerPoint Presentation</vt:lpstr>
      <vt:lpstr>PowerPoint Presentation</vt:lpstr>
      <vt:lpstr>PowerPoint Presentation</vt:lpstr>
      <vt:lpstr>Famous People with Neurodiverse conditions-Who are they?</vt:lpstr>
      <vt:lpstr>Famous People with Neurodiverse conditions-Who are they?</vt:lpstr>
      <vt:lpstr>Famous People with Neurodiverse conditions-Who are they?</vt:lpstr>
      <vt:lpstr>PowerPoint Presentation</vt:lpstr>
      <vt:lpstr>PowerPoint Presentation</vt:lpstr>
      <vt:lpstr>Equality Act (2010)</vt:lpstr>
      <vt:lpstr>What is Dyslexia?</vt:lpstr>
      <vt:lpstr>PowerPoint Presentation</vt:lpstr>
      <vt:lpstr>Dyspraxia</vt:lpstr>
      <vt:lpstr>What is Autism Spectrum Disorder (ASD)?</vt:lpstr>
      <vt:lpstr>PowerPoint Presentation</vt:lpstr>
      <vt:lpstr>How Lexxic can help?</vt:lpstr>
      <vt:lpstr>Examples of  Best Practice Adjustments for Dyslexia/ Dyspraxia/ AD(H)D and ASD</vt:lpstr>
      <vt:lpstr>Reading - How can you help?</vt:lpstr>
      <vt:lpstr>Writing and Spelling - How can you help?</vt:lpstr>
      <vt:lpstr>Concentration – How can you help? </vt:lpstr>
      <vt:lpstr>Verbal Articulation - How can you help?</vt:lpstr>
      <vt:lpstr>Organisation - How can you help?</vt:lpstr>
      <vt:lpstr>Confidence – How can you help?</vt:lpstr>
      <vt:lpstr>Specialist Autism Spectrum Disorder Adjustments</vt:lpstr>
      <vt:lpstr>How Lexxic can help?</vt:lpstr>
      <vt:lpstr>Lexxic Results</vt:lpstr>
      <vt:lpstr>NEW Lexxic Services</vt:lpstr>
      <vt:lpstr>PowerPoint Presentation</vt:lpstr>
      <vt:lpstr>PowerPoint Presentation</vt:lpstr>
      <vt:lpstr>PowerPoint Presentation</vt:lpstr>
      <vt:lpstr>PowerPoint Presentation</vt:lpstr>
      <vt:lpstr>Keep up to date with Lexxic!</vt:lpstr>
    </vt:vector>
  </TitlesOfParts>
  <Company>Dusza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Frampton</dc:creator>
  <cp:lastModifiedBy>Dawn Grout</cp:lastModifiedBy>
  <cp:revision>232</cp:revision>
  <cp:lastPrinted>2016-11-28T16:23:25Z</cp:lastPrinted>
  <dcterms:created xsi:type="dcterms:W3CDTF">2014-06-25T15:09:28Z</dcterms:created>
  <dcterms:modified xsi:type="dcterms:W3CDTF">2018-01-15T12:45:36Z</dcterms:modified>
</cp:coreProperties>
</file>