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tags/tag4.xml" ContentType="application/vnd.openxmlformats-officedocument.presentationml.tags+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8" r:id="rId2"/>
    <p:sldMasterId id="2147483660" r:id="rId3"/>
    <p:sldMasterId id="2147483662" r:id="rId4"/>
    <p:sldMasterId id="2147483664" r:id="rId5"/>
    <p:sldMasterId id="2147483668" r:id="rId6"/>
    <p:sldMasterId id="2147483673" r:id="rId7"/>
  </p:sldMasterIdLst>
  <p:notesMasterIdLst>
    <p:notesMasterId r:id="rId54"/>
  </p:notesMasterIdLst>
  <p:sldIdLst>
    <p:sldId id="256" r:id="rId8"/>
    <p:sldId id="257" r:id="rId9"/>
    <p:sldId id="258" r:id="rId10"/>
    <p:sldId id="361" r:id="rId11"/>
    <p:sldId id="362" r:id="rId12"/>
    <p:sldId id="353" r:id="rId13"/>
    <p:sldId id="354" r:id="rId14"/>
    <p:sldId id="355" r:id="rId15"/>
    <p:sldId id="368" r:id="rId16"/>
    <p:sldId id="260" r:id="rId17"/>
    <p:sldId id="356" r:id="rId18"/>
    <p:sldId id="261" r:id="rId19"/>
    <p:sldId id="263" r:id="rId20"/>
    <p:sldId id="264" r:id="rId21"/>
    <p:sldId id="265" r:id="rId22"/>
    <p:sldId id="266" r:id="rId23"/>
    <p:sldId id="359" r:id="rId24"/>
    <p:sldId id="323" r:id="rId25"/>
    <p:sldId id="358" r:id="rId26"/>
    <p:sldId id="369" r:id="rId27"/>
    <p:sldId id="327" r:id="rId28"/>
    <p:sldId id="357" r:id="rId29"/>
    <p:sldId id="295" r:id="rId30"/>
    <p:sldId id="294" r:id="rId31"/>
    <p:sldId id="299" r:id="rId32"/>
    <p:sldId id="300" r:id="rId33"/>
    <p:sldId id="301" r:id="rId34"/>
    <p:sldId id="304" r:id="rId35"/>
    <p:sldId id="305" r:id="rId36"/>
    <p:sldId id="306" r:id="rId37"/>
    <p:sldId id="309" r:id="rId38"/>
    <p:sldId id="311" r:id="rId39"/>
    <p:sldId id="315" r:id="rId40"/>
    <p:sldId id="316" r:id="rId41"/>
    <p:sldId id="328" r:id="rId42"/>
    <p:sldId id="329" r:id="rId43"/>
    <p:sldId id="330" r:id="rId44"/>
    <p:sldId id="346" r:id="rId45"/>
    <p:sldId id="347" r:id="rId46"/>
    <p:sldId id="373" r:id="rId47"/>
    <p:sldId id="365" r:id="rId48"/>
    <p:sldId id="366" r:id="rId49"/>
    <p:sldId id="372" r:id="rId50"/>
    <p:sldId id="371" r:id="rId51"/>
    <p:sldId id="364" r:id="rId52"/>
    <p:sldId id="36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01" autoAdjust="0"/>
  </p:normalViewPr>
  <p:slideViewPr>
    <p:cSldViewPr>
      <p:cViewPr varScale="1">
        <p:scale>
          <a:sx n="29" d="100"/>
          <a:sy n="29" d="100"/>
        </p:scale>
        <p:origin x="1450"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797093071358"/>
          <c:y val="0.12490504214934912"/>
          <c:w val="0.60682370152188958"/>
          <c:h val="0.59125914207807884"/>
        </c:manualLayout>
      </c:layout>
      <c:scatterChart>
        <c:scatterStyle val="lineMarker"/>
        <c:varyColors val="0"/>
        <c:ser>
          <c:idx val="0"/>
          <c:order val="0"/>
          <c:tx>
            <c:strRef>
              <c:f>Sheet1!$B$1</c:f>
              <c:strCache>
                <c:ptCount val="1"/>
                <c:pt idx="0">
                  <c:v>Placebo (n = 212)</c:v>
                </c:pt>
              </c:strCache>
            </c:strRef>
          </c:tx>
          <c:spPr>
            <a:ln>
              <a:solidFill>
                <a:schemeClr val="tx2"/>
              </a:solidFill>
            </a:ln>
          </c:spPr>
          <c:marker>
            <c:spPr>
              <a:solidFill>
                <a:schemeClr val="tx2"/>
              </a:solidFill>
              <a:ln>
                <a:solidFill>
                  <a:schemeClr val="tx2"/>
                </a:solidFill>
              </a:ln>
            </c:spPr>
          </c:marker>
          <c:errBars>
            <c:errDir val="y"/>
            <c:errBarType val="both"/>
            <c:errValType val="cust"/>
            <c:noEndCap val="0"/>
            <c:plus>
              <c:numRef>
                <c:f>Sheet1!$B$25:$B$29</c:f>
                <c:numCache>
                  <c:formatCode>General</c:formatCode>
                  <c:ptCount val="5"/>
                  <c:pt idx="0">
                    <c:v>0.11</c:v>
                  </c:pt>
                  <c:pt idx="1">
                    <c:v>7.0000000000000021E-2</c:v>
                  </c:pt>
                  <c:pt idx="2">
                    <c:v>0.1</c:v>
                  </c:pt>
                  <c:pt idx="3">
                    <c:v>0.1</c:v>
                  </c:pt>
                  <c:pt idx="4">
                    <c:v>0.12000000000000002</c:v>
                  </c:pt>
                </c:numCache>
              </c:numRef>
            </c:plus>
            <c:minus>
              <c:numRef>
                <c:f>Sheet1!$C$25:$C$29</c:f>
                <c:numCache>
                  <c:formatCode>General</c:formatCode>
                  <c:ptCount val="5"/>
                  <c:pt idx="0">
                    <c:v>0.11</c:v>
                  </c:pt>
                  <c:pt idx="1">
                    <c:v>8.0000000000000043E-2</c:v>
                  </c:pt>
                  <c:pt idx="2">
                    <c:v>9.0000000000000024E-2</c:v>
                  </c:pt>
                  <c:pt idx="3">
                    <c:v>0.11</c:v>
                  </c:pt>
                  <c:pt idx="4">
                    <c:v>0.11</c:v>
                  </c:pt>
                </c:numCache>
              </c:numRef>
            </c:minus>
          </c:errBars>
          <c:xVal>
            <c:numRef>
              <c:f>Sheet1!$A$2:$A$6</c:f>
              <c:numCache>
                <c:formatCode>General</c:formatCode>
                <c:ptCount val="5"/>
                <c:pt idx="0">
                  <c:v>0</c:v>
                </c:pt>
                <c:pt idx="1">
                  <c:v>6</c:v>
                </c:pt>
                <c:pt idx="2">
                  <c:v>12</c:v>
                </c:pt>
                <c:pt idx="3">
                  <c:v>18</c:v>
                </c:pt>
                <c:pt idx="4">
                  <c:v>24</c:v>
                </c:pt>
              </c:numCache>
            </c:numRef>
          </c:xVal>
          <c:yVal>
            <c:numRef>
              <c:f>Sheet1!$B$2:$B$6</c:f>
              <c:numCache>
                <c:formatCode>General</c:formatCode>
                <c:ptCount val="5"/>
                <c:pt idx="0">
                  <c:v>7.91</c:v>
                </c:pt>
                <c:pt idx="1">
                  <c:v>7.81</c:v>
                </c:pt>
                <c:pt idx="2">
                  <c:v>7.88</c:v>
                </c:pt>
                <c:pt idx="3">
                  <c:v>7.91</c:v>
                </c:pt>
                <c:pt idx="4">
                  <c:v>7.9300000000000024</c:v>
                </c:pt>
              </c:numCache>
            </c:numRef>
          </c:yVal>
          <c:smooth val="0"/>
        </c:ser>
        <c:ser>
          <c:idx val="1"/>
          <c:order val="1"/>
          <c:tx>
            <c:strRef>
              <c:f>Sheet1!$C$1</c:f>
              <c:strCache>
                <c:ptCount val="1"/>
                <c:pt idx="0">
                  <c:v>Empagliflozin 10 mg (n = 215</c:v>
                </c:pt>
              </c:strCache>
            </c:strRef>
          </c:tx>
          <c:spPr>
            <a:ln>
              <a:solidFill>
                <a:schemeClr val="accent4"/>
              </a:solidFill>
            </a:ln>
          </c:spPr>
          <c:marker>
            <c:spPr>
              <a:solidFill>
                <a:schemeClr val="accent4"/>
              </a:solidFill>
              <a:ln>
                <a:solidFill>
                  <a:schemeClr val="accent4"/>
                </a:solidFill>
              </a:ln>
            </c:spPr>
          </c:marker>
          <c:errBars>
            <c:errDir val="y"/>
            <c:errBarType val="both"/>
            <c:errValType val="cust"/>
            <c:noEndCap val="0"/>
            <c:plus>
              <c:numRef>
                <c:f>Sheet1!$D$25:$D$29</c:f>
                <c:numCache>
                  <c:formatCode>General</c:formatCode>
                  <c:ptCount val="5"/>
                  <c:pt idx="0">
                    <c:v>0.12000000000000002</c:v>
                  </c:pt>
                  <c:pt idx="1">
                    <c:v>7.0000000000000021E-2</c:v>
                  </c:pt>
                  <c:pt idx="2">
                    <c:v>9.0000000000000024E-2</c:v>
                  </c:pt>
                  <c:pt idx="3">
                    <c:v>0.1</c:v>
                  </c:pt>
                  <c:pt idx="4">
                    <c:v>0.11</c:v>
                  </c:pt>
                </c:numCache>
              </c:numRef>
            </c:plus>
            <c:minus>
              <c:numRef>
                <c:f>Sheet1!$E$25:$E$29</c:f>
                <c:numCache>
                  <c:formatCode>General</c:formatCode>
                  <c:ptCount val="5"/>
                  <c:pt idx="0">
                    <c:v>0.11</c:v>
                  </c:pt>
                  <c:pt idx="1">
                    <c:v>8.0000000000000043E-2</c:v>
                  </c:pt>
                  <c:pt idx="2">
                    <c:v>9.0000000000000024E-2</c:v>
                  </c:pt>
                  <c:pt idx="3">
                    <c:v>0.1</c:v>
                  </c:pt>
                  <c:pt idx="4">
                    <c:v>0.11</c:v>
                  </c:pt>
                </c:numCache>
              </c:numRef>
            </c:minus>
          </c:errBars>
          <c:xVal>
            <c:numRef>
              <c:f>Sheet1!$A$2:$A$6</c:f>
              <c:numCache>
                <c:formatCode>General</c:formatCode>
                <c:ptCount val="5"/>
                <c:pt idx="0">
                  <c:v>0</c:v>
                </c:pt>
                <c:pt idx="1">
                  <c:v>6</c:v>
                </c:pt>
                <c:pt idx="2">
                  <c:v>12</c:v>
                </c:pt>
                <c:pt idx="3">
                  <c:v>18</c:v>
                </c:pt>
                <c:pt idx="4">
                  <c:v>24</c:v>
                </c:pt>
              </c:numCache>
            </c:numRef>
          </c:xVal>
          <c:yVal>
            <c:numRef>
              <c:f>Sheet1!$C$2:$C$6</c:f>
              <c:numCache>
                <c:formatCode>General</c:formatCode>
                <c:ptCount val="5"/>
                <c:pt idx="0">
                  <c:v>7.88</c:v>
                </c:pt>
                <c:pt idx="1">
                  <c:v>7.31</c:v>
                </c:pt>
                <c:pt idx="2">
                  <c:v>7.18</c:v>
                </c:pt>
                <c:pt idx="3">
                  <c:v>7.2</c:v>
                </c:pt>
                <c:pt idx="4">
                  <c:v>7.1599999999999975</c:v>
                </c:pt>
              </c:numCache>
            </c:numRef>
          </c:yVal>
          <c:smooth val="0"/>
        </c:ser>
        <c:ser>
          <c:idx val="2"/>
          <c:order val="2"/>
          <c:tx>
            <c:strRef>
              <c:f>Sheet1!$D$1</c:f>
              <c:strCache>
                <c:ptCount val="1"/>
                <c:pt idx="0">
                  <c:v>Empagliflozin 25 mg (n = 221)</c:v>
                </c:pt>
              </c:strCache>
            </c:strRef>
          </c:tx>
          <c:spPr>
            <a:ln>
              <a:solidFill>
                <a:schemeClr val="accent1"/>
              </a:solidFill>
            </a:ln>
          </c:spPr>
          <c:marker>
            <c:spPr>
              <a:solidFill>
                <a:schemeClr val="accent1"/>
              </a:solidFill>
              <a:ln>
                <a:solidFill>
                  <a:schemeClr val="accent1"/>
                </a:solidFill>
              </a:ln>
            </c:spPr>
          </c:marker>
          <c:errBars>
            <c:errDir val="y"/>
            <c:errBarType val="both"/>
            <c:errValType val="cust"/>
            <c:noEndCap val="0"/>
            <c:plus>
              <c:numRef>
                <c:f>Sheet1!$F$25:$F$29</c:f>
                <c:numCache>
                  <c:formatCode>General</c:formatCode>
                  <c:ptCount val="5"/>
                  <c:pt idx="0">
                    <c:v>0.11</c:v>
                  </c:pt>
                  <c:pt idx="1">
                    <c:v>7.0000000000000021E-2</c:v>
                  </c:pt>
                  <c:pt idx="2">
                    <c:v>9.0000000000000024E-2</c:v>
                  </c:pt>
                  <c:pt idx="3">
                    <c:v>0.1</c:v>
                  </c:pt>
                  <c:pt idx="4">
                    <c:v>0.1</c:v>
                  </c:pt>
                </c:numCache>
              </c:numRef>
            </c:plus>
            <c:minus>
              <c:numRef>
                <c:f>Sheet1!$G$25:$G$29</c:f>
                <c:numCache>
                  <c:formatCode>General</c:formatCode>
                  <c:ptCount val="5"/>
                  <c:pt idx="0">
                    <c:v>0.12000000000000002</c:v>
                  </c:pt>
                  <c:pt idx="1">
                    <c:v>8.0000000000000043E-2</c:v>
                  </c:pt>
                  <c:pt idx="2">
                    <c:v>9.0000000000000024E-2</c:v>
                  </c:pt>
                  <c:pt idx="3">
                    <c:v>0.1</c:v>
                  </c:pt>
                  <c:pt idx="4">
                    <c:v>0.11</c:v>
                  </c:pt>
                </c:numCache>
              </c:numRef>
            </c:minus>
          </c:errBars>
          <c:xVal>
            <c:numRef>
              <c:f>Sheet1!$A$2:$A$6</c:f>
              <c:numCache>
                <c:formatCode>General</c:formatCode>
                <c:ptCount val="5"/>
                <c:pt idx="0">
                  <c:v>0</c:v>
                </c:pt>
                <c:pt idx="1">
                  <c:v>6</c:v>
                </c:pt>
                <c:pt idx="2">
                  <c:v>12</c:v>
                </c:pt>
                <c:pt idx="3">
                  <c:v>18</c:v>
                </c:pt>
                <c:pt idx="4">
                  <c:v>24</c:v>
                </c:pt>
              </c:numCache>
            </c:numRef>
          </c:xVal>
          <c:yVal>
            <c:numRef>
              <c:f>Sheet1!$D$2:$D$6</c:f>
              <c:numCache>
                <c:formatCode>General</c:formatCode>
                <c:ptCount val="5"/>
                <c:pt idx="0">
                  <c:v>7.8599999999999985</c:v>
                </c:pt>
                <c:pt idx="1">
                  <c:v>7.26</c:v>
                </c:pt>
                <c:pt idx="2">
                  <c:v>7.08</c:v>
                </c:pt>
                <c:pt idx="3">
                  <c:v>7.1</c:v>
                </c:pt>
                <c:pt idx="4">
                  <c:v>7.06</c:v>
                </c:pt>
              </c:numCache>
            </c:numRef>
          </c:yVal>
          <c:smooth val="0"/>
        </c:ser>
        <c:ser>
          <c:idx val="3"/>
          <c:order val="3"/>
          <c:tx>
            <c:strRef>
              <c:f>Sheet1!$E$1</c:f>
              <c:strCache>
                <c:ptCount val="1"/>
                <c:pt idx="0">
                  <c:v>Sitagliptin (n = 220)</c:v>
                </c:pt>
              </c:strCache>
            </c:strRef>
          </c:tx>
          <c:spPr>
            <a:ln>
              <a:solidFill>
                <a:schemeClr val="accent6"/>
              </a:solidFill>
            </a:ln>
          </c:spPr>
          <c:marker>
            <c:symbol val="circle"/>
            <c:size val="7"/>
            <c:spPr>
              <a:solidFill>
                <a:schemeClr val="accent6"/>
              </a:solidFill>
              <a:ln>
                <a:solidFill>
                  <a:schemeClr val="accent6"/>
                </a:solidFill>
              </a:ln>
            </c:spPr>
          </c:marker>
          <c:errBars>
            <c:errDir val="y"/>
            <c:errBarType val="both"/>
            <c:errValType val="cust"/>
            <c:noEndCap val="0"/>
            <c:plus>
              <c:numRef>
                <c:f>Sheet1!$H$25:$H$29</c:f>
                <c:numCache>
                  <c:formatCode>General</c:formatCode>
                  <c:ptCount val="5"/>
                  <c:pt idx="0">
                    <c:v>0.11</c:v>
                  </c:pt>
                  <c:pt idx="1">
                    <c:v>7.0000000000000021E-2</c:v>
                  </c:pt>
                  <c:pt idx="2">
                    <c:v>9.0000000000000024E-2</c:v>
                  </c:pt>
                  <c:pt idx="3">
                    <c:v>0.1</c:v>
                  </c:pt>
                  <c:pt idx="4">
                    <c:v>0.1</c:v>
                  </c:pt>
                </c:numCache>
              </c:numRef>
            </c:plus>
            <c:minus>
              <c:numRef>
                <c:f>Sheet1!$I$25:$I$29</c:f>
                <c:numCache>
                  <c:formatCode>General</c:formatCode>
                  <c:ptCount val="5"/>
                  <c:pt idx="0">
                    <c:v>0.1</c:v>
                  </c:pt>
                  <c:pt idx="1">
                    <c:v>7.0000000000000021E-2</c:v>
                  </c:pt>
                  <c:pt idx="2">
                    <c:v>9.0000000000000024E-2</c:v>
                  </c:pt>
                  <c:pt idx="3">
                    <c:v>0.1</c:v>
                  </c:pt>
                  <c:pt idx="4">
                    <c:v>0.11</c:v>
                  </c:pt>
                </c:numCache>
              </c:numRef>
            </c:minus>
          </c:errBars>
          <c:xVal>
            <c:numRef>
              <c:f>Sheet1!$A$2:$A$6</c:f>
              <c:numCache>
                <c:formatCode>General</c:formatCode>
                <c:ptCount val="5"/>
                <c:pt idx="0">
                  <c:v>0</c:v>
                </c:pt>
                <c:pt idx="1">
                  <c:v>6</c:v>
                </c:pt>
                <c:pt idx="2">
                  <c:v>12</c:v>
                </c:pt>
                <c:pt idx="3">
                  <c:v>18</c:v>
                </c:pt>
                <c:pt idx="4">
                  <c:v>24</c:v>
                </c:pt>
              </c:numCache>
            </c:numRef>
          </c:xVal>
          <c:yVal>
            <c:numRef>
              <c:f>Sheet1!$E$2:$E$6</c:f>
              <c:numCache>
                <c:formatCode>General</c:formatCode>
                <c:ptCount val="5"/>
                <c:pt idx="0">
                  <c:v>7.84</c:v>
                </c:pt>
                <c:pt idx="1">
                  <c:v>7.33</c:v>
                </c:pt>
                <c:pt idx="2">
                  <c:v>7.22</c:v>
                </c:pt>
                <c:pt idx="3">
                  <c:v>7.1899999999999995</c:v>
                </c:pt>
                <c:pt idx="4">
                  <c:v>7.1899999999999995</c:v>
                </c:pt>
              </c:numCache>
            </c:numRef>
          </c:yVal>
          <c:smooth val="0"/>
        </c:ser>
        <c:dLbls>
          <c:showLegendKey val="0"/>
          <c:showVal val="0"/>
          <c:showCatName val="0"/>
          <c:showSerName val="0"/>
          <c:showPercent val="0"/>
          <c:showBubbleSize val="0"/>
        </c:dLbls>
        <c:axId val="220314288"/>
        <c:axId val="220315464"/>
      </c:scatterChart>
      <c:valAx>
        <c:axId val="220314288"/>
        <c:scaling>
          <c:orientation val="minMax"/>
          <c:max val="24.5"/>
          <c:min val="0"/>
        </c:scaling>
        <c:delete val="0"/>
        <c:axPos val="b"/>
        <c:numFmt formatCode="General" sourceLinked="1"/>
        <c:majorTickMark val="out"/>
        <c:minorTickMark val="none"/>
        <c:tickLblPos val="low"/>
        <c:txPr>
          <a:bodyPr/>
          <a:lstStyle/>
          <a:p>
            <a:pPr>
              <a:defRPr sz="1400"/>
            </a:pPr>
            <a:endParaRPr lang="en-US"/>
          </a:p>
        </c:txPr>
        <c:crossAx val="220315464"/>
        <c:crosses val="autoZero"/>
        <c:crossBetween val="midCat"/>
        <c:majorUnit val="6"/>
      </c:valAx>
      <c:valAx>
        <c:axId val="220315464"/>
        <c:scaling>
          <c:orientation val="minMax"/>
        </c:scaling>
        <c:delete val="0"/>
        <c:axPos val="l"/>
        <c:title>
          <c:tx>
            <c:rich>
              <a:bodyPr rot="-5400000" vert="horz"/>
              <a:lstStyle/>
              <a:p>
                <a:pPr>
                  <a:defRPr sz="1400" b="0"/>
                </a:pPr>
                <a:r>
                  <a:rPr lang="en-US" sz="1400" b="0" dirty="0" smtClean="0"/>
                  <a:t>Adjusted mean (95%</a:t>
                </a:r>
                <a:r>
                  <a:rPr lang="en-US" sz="1400" b="0" baseline="0" dirty="0" smtClean="0"/>
                  <a:t> CI</a:t>
                </a:r>
                <a:r>
                  <a:rPr lang="en-US" sz="1400" b="0" dirty="0" smtClean="0"/>
                  <a:t>)</a:t>
                </a:r>
                <a:r>
                  <a:rPr lang="en-US" sz="1400" b="0" baseline="0" dirty="0" smtClean="0"/>
                  <a:t> </a:t>
                </a:r>
                <a:r>
                  <a:rPr lang="en-US" sz="1400" b="0" dirty="0" smtClean="0"/>
                  <a:t>HbA</a:t>
                </a:r>
                <a:r>
                  <a:rPr lang="en-US" sz="1400" b="0" baseline="-25000" dirty="0" smtClean="0"/>
                  <a:t>1c</a:t>
                </a:r>
                <a:r>
                  <a:rPr lang="en-US" sz="1400" b="0" dirty="0" smtClean="0"/>
                  <a:t> (%)</a:t>
                </a:r>
                <a:endParaRPr lang="en-GB" sz="1400" b="0" dirty="0"/>
              </a:p>
            </c:rich>
          </c:tx>
          <c:layout>
            <c:manualLayout>
              <c:xMode val="edge"/>
              <c:yMode val="edge"/>
              <c:x val="2.6947766703193456E-2"/>
              <c:y val="0.16926623818107181"/>
            </c:manualLayout>
          </c:layout>
          <c:overlay val="0"/>
        </c:title>
        <c:numFmt formatCode="General" sourceLinked="0"/>
        <c:majorTickMark val="out"/>
        <c:minorTickMark val="none"/>
        <c:tickLblPos val="nextTo"/>
        <c:txPr>
          <a:bodyPr/>
          <a:lstStyle/>
          <a:p>
            <a:pPr>
              <a:defRPr sz="1400"/>
            </a:pPr>
            <a:endParaRPr lang="en-US"/>
          </a:p>
        </c:txPr>
        <c:crossAx val="22031428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66997799258512"/>
          <c:y val="0.11553333249929851"/>
          <c:w val="0.52543864141679986"/>
          <c:h val="0.65996427020571768"/>
        </c:manualLayout>
      </c:layout>
      <c:scatterChart>
        <c:scatterStyle val="lineMarker"/>
        <c:varyColors val="0"/>
        <c:ser>
          <c:idx val="0"/>
          <c:order val="0"/>
          <c:tx>
            <c:strRef>
              <c:f>Sheet1!$B$2</c:f>
              <c:strCache>
                <c:ptCount val="1"/>
                <c:pt idx="0">
                  <c:v>Placebo (n = 211)</c:v>
                </c:pt>
              </c:strCache>
            </c:strRef>
          </c:tx>
          <c:spPr>
            <a:ln>
              <a:solidFill>
                <a:srgbClr val="0060A5"/>
              </a:solidFill>
            </a:ln>
          </c:spPr>
          <c:marker>
            <c:symbol val="diamond"/>
            <c:size val="8"/>
            <c:spPr>
              <a:solidFill>
                <a:srgbClr val="0060A5"/>
              </a:solidFill>
              <a:ln>
                <a:solidFill>
                  <a:srgbClr val="0060A5"/>
                </a:solidFill>
              </a:ln>
            </c:spPr>
          </c:marker>
          <c:errBars>
            <c:errDir val="y"/>
            <c:errBarType val="both"/>
            <c:errValType val="cust"/>
            <c:noEndCap val="0"/>
            <c:plus>
              <c:numRef>
                <c:f>Sheet1!$B$19:$B$23</c:f>
                <c:numCache>
                  <c:formatCode>General</c:formatCode>
                  <c:ptCount val="5"/>
                  <c:pt idx="0">
                    <c:v>0</c:v>
                  </c:pt>
                  <c:pt idx="1">
                    <c:v>0.18000000000000024</c:v>
                  </c:pt>
                  <c:pt idx="2">
                    <c:v>0.19</c:v>
                  </c:pt>
                  <c:pt idx="3">
                    <c:v>0.21000000000000021</c:v>
                  </c:pt>
                  <c:pt idx="4">
                    <c:v>0.21000000000000021</c:v>
                  </c:pt>
                </c:numCache>
              </c:numRef>
            </c:plus>
            <c:minus>
              <c:numRef>
                <c:f>Sheet1!$C$19:$C$23</c:f>
                <c:numCache>
                  <c:formatCode>General</c:formatCode>
                  <c:ptCount val="5"/>
                  <c:pt idx="0">
                    <c:v>0</c:v>
                  </c:pt>
                  <c:pt idx="1">
                    <c:v>0.19</c:v>
                  </c:pt>
                  <c:pt idx="2">
                    <c:v>0.19</c:v>
                  </c:pt>
                  <c:pt idx="3">
                    <c:v>0.21000000000000021</c:v>
                  </c:pt>
                  <c:pt idx="4">
                    <c:v>0.22000000000000003</c:v>
                  </c:pt>
                </c:numCache>
              </c:numRef>
            </c:minus>
            <c:spPr>
              <a:ln>
                <a:solidFill>
                  <a:srgbClr val="4D4D4F"/>
                </a:solidFill>
              </a:ln>
            </c:spPr>
          </c:errBars>
          <c:xVal>
            <c:numRef>
              <c:f>Sheet1!$A$3:$A$7</c:f>
              <c:numCache>
                <c:formatCode>General</c:formatCode>
                <c:ptCount val="5"/>
                <c:pt idx="0">
                  <c:v>0</c:v>
                </c:pt>
                <c:pt idx="1">
                  <c:v>6</c:v>
                </c:pt>
                <c:pt idx="2">
                  <c:v>12</c:v>
                </c:pt>
                <c:pt idx="3">
                  <c:v>18</c:v>
                </c:pt>
                <c:pt idx="4">
                  <c:v>24</c:v>
                </c:pt>
              </c:numCache>
            </c:numRef>
          </c:xVal>
          <c:yVal>
            <c:numRef>
              <c:f>Sheet1!$B$3:$B$7</c:f>
              <c:numCache>
                <c:formatCode>General</c:formatCode>
                <c:ptCount val="5"/>
                <c:pt idx="0">
                  <c:v>0</c:v>
                </c:pt>
                <c:pt idx="1">
                  <c:v>0.47000000000000008</c:v>
                </c:pt>
                <c:pt idx="2">
                  <c:v>0.51</c:v>
                </c:pt>
                <c:pt idx="3">
                  <c:v>0.59</c:v>
                </c:pt>
                <c:pt idx="4">
                  <c:v>0.51</c:v>
                </c:pt>
              </c:numCache>
            </c:numRef>
          </c:yVal>
          <c:smooth val="0"/>
        </c:ser>
        <c:ser>
          <c:idx val="1"/>
          <c:order val="1"/>
          <c:tx>
            <c:strRef>
              <c:f>Sheet1!$C$2</c:f>
              <c:strCache>
                <c:ptCount val="1"/>
                <c:pt idx="0">
                  <c:v>Empagliflozin 10 mg QD (n = 215)</c:v>
                </c:pt>
              </c:strCache>
            </c:strRef>
          </c:tx>
          <c:spPr>
            <a:ln>
              <a:solidFill>
                <a:srgbClr val="79AA38"/>
              </a:solidFill>
            </a:ln>
          </c:spPr>
          <c:marker>
            <c:symbol val="x"/>
            <c:size val="7"/>
            <c:spPr>
              <a:solidFill>
                <a:srgbClr val="79AA38"/>
              </a:solidFill>
              <a:ln>
                <a:solidFill>
                  <a:srgbClr val="79AA38"/>
                </a:solidFill>
              </a:ln>
            </c:spPr>
          </c:marker>
          <c:errBars>
            <c:errDir val="y"/>
            <c:errBarType val="both"/>
            <c:errValType val="cust"/>
            <c:noEndCap val="0"/>
            <c:plus>
              <c:numRef>
                <c:f>Sheet1!$D$19:$D$23</c:f>
                <c:numCache>
                  <c:formatCode>General</c:formatCode>
                  <c:ptCount val="5"/>
                  <c:pt idx="0">
                    <c:v>0</c:v>
                  </c:pt>
                  <c:pt idx="1">
                    <c:v>0.18000000000000024</c:v>
                  </c:pt>
                  <c:pt idx="2">
                    <c:v>0.18000000000000024</c:v>
                  </c:pt>
                  <c:pt idx="3">
                    <c:v>0.20000000000000009</c:v>
                  </c:pt>
                  <c:pt idx="4">
                    <c:v>0.20000000000000009</c:v>
                  </c:pt>
                </c:numCache>
              </c:numRef>
            </c:plus>
            <c:minus>
              <c:numRef>
                <c:f>Sheet1!$E$19:$E$23</c:f>
                <c:numCache>
                  <c:formatCode>General</c:formatCode>
                  <c:ptCount val="5"/>
                  <c:pt idx="0">
                    <c:v>0</c:v>
                  </c:pt>
                  <c:pt idx="1">
                    <c:v>0.19</c:v>
                  </c:pt>
                  <c:pt idx="2">
                    <c:v>0.19</c:v>
                  </c:pt>
                  <c:pt idx="3">
                    <c:v>0.2</c:v>
                  </c:pt>
                  <c:pt idx="4">
                    <c:v>0.2</c:v>
                  </c:pt>
                </c:numCache>
              </c:numRef>
            </c:minus>
            <c:spPr>
              <a:ln>
                <a:solidFill>
                  <a:srgbClr val="4D4D4F"/>
                </a:solidFill>
              </a:ln>
            </c:spPr>
          </c:errBars>
          <c:xVal>
            <c:numRef>
              <c:f>Sheet1!$A$3:$A$7</c:f>
              <c:numCache>
                <c:formatCode>General</c:formatCode>
                <c:ptCount val="5"/>
                <c:pt idx="0">
                  <c:v>0</c:v>
                </c:pt>
                <c:pt idx="1">
                  <c:v>6</c:v>
                </c:pt>
                <c:pt idx="2">
                  <c:v>12</c:v>
                </c:pt>
                <c:pt idx="3">
                  <c:v>18</c:v>
                </c:pt>
                <c:pt idx="4">
                  <c:v>24</c:v>
                </c:pt>
              </c:numCache>
            </c:numRef>
          </c:xVal>
          <c:yVal>
            <c:numRef>
              <c:f>Sheet1!$C$3:$C$7</c:f>
              <c:numCache>
                <c:formatCode>General</c:formatCode>
                <c:ptCount val="5"/>
                <c:pt idx="0">
                  <c:v>0</c:v>
                </c:pt>
                <c:pt idx="1">
                  <c:v>-0.94000000000000061</c:v>
                </c:pt>
                <c:pt idx="2">
                  <c:v>-1.0900000000000001</c:v>
                </c:pt>
                <c:pt idx="3">
                  <c:v>-1.05</c:v>
                </c:pt>
                <c:pt idx="4">
                  <c:v>-1.1200000000000001</c:v>
                </c:pt>
              </c:numCache>
            </c:numRef>
          </c:yVal>
          <c:smooth val="0"/>
        </c:ser>
        <c:ser>
          <c:idx val="2"/>
          <c:order val="2"/>
          <c:tx>
            <c:strRef>
              <c:f>Sheet1!$D$2</c:f>
              <c:strCache>
                <c:ptCount val="1"/>
                <c:pt idx="0">
                  <c:v>Empagliflozin 25 mg QD (n = 220)</c:v>
                </c:pt>
              </c:strCache>
            </c:strRef>
          </c:tx>
          <c:spPr>
            <a:ln>
              <a:solidFill>
                <a:srgbClr val="267836"/>
              </a:solidFill>
            </a:ln>
          </c:spPr>
          <c:marker>
            <c:spPr>
              <a:solidFill>
                <a:srgbClr val="267836"/>
              </a:solidFill>
              <a:ln>
                <a:solidFill>
                  <a:srgbClr val="267836"/>
                </a:solidFill>
              </a:ln>
            </c:spPr>
          </c:marker>
          <c:errBars>
            <c:errDir val="y"/>
            <c:errBarType val="both"/>
            <c:errValType val="cust"/>
            <c:noEndCap val="0"/>
            <c:plus>
              <c:numRef>
                <c:f>Sheet1!$F$19:$F$23</c:f>
                <c:numCache>
                  <c:formatCode>General</c:formatCode>
                  <c:ptCount val="5"/>
                  <c:pt idx="0">
                    <c:v>0</c:v>
                  </c:pt>
                  <c:pt idx="1">
                    <c:v>0.18000000000000024</c:v>
                  </c:pt>
                  <c:pt idx="2">
                    <c:v>0.1900000000000002</c:v>
                  </c:pt>
                  <c:pt idx="3">
                    <c:v>0.20000000000000021</c:v>
                  </c:pt>
                  <c:pt idx="4">
                    <c:v>0.2</c:v>
                  </c:pt>
                </c:numCache>
              </c:numRef>
            </c:plus>
            <c:minus>
              <c:numRef>
                <c:f>Sheet1!$G$19:$G$23</c:f>
                <c:numCache>
                  <c:formatCode>General</c:formatCode>
                  <c:ptCount val="5"/>
                  <c:pt idx="0">
                    <c:v>0</c:v>
                  </c:pt>
                  <c:pt idx="1">
                    <c:v>0.18000000000000024</c:v>
                  </c:pt>
                  <c:pt idx="2">
                    <c:v>0.17</c:v>
                  </c:pt>
                  <c:pt idx="3">
                    <c:v>0.19</c:v>
                  </c:pt>
                  <c:pt idx="4">
                    <c:v>0.1900000000000002</c:v>
                  </c:pt>
                </c:numCache>
              </c:numRef>
            </c:minus>
            <c:spPr>
              <a:ln>
                <a:solidFill>
                  <a:srgbClr val="4D4D4F"/>
                </a:solidFill>
              </a:ln>
            </c:spPr>
          </c:errBars>
          <c:xVal>
            <c:numRef>
              <c:f>Sheet1!$A$3:$A$7</c:f>
              <c:numCache>
                <c:formatCode>General</c:formatCode>
                <c:ptCount val="5"/>
                <c:pt idx="0">
                  <c:v>0</c:v>
                </c:pt>
                <c:pt idx="1">
                  <c:v>6</c:v>
                </c:pt>
                <c:pt idx="2">
                  <c:v>12</c:v>
                </c:pt>
                <c:pt idx="3">
                  <c:v>18</c:v>
                </c:pt>
                <c:pt idx="4">
                  <c:v>24</c:v>
                </c:pt>
              </c:numCache>
            </c:numRef>
          </c:xVal>
          <c:yVal>
            <c:numRef>
              <c:f>Sheet1!$D$3:$D$7</c:f>
              <c:numCache>
                <c:formatCode>General</c:formatCode>
                <c:ptCount val="5"/>
                <c:pt idx="0">
                  <c:v>0</c:v>
                </c:pt>
                <c:pt idx="1">
                  <c:v>-1.27</c:v>
                </c:pt>
                <c:pt idx="2">
                  <c:v>-1.37</c:v>
                </c:pt>
                <c:pt idx="3">
                  <c:v>-1.36</c:v>
                </c:pt>
                <c:pt idx="4">
                  <c:v>-1.3800000000000001</c:v>
                </c:pt>
              </c:numCache>
            </c:numRef>
          </c:yVal>
          <c:smooth val="0"/>
        </c:ser>
        <c:ser>
          <c:idx val="3"/>
          <c:order val="3"/>
          <c:tx>
            <c:strRef>
              <c:f>Sheet1!$E$2</c:f>
              <c:strCache>
                <c:ptCount val="1"/>
                <c:pt idx="0">
                  <c:v>Sitagliptin (n = 218)</c:v>
                </c:pt>
              </c:strCache>
            </c:strRef>
          </c:tx>
          <c:spPr>
            <a:ln>
              <a:solidFill>
                <a:srgbClr val="EEC52B"/>
              </a:solidFill>
            </a:ln>
          </c:spPr>
          <c:marker>
            <c:symbol val="circle"/>
            <c:size val="7"/>
            <c:spPr>
              <a:solidFill>
                <a:srgbClr val="EEC52B"/>
              </a:solidFill>
              <a:ln>
                <a:solidFill>
                  <a:srgbClr val="EEC52B"/>
                </a:solidFill>
              </a:ln>
            </c:spPr>
          </c:marker>
          <c:errBars>
            <c:errDir val="y"/>
            <c:errBarType val="both"/>
            <c:errValType val="cust"/>
            <c:noEndCap val="0"/>
            <c:plus>
              <c:numRef>
                <c:f>Sheet1!$H$19:$H$23</c:f>
                <c:numCache>
                  <c:formatCode>General</c:formatCode>
                  <c:ptCount val="5"/>
                  <c:pt idx="0">
                    <c:v>0</c:v>
                  </c:pt>
                  <c:pt idx="1">
                    <c:v>0.18000000000000024</c:v>
                  </c:pt>
                  <c:pt idx="2">
                    <c:v>0.17</c:v>
                  </c:pt>
                  <c:pt idx="3">
                    <c:v>0.19</c:v>
                  </c:pt>
                  <c:pt idx="4">
                    <c:v>0.2</c:v>
                  </c:pt>
                </c:numCache>
              </c:numRef>
            </c:plus>
            <c:minus>
              <c:numRef>
                <c:f>Sheet1!$I$19:$I$23</c:f>
                <c:numCache>
                  <c:formatCode>General</c:formatCode>
                  <c:ptCount val="5"/>
                  <c:pt idx="0">
                    <c:v>0</c:v>
                  </c:pt>
                  <c:pt idx="1">
                    <c:v>0.18000000000000024</c:v>
                  </c:pt>
                  <c:pt idx="2">
                    <c:v>0.19000000000000006</c:v>
                  </c:pt>
                  <c:pt idx="3">
                    <c:v>0.2</c:v>
                  </c:pt>
                  <c:pt idx="4">
                    <c:v>0.2</c:v>
                  </c:pt>
                </c:numCache>
              </c:numRef>
            </c:minus>
            <c:spPr>
              <a:ln>
                <a:solidFill>
                  <a:srgbClr val="4D4D4F"/>
                </a:solidFill>
              </a:ln>
            </c:spPr>
          </c:errBars>
          <c:xVal>
            <c:numRef>
              <c:f>Sheet1!$A$3:$A$7</c:f>
              <c:numCache>
                <c:formatCode>General</c:formatCode>
                <c:ptCount val="5"/>
                <c:pt idx="0">
                  <c:v>0</c:v>
                </c:pt>
                <c:pt idx="1">
                  <c:v>6</c:v>
                </c:pt>
                <c:pt idx="2">
                  <c:v>12</c:v>
                </c:pt>
                <c:pt idx="3">
                  <c:v>18</c:v>
                </c:pt>
                <c:pt idx="4">
                  <c:v>24</c:v>
                </c:pt>
              </c:numCache>
            </c:numRef>
          </c:xVal>
          <c:yVal>
            <c:numRef>
              <c:f>Sheet1!$E$3:$E$7</c:f>
              <c:numCache>
                <c:formatCode>General</c:formatCode>
                <c:ptCount val="5"/>
                <c:pt idx="0">
                  <c:v>0</c:v>
                </c:pt>
                <c:pt idx="1">
                  <c:v>-0.61000000000000065</c:v>
                </c:pt>
                <c:pt idx="2">
                  <c:v>-0.60000000000000064</c:v>
                </c:pt>
                <c:pt idx="3">
                  <c:v>-0.51</c:v>
                </c:pt>
                <c:pt idx="4">
                  <c:v>-0.45</c:v>
                </c:pt>
              </c:numCache>
            </c:numRef>
          </c:yVal>
          <c:smooth val="0"/>
        </c:ser>
        <c:dLbls>
          <c:showLegendKey val="0"/>
          <c:showVal val="0"/>
          <c:showCatName val="0"/>
          <c:showSerName val="0"/>
          <c:showPercent val="0"/>
          <c:showBubbleSize val="0"/>
        </c:dLbls>
        <c:axId val="220316640"/>
        <c:axId val="220317032"/>
      </c:scatterChart>
      <c:valAx>
        <c:axId val="220316640"/>
        <c:scaling>
          <c:orientation val="minMax"/>
          <c:max val="24.6"/>
          <c:min val="0"/>
        </c:scaling>
        <c:delete val="0"/>
        <c:axPos val="b"/>
        <c:numFmt formatCode="General" sourceLinked="1"/>
        <c:majorTickMark val="out"/>
        <c:minorTickMark val="none"/>
        <c:tickLblPos val="high"/>
        <c:txPr>
          <a:bodyPr/>
          <a:lstStyle/>
          <a:p>
            <a:pPr>
              <a:defRPr>
                <a:solidFill>
                  <a:srgbClr val="4D4D4F"/>
                </a:solidFill>
              </a:defRPr>
            </a:pPr>
            <a:endParaRPr lang="en-US"/>
          </a:p>
        </c:txPr>
        <c:crossAx val="220317032"/>
        <c:crosses val="autoZero"/>
        <c:crossBetween val="midCat"/>
        <c:majorUnit val="6"/>
      </c:valAx>
      <c:valAx>
        <c:axId val="220317032"/>
        <c:scaling>
          <c:orientation val="minMax"/>
        </c:scaling>
        <c:delete val="0"/>
        <c:axPos val="l"/>
        <c:title>
          <c:tx>
            <c:rich>
              <a:bodyPr rot="-5400000" vert="horz"/>
              <a:lstStyle/>
              <a:p>
                <a:pPr>
                  <a:defRPr/>
                </a:pPr>
                <a:r>
                  <a:rPr lang="en-GB" b="0" dirty="0">
                    <a:solidFill>
                      <a:srgbClr val="4D4D4F"/>
                    </a:solidFill>
                  </a:rPr>
                  <a:t>Adjusted mean (95% CI) change </a:t>
                </a:r>
                <a:r>
                  <a:rPr lang="en-GB" b="0" dirty="0" smtClean="0">
                    <a:solidFill>
                      <a:srgbClr val="4D4D4F"/>
                    </a:solidFill>
                  </a:rPr>
                  <a:t>from</a:t>
                </a:r>
                <a:br>
                  <a:rPr lang="en-GB" b="0" dirty="0" smtClean="0">
                    <a:solidFill>
                      <a:srgbClr val="4D4D4F"/>
                    </a:solidFill>
                  </a:rPr>
                </a:br>
                <a:r>
                  <a:rPr lang="en-GB" b="0" dirty="0" smtClean="0">
                    <a:solidFill>
                      <a:srgbClr val="4D4D4F"/>
                    </a:solidFill>
                  </a:rPr>
                  <a:t>baseline </a:t>
                </a:r>
                <a:r>
                  <a:rPr lang="en-GB" b="0" dirty="0">
                    <a:solidFill>
                      <a:srgbClr val="4D4D4F"/>
                    </a:solidFill>
                  </a:rPr>
                  <a:t>in FPG </a:t>
                </a:r>
                <a:r>
                  <a:rPr lang="en-GB" b="0" dirty="0" smtClean="0">
                    <a:solidFill>
                      <a:srgbClr val="4D4D4F"/>
                    </a:solidFill>
                  </a:rPr>
                  <a:t>(mmol/L)</a:t>
                </a:r>
                <a:endParaRPr lang="en-GB" b="0" dirty="0">
                  <a:solidFill>
                    <a:srgbClr val="4D4D4F"/>
                  </a:solidFill>
                </a:endParaRPr>
              </a:p>
            </c:rich>
          </c:tx>
          <c:layout>
            <c:manualLayout>
              <c:xMode val="edge"/>
              <c:yMode val="edge"/>
              <c:x val="6.3924562975572639E-3"/>
              <c:y val="0.15242207271235222"/>
            </c:manualLayout>
          </c:layout>
          <c:overlay val="0"/>
        </c:title>
        <c:numFmt formatCode="General" sourceLinked="0"/>
        <c:majorTickMark val="out"/>
        <c:minorTickMark val="none"/>
        <c:tickLblPos val="nextTo"/>
        <c:txPr>
          <a:bodyPr/>
          <a:lstStyle/>
          <a:p>
            <a:pPr>
              <a:defRPr>
                <a:solidFill>
                  <a:srgbClr val="4D4D4F"/>
                </a:solidFill>
              </a:defRPr>
            </a:pPr>
            <a:endParaRPr lang="en-US"/>
          </a:p>
        </c:txPr>
        <c:crossAx val="220316640"/>
        <c:crosses val="autoZero"/>
        <c:crossBetween val="midCat"/>
      </c:valAx>
      <c:spPr>
        <a:noFill/>
        <a:ln w="25400">
          <a:noFill/>
        </a:ln>
      </c:spPr>
    </c:plotArea>
    <c:legend>
      <c:legendPos val="b"/>
      <c:legendEntry>
        <c:idx val="0"/>
        <c:txPr>
          <a:bodyPr/>
          <a:lstStyle/>
          <a:p>
            <a:pPr>
              <a:defRPr>
                <a:solidFill>
                  <a:srgbClr val="4D4D4F"/>
                </a:solidFill>
              </a:defRPr>
            </a:pPr>
            <a:endParaRPr lang="en-US"/>
          </a:p>
        </c:txPr>
      </c:legendEntry>
      <c:legendEntry>
        <c:idx val="1"/>
        <c:txPr>
          <a:bodyPr/>
          <a:lstStyle/>
          <a:p>
            <a:pPr>
              <a:defRPr>
                <a:solidFill>
                  <a:srgbClr val="4D4D4F"/>
                </a:solidFill>
              </a:defRPr>
            </a:pPr>
            <a:endParaRPr lang="en-US"/>
          </a:p>
        </c:txPr>
      </c:legendEntry>
      <c:legendEntry>
        <c:idx val="2"/>
        <c:txPr>
          <a:bodyPr/>
          <a:lstStyle/>
          <a:p>
            <a:pPr>
              <a:defRPr>
                <a:solidFill>
                  <a:srgbClr val="4D4D4F"/>
                </a:solidFill>
              </a:defRPr>
            </a:pPr>
            <a:endParaRPr lang="en-US"/>
          </a:p>
        </c:txPr>
      </c:legendEntry>
      <c:legendEntry>
        <c:idx val="3"/>
        <c:txPr>
          <a:bodyPr/>
          <a:lstStyle/>
          <a:p>
            <a:pPr>
              <a:defRPr>
                <a:solidFill>
                  <a:srgbClr val="4D4D4F"/>
                </a:solidFill>
              </a:defRPr>
            </a:pPr>
            <a:endParaRPr lang="en-US"/>
          </a:p>
        </c:txPr>
      </c:legendEntry>
      <c:layout>
        <c:manualLayout>
          <c:xMode val="edge"/>
          <c:yMode val="edge"/>
          <c:x val="0.18954848315113507"/>
          <c:y val="0.71690115767437379"/>
          <c:w val="0.72548458569076357"/>
          <c:h val="9.6724209111592657E-2"/>
        </c:manualLayout>
      </c:layout>
      <c:overlay val="0"/>
    </c:legend>
    <c:plotVisOnly val="1"/>
    <c:dispBlanksAs val="gap"/>
    <c:showDLblsOverMax val="0"/>
  </c:chart>
  <c:txPr>
    <a:bodyPr/>
    <a:lstStyle/>
    <a:p>
      <a:pPr>
        <a:defRPr sz="1400">
          <a:latin typeface="Calibri" pitchFamily="34" charset="0"/>
          <a:cs typeface="Calibri"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92622331465925"/>
          <c:y val="8.8116992882902728E-2"/>
          <c:w val="0.49682181769808892"/>
          <c:h val="0.79227514449158265"/>
        </c:manualLayout>
      </c:layout>
      <c:barChart>
        <c:barDir val="col"/>
        <c:grouping val="clustered"/>
        <c:varyColors val="0"/>
        <c:ser>
          <c:idx val="0"/>
          <c:order val="0"/>
          <c:spPr>
            <a:solidFill>
              <a:schemeClr val="tx2"/>
            </a:solidFill>
          </c:spPr>
          <c:invertIfNegative val="0"/>
          <c:dPt>
            <c:idx val="1"/>
            <c:invertIfNegative val="0"/>
            <c:bubble3D val="0"/>
            <c:spPr>
              <a:solidFill>
                <a:schemeClr val="accent4"/>
              </a:solidFill>
            </c:spPr>
          </c:dPt>
          <c:dPt>
            <c:idx val="2"/>
            <c:invertIfNegative val="0"/>
            <c:bubble3D val="0"/>
            <c:spPr>
              <a:solidFill>
                <a:schemeClr val="accent1"/>
              </a:solidFill>
            </c:spPr>
          </c:dPt>
          <c:dPt>
            <c:idx val="3"/>
            <c:invertIfNegative val="0"/>
            <c:bubble3D val="0"/>
            <c:spPr>
              <a:solidFill>
                <a:schemeClr val="accent6"/>
              </a:solidFill>
            </c:spPr>
          </c:dPt>
          <c:dLbls>
            <c:dLbl>
              <c:idx val="0"/>
              <c:layout>
                <c:manualLayout>
                  <c:x val="-1.5220089079466313E-3"/>
                  <c:y val="-6.149445543257512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7.120410629034995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825790514665008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7.120410629034995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Sheet1!$A$14:$D$14</c:f>
                <c:numCache>
                  <c:formatCode>General</c:formatCode>
                  <c:ptCount val="4"/>
                  <c:pt idx="0">
                    <c:v>0.33000000000000135</c:v>
                  </c:pt>
                  <c:pt idx="1">
                    <c:v>0.34</c:v>
                  </c:pt>
                  <c:pt idx="2">
                    <c:v>0.34</c:v>
                  </c:pt>
                  <c:pt idx="3">
                    <c:v>0.34</c:v>
                  </c:pt>
                </c:numCache>
              </c:numRef>
            </c:plus>
            <c:minus>
              <c:numRef>
                <c:f>Sheet1!$A$15:$D$15</c:f>
                <c:numCache>
                  <c:formatCode>General</c:formatCode>
                  <c:ptCount val="4"/>
                  <c:pt idx="0">
                    <c:v>0.34</c:v>
                  </c:pt>
                  <c:pt idx="1">
                    <c:v>0.34</c:v>
                  </c:pt>
                  <c:pt idx="2">
                    <c:v>0.34</c:v>
                  </c:pt>
                  <c:pt idx="3">
                    <c:v>0.34</c:v>
                  </c:pt>
                </c:numCache>
              </c:numRef>
            </c:minus>
          </c:errBars>
          <c:cat>
            <c:strRef>
              <c:f>Sheet1!$A$1:$D$1</c:f>
              <c:strCache>
                <c:ptCount val="4"/>
                <c:pt idx="0">
                  <c:v>Placebo          (n = 228)</c:v>
                </c:pt>
                <c:pt idx="1">
                  <c:v>10 mg QD                  (n = 224)</c:v>
                </c:pt>
                <c:pt idx="2">
                  <c:v>25 mg QD                 (n = 224)</c:v>
                </c:pt>
                <c:pt idx="3">
                  <c:v>Sitagliptin         (n = 223)</c:v>
                </c:pt>
              </c:strCache>
            </c:strRef>
          </c:cat>
          <c:val>
            <c:numRef>
              <c:f>Sheet1!$A$2:$D$2</c:f>
              <c:numCache>
                <c:formatCode>0.0</c:formatCode>
                <c:ptCount val="4"/>
                <c:pt idx="0">
                  <c:v>-0.33000000000000135</c:v>
                </c:pt>
                <c:pt idx="1">
                  <c:v>-2.2599999999999998</c:v>
                </c:pt>
                <c:pt idx="2">
                  <c:v>-2.48</c:v>
                </c:pt>
                <c:pt idx="3">
                  <c:v>0.18000000000000024</c:v>
                </c:pt>
              </c:numCache>
            </c:numRef>
          </c:val>
        </c:ser>
        <c:dLbls>
          <c:showLegendKey val="0"/>
          <c:showVal val="1"/>
          <c:showCatName val="0"/>
          <c:showSerName val="0"/>
          <c:showPercent val="0"/>
          <c:showBubbleSize val="0"/>
        </c:dLbls>
        <c:gapWidth val="105"/>
        <c:axId val="221057472"/>
        <c:axId val="221057864"/>
      </c:barChart>
      <c:catAx>
        <c:axId val="221057472"/>
        <c:scaling>
          <c:orientation val="minMax"/>
        </c:scaling>
        <c:delete val="0"/>
        <c:axPos val="b"/>
        <c:numFmt formatCode="General" sourceLinked="1"/>
        <c:majorTickMark val="out"/>
        <c:minorTickMark val="none"/>
        <c:tickLblPos val="none"/>
        <c:txPr>
          <a:bodyPr/>
          <a:lstStyle/>
          <a:p>
            <a:pPr>
              <a:defRPr sz="1400"/>
            </a:pPr>
            <a:endParaRPr lang="en-US"/>
          </a:p>
        </c:txPr>
        <c:crossAx val="221057864"/>
        <c:crosses val="autoZero"/>
        <c:auto val="1"/>
        <c:lblAlgn val="ctr"/>
        <c:lblOffset val="100"/>
        <c:noMultiLvlLbl val="0"/>
      </c:catAx>
      <c:valAx>
        <c:axId val="221057864"/>
        <c:scaling>
          <c:orientation val="minMax"/>
        </c:scaling>
        <c:delete val="0"/>
        <c:axPos val="l"/>
        <c:title>
          <c:tx>
            <c:rich>
              <a:bodyPr rot="-5400000" vert="horz"/>
              <a:lstStyle/>
              <a:p>
                <a:pPr>
                  <a:defRPr sz="1400" b="0">
                    <a:solidFill>
                      <a:srgbClr val="4D4D4F"/>
                    </a:solidFill>
                  </a:defRPr>
                </a:pPr>
                <a:r>
                  <a:rPr lang="en-GB" sz="1400" b="0" i="0" u="none" strike="noStrike" baseline="0" dirty="0" smtClean="0">
                    <a:solidFill>
                      <a:srgbClr val="4D4D4F"/>
                    </a:solidFill>
                    <a:effectLst/>
                  </a:rPr>
                  <a:t>Adjusted mean (95% CI) change </a:t>
                </a:r>
                <a:br>
                  <a:rPr lang="en-GB" sz="1400" b="0" i="0" u="none" strike="noStrike" baseline="0" dirty="0" smtClean="0">
                    <a:solidFill>
                      <a:srgbClr val="4D4D4F"/>
                    </a:solidFill>
                    <a:effectLst/>
                  </a:rPr>
                </a:br>
                <a:r>
                  <a:rPr lang="en-GB" sz="1400" b="0" i="0" u="none" strike="noStrike" baseline="0" dirty="0" smtClean="0">
                    <a:solidFill>
                      <a:srgbClr val="4D4D4F"/>
                    </a:solidFill>
                    <a:effectLst/>
                  </a:rPr>
                  <a:t>from baseline in body weight (kg)</a:t>
                </a:r>
                <a:endParaRPr lang="en-GB" sz="1400" b="0" dirty="0">
                  <a:solidFill>
                    <a:srgbClr val="4D4D4F"/>
                  </a:solidFill>
                </a:endParaRPr>
              </a:p>
            </c:rich>
          </c:tx>
          <c:layout>
            <c:manualLayout>
              <c:xMode val="edge"/>
              <c:yMode val="edge"/>
              <c:x val="1.2151263716805675E-2"/>
              <c:y val="0.17224589321269979"/>
            </c:manualLayout>
          </c:layout>
          <c:overlay val="0"/>
        </c:title>
        <c:numFmt formatCode="General" sourceLinked="0"/>
        <c:majorTickMark val="out"/>
        <c:minorTickMark val="none"/>
        <c:tickLblPos val="nextTo"/>
        <c:txPr>
          <a:bodyPr/>
          <a:lstStyle/>
          <a:p>
            <a:pPr>
              <a:defRPr sz="1400"/>
            </a:pPr>
            <a:endParaRPr lang="en-US"/>
          </a:p>
        </c:txPr>
        <c:crossAx val="221057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87943136067301"/>
          <c:y val="2.1448194352211999E-2"/>
          <c:w val="0.8506761688211425"/>
          <c:h val="0.59125914207807895"/>
        </c:manualLayout>
      </c:layout>
      <c:scatterChart>
        <c:scatterStyle val="lineMarker"/>
        <c:varyColors val="0"/>
        <c:ser>
          <c:idx val="0"/>
          <c:order val="0"/>
          <c:tx>
            <c:strRef>
              <c:f>Sheet1!$B$1</c:f>
              <c:strCache>
                <c:ptCount val="1"/>
                <c:pt idx="0">
                  <c:v>Placebo (n = 212)</c:v>
                </c:pt>
              </c:strCache>
            </c:strRef>
          </c:tx>
          <c:spPr>
            <a:ln>
              <a:solidFill>
                <a:schemeClr val="tx2"/>
              </a:solidFill>
            </a:ln>
          </c:spPr>
          <c:marker>
            <c:spPr>
              <a:solidFill>
                <a:schemeClr val="tx2"/>
              </a:solidFill>
              <a:ln>
                <a:solidFill>
                  <a:schemeClr val="tx2"/>
                </a:solidFill>
              </a:ln>
            </c:spPr>
          </c:marker>
          <c:errBars>
            <c:errDir val="y"/>
            <c:errBarType val="both"/>
            <c:errValType val="cust"/>
            <c:noEndCap val="0"/>
            <c:plus>
              <c:numRef>
                <c:f>Sheet1!$B$22:$B$30</c:f>
                <c:numCache>
                  <c:formatCode>General</c:formatCode>
                  <c:ptCount val="9"/>
                  <c:pt idx="0">
                    <c:v>0.05</c:v>
                  </c:pt>
                  <c:pt idx="1">
                    <c:v>4.0000000000000022E-2</c:v>
                  </c:pt>
                  <c:pt idx="2">
                    <c:v>0.05</c:v>
                  </c:pt>
                  <c:pt idx="3">
                    <c:v>0.05</c:v>
                  </c:pt>
                  <c:pt idx="4">
                    <c:v>6.0000000000000032E-2</c:v>
                  </c:pt>
                  <c:pt idx="5">
                    <c:v>7.0000000000000021E-2</c:v>
                  </c:pt>
                  <c:pt idx="6">
                    <c:v>7.0000000000000021E-2</c:v>
                  </c:pt>
                  <c:pt idx="7">
                    <c:v>8.0000000000000043E-2</c:v>
                  </c:pt>
                  <c:pt idx="8">
                    <c:v>8.0000000000000043E-2</c:v>
                  </c:pt>
                </c:numCache>
              </c:numRef>
            </c:plus>
            <c:minus>
              <c:numRef>
                <c:f>Sheet1!$B$22:$B$30</c:f>
                <c:numCache>
                  <c:formatCode>General</c:formatCode>
                  <c:ptCount val="9"/>
                  <c:pt idx="0">
                    <c:v>0.05</c:v>
                  </c:pt>
                  <c:pt idx="1">
                    <c:v>4.0000000000000022E-2</c:v>
                  </c:pt>
                  <c:pt idx="2">
                    <c:v>0.05</c:v>
                  </c:pt>
                  <c:pt idx="3">
                    <c:v>0.05</c:v>
                  </c:pt>
                  <c:pt idx="4">
                    <c:v>6.0000000000000032E-2</c:v>
                  </c:pt>
                  <c:pt idx="5">
                    <c:v>7.0000000000000021E-2</c:v>
                  </c:pt>
                  <c:pt idx="6">
                    <c:v>7.0000000000000021E-2</c:v>
                  </c:pt>
                  <c:pt idx="7">
                    <c:v>8.0000000000000043E-2</c:v>
                  </c:pt>
                  <c:pt idx="8">
                    <c:v>8.0000000000000043E-2</c:v>
                  </c:pt>
                </c:numCache>
              </c:numRef>
            </c:minus>
          </c:errBars>
          <c:xVal>
            <c:numRef>
              <c:f>Sheet1!$A$2:$A$10</c:f>
              <c:numCache>
                <c:formatCode>General</c:formatCode>
                <c:ptCount val="9"/>
                <c:pt idx="0">
                  <c:v>0</c:v>
                </c:pt>
                <c:pt idx="1">
                  <c:v>6</c:v>
                </c:pt>
                <c:pt idx="2">
                  <c:v>12</c:v>
                </c:pt>
                <c:pt idx="3">
                  <c:v>18</c:v>
                </c:pt>
                <c:pt idx="4">
                  <c:v>24</c:v>
                </c:pt>
                <c:pt idx="5">
                  <c:v>41</c:v>
                </c:pt>
                <c:pt idx="6">
                  <c:v>52</c:v>
                </c:pt>
                <c:pt idx="7">
                  <c:v>64</c:v>
                </c:pt>
                <c:pt idx="8">
                  <c:v>76</c:v>
                </c:pt>
              </c:numCache>
            </c:numRef>
          </c:xVal>
          <c:yVal>
            <c:numRef>
              <c:f>Sheet1!$B$2:$B$10</c:f>
              <c:numCache>
                <c:formatCode>General</c:formatCode>
                <c:ptCount val="9"/>
                <c:pt idx="0">
                  <c:v>7.91</c:v>
                </c:pt>
                <c:pt idx="1">
                  <c:v>7.7700000000000014</c:v>
                </c:pt>
                <c:pt idx="2">
                  <c:v>7.85</c:v>
                </c:pt>
                <c:pt idx="3">
                  <c:v>7.87</c:v>
                </c:pt>
                <c:pt idx="4">
                  <c:v>7.89</c:v>
                </c:pt>
                <c:pt idx="5">
                  <c:v>7.89</c:v>
                </c:pt>
                <c:pt idx="6">
                  <c:v>7.87</c:v>
                </c:pt>
                <c:pt idx="7">
                  <c:v>7.95</c:v>
                </c:pt>
                <c:pt idx="8">
                  <c:v>7.9300000000000024</c:v>
                </c:pt>
              </c:numCache>
            </c:numRef>
          </c:yVal>
          <c:smooth val="0"/>
        </c:ser>
        <c:ser>
          <c:idx val="1"/>
          <c:order val="1"/>
          <c:tx>
            <c:strRef>
              <c:f>Sheet1!$C$1</c:f>
              <c:strCache>
                <c:ptCount val="1"/>
                <c:pt idx="0">
                  <c:v>Empagliflozin 10 mg (n = 215</c:v>
                </c:pt>
              </c:strCache>
            </c:strRef>
          </c:tx>
          <c:spPr>
            <a:ln>
              <a:solidFill>
                <a:schemeClr val="accent4"/>
              </a:solidFill>
            </a:ln>
          </c:spPr>
          <c:marker>
            <c:spPr>
              <a:solidFill>
                <a:schemeClr val="accent4"/>
              </a:solidFill>
              <a:ln>
                <a:solidFill>
                  <a:schemeClr val="accent4"/>
                </a:solidFill>
              </a:ln>
            </c:spPr>
          </c:marker>
          <c:errBars>
            <c:errDir val="y"/>
            <c:errBarType val="both"/>
            <c:errValType val="cust"/>
            <c:noEndCap val="0"/>
            <c:plus>
              <c:numRef>
                <c:f>Sheet1!$C$22:$C$30</c:f>
                <c:numCache>
                  <c:formatCode>General</c:formatCode>
                  <c:ptCount val="9"/>
                  <c:pt idx="0">
                    <c:v>6.0000000000000032E-2</c:v>
                  </c:pt>
                  <c:pt idx="1">
                    <c:v>4.0000000000000022E-2</c:v>
                  </c:pt>
                  <c:pt idx="2">
                    <c:v>0.05</c:v>
                  </c:pt>
                  <c:pt idx="3">
                    <c:v>0.05</c:v>
                  </c:pt>
                  <c:pt idx="4">
                    <c:v>6.0000000000000032E-2</c:v>
                  </c:pt>
                  <c:pt idx="5">
                    <c:v>6.0000000000000032E-2</c:v>
                  </c:pt>
                  <c:pt idx="6">
                    <c:v>6.0000000000000032E-2</c:v>
                  </c:pt>
                  <c:pt idx="7">
                    <c:v>6.0000000000000032E-2</c:v>
                  </c:pt>
                  <c:pt idx="8">
                    <c:v>7.0000000000000021E-2</c:v>
                  </c:pt>
                </c:numCache>
              </c:numRef>
            </c:plus>
            <c:minus>
              <c:numRef>
                <c:f>Sheet1!$C$22:$C$30</c:f>
                <c:numCache>
                  <c:formatCode>General</c:formatCode>
                  <c:ptCount val="9"/>
                  <c:pt idx="0">
                    <c:v>6.0000000000000032E-2</c:v>
                  </c:pt>
                  <c:pt idx="1">
                    <c:v>4.0000000000000022E-2</c:v>
                  </c:pt>
                  <c:pt idx="2">
                    <c:v>0.05</c:v>
                  </c:pt>
                  <c:pt idx="3">
                    <c:v>0.05</c:v>
                  </c:pt>
                  <c:pt idx="4">
                    <c:v>6.0000000000000032E-2</c:v>
                  </c:pt>
                  <c:pt idx="5">
                    <c:v>6.0000000000000032E-2</c:v>
                  </c:pt>
                  <c:pt idx="6">
                    <c:v>6.0000000000000032E-2</c:v>
                  </c:pt>
                  <c:pt idx="7">
                    <c:v>6.0000000000000032E-2</c:v>
                  </c:pt>
                  <c:pt idx="8">
                    <c:v>7.0000000000000021E-2</c:v>
                  </c:pt>
                </c:numCache>
              </c:numRef>
            </c:minus>
          </c:errBars>
          <c:xVal>
            <c:numRef>
              <c:f>Sheet1!$A$2:$A$10</c:f>
              <c:numCache>
                <c:formatCode>General</c:formatCode>
                <c:ptCount val="9"/>
                <c:pt idx="0">
                  <c:v>0</c:v>
                </c:pt>
                <c:pt idx="1">
                  <c:v>6</c:v>
                </c:pt>
                <c:pt idx="2">
                  <c:v>12</c:v>
                </c:pt>
                <c:pt idx="3">
                  <c:v>18</c:v>
                </c:pt>
                <c:pt idx="4">
                  <c:v>24</c:v>
                </c:pt>
                <c:pt idx="5">
                  <c:v>41</c:v>
                </c:pt>
                <c:pt idx="6">
                  <c:v>52</c:v>
                </c:pt>
                <c:pt idx="7">
                  <c:v>64</c:v>
                </c:pt>
                <c:pt idx="8">
                  <c:v>76</c:v>
                </c:pt>
              </c:numCache>
            </c:numRef>
          </c:xVal>
          <c:yVal>
            <c:numRef>
              <c:f>Sheet1!$C$2:$C$10</c:f>
              <c:numCache>
                <c:formatCode>General</c:formatCode>
                <c:ptCount val="9"/>
                <c:pt idx="0">
                  <c:v>7.88</c:v>
                </c:pt>
                <c:pt idx="1">
                  <c:v>7.2700000000000014</c:v>
                </c:pt>
                <c:pt idx="2">
                  <c:v>7.14</c:v>
                </c:pt>
                <c:pt idx="3">
                  <c:v>7.1599999999999975</c:v>
                </c:pt>
                <c:pt idx="4">
                  <c:v>7.1199999999999966</c:v>
                </c:pt>
                <c:pt idx="5">
                  <c:v>7.09</c:v>
                </c:pt>
                <c:pt idx="6">
                  <c:v>7.05</c:v>
                </c:pt>
                <c:pt idx="7">
                  <c:v>7.13</c:v>
                </c:pt>
                <c:pt idx="8">
                  <c:v>7.1099999999999985</c:v>
                </c:pt>
              </c:numCache>
            </c:numRef>
          </c:yVal>
          <c:smooth val="0"/>
        </c:ser>
        <c:ser>
          <c:idx val="2"/>
          <c:order val="2"/>
          <c:tx>
            <c:strRef>
              <c:f>Sheet1!$D$1</c:f>
              <c:strCache>
                <c:ptCount val="1"/>
                <c:pt idx="0">
                  <c:v>Empagliflozin 25 mg (n = 221)</c:v>
                </c:pt>
              </c:strCache>
            </c:strRef>
          </c:tx>
          <c:spPr>
            <a:ln>
              <a:solidFill>
                <a:schemeClr val="accent1"/>
              </a:solidFill>
            </a:ln>
          </c:spPr>
          <c:marker>
            <c:spPr>
              <a:solidFill>
                <a:schemeClr val="accent1"/>
              </a:solidFill>
              <a:ln>
                <a:solidFill>
                  <a:schemeClr val="accent1"/>
                </a:solidFill>
              </a:ln>
            </c:spPr>
          </c:marker>
          <c:errBars>
            <c:errDir val="y"/>
            <c:errBarType val="both"/>
            <c:errValType val="cust"/>
            <c:noEndCap val="0"/>
            <c:plus>
              <c:numRef>
                <c:f>Sheet1!$D$22:$D$30</c:f>
                <c:numCache>
                  <c:formatCode>General</c:formatCode>
                  <c:ptCount val="9"/>
                  <c:pt idx="0">
                    <c:v>6.0000000000000032E-2</c:v>
                  </c:pt>
                  <c:pt idx="1">
                    <c:v>4.0000000000000022E-2</c:v>
                  </c:pt>
                  <c:pt idx="2">
                    <c:v>0.05</c:v>
                  </c:pt>
                  <c:pt idx="3">
                    <c:v>0.05</c:v>
                  </c:pt>
                  <c:pt idx="4">
                    <c:v>6.0000000000000032E-2</c:v>
                  </c:pt>
                  <c:pt idx="5">
                    <c:v>6.0000000000000032E-2</c:v>
                  </c:pt>
                  <c:pt idx="6">
                    <c:v>6.0000000000000032E-2</c:v>
                  </c:pt>
                  <c:pt idx="7">
                    <c:v>6.0000000000000032E-2</c:v>
                  </c:pt>
                  <c:pt idx="8">
                    <c:v>7.0000000000000021E-2</c:v>
                  </c:pt>
                </c:numCache>
              </c:numRef>
            </c:plus>
            <c:minus>
              <c:numRef>
                <c:f>Sheet1!$D$22:$D$30</c:f>
                <c:numCache>
                  <c:formatCode>General</c:formatCode>
                  <c:ptCount val="9"/>
                  <c:pt idx="0">
                    <c:v>6.0000000000000032E-2</c:v>
                  </c:pt>
                  <c:pt idx="1">
                    <c:v>4.0000000000000022E-2</c:v>
                  </c:pt>
                  <c:pt idx="2">
                    <c:v>0.05</c:v>
                  </c:pt>
                  <c:pt idx="3">
                    <c:v>0.05</c:v>
                  </c:pt>
                  <c:pt idx="4">
                    <c:v>6.0000000000000032E-2</c:v>
                  </c:pt>
                  <c:pt idx="5">
                    <c:v>6.0000000000000032E-2</c:v>
                  </c:pt>
                  <c:pt idx="6">
                    <c:v>6.0000000000000032E-2</c:v>
                  </c:pt>
                  <c:pt idx="7">
                    <c:v>6.0000000000000032E-2</c:v>
                  </c:pt>
                  <c:pt idx="8">
                    <c:v>7.0000000000000021E-2</c:v>
                  </c:pt>
                </c:numCache>
              </c:numRef>
            </c:minus>
          </c:errBars>
          <c:xVal>
            <c:numRef>
              <c:f>Sheet1!$A$2:$A$10</c:f>
              <c:numCache>
                <c:formatCode>General</c:formatCode>
                <c:ptCount val="9"/>
                <c:pt idx="0">
                  <c:v>0</c:v>
                </c:pt>
                <c:pt idx="1">
                  <c:v>6</c:v>
                </c:pt>
                <c:pt idx="2">
                  <c:v>12</c:v>
                </c:pt>
                <c:pt idx="3">
                  <c:v>18</c:v>
                </c:pt>
                <c:pt idx="4">
                  <c:v>24</c:v>
                </c:pt>
                <c:pt idx="5">
                  <c:v>41</c:v>
                </c:pt>
                <c:pt idx="6">
                  <c:v>52</c:v>
                </c:pt>
                <c:pt idx="7">
                  <c:v>64</c:v>
                </c:pt>
                <c:pt idx="8">
                  <c:v>76</c:v>
                </c:pt>
              </c:numCache>
            </c:numRef>
          </c:xVal>
          <c:yVal>
            <c:numRef>
              <c:f>Sheet1!$D$2:$D$10</c:f>
              <c:numCache>
                <c:formatCode>General</c:formatCode>
                <c:ptCount val="9"/>
                <c:pt idx="0">
                  <c:v>7.8599999999999985</c:v>
                </c:pt>
                <c:pt idx="1">
                  <c:v>7.22</c:v>
                </c:pt>
                <c:pt idx="2">
                  <c:v>7.04</c:v>
                </c:pt>
                <c:pt idx="3">
                  <c:v>7.06</c:v>
                </c:pt>
                <c:pt idx="4">
                  <c:v>7.02</c:v>
                </c:pt>
                <c:pt idx="5">
                  <c:v>6.94</c:v>
                </c:pt>
                <c:pt idx="6">
                  <c:v>6.94</c:v>
                </c:pt>
                <c:pt idx="7">
                  <c:v>7.02</c:v>
                </c:pt>
                <c:pt idx="8">
                  <c:v>7.03</c:v>
                </c:pt>
              </c:numCache>
            </c:numRef>
          </c:yVal>
          <c:smooth val="0"/>
        </c:ser>
        <c:ser>
          <c:idx val="3"/>
          <c:order val="3"/>
          <c:tx>
            <c:strRef>
              <c:f>Sheet1!$E$1</c:f>
              <c:strCache>
                <c:ptCount val="1"/>
                <c:pt idx="0">
                  <c:v>Sitagliptin (n = 220)</c:v>
                </c:pt>
              </c:strCache>
            </c:strRef>
          </c:tx>
          <c:spPr>
            <a:ln>
              <a:solidFill>
                <a:schemeClr val="accent6"/>
              </a:solidFill>
            </a:ln>
          </c:spPr>
          <c:marker>
            <c:symbol val="circle"/>
            <c:size val="7"/>
            <c:spPr>
              <a:solidFill>
                <a:schemeClr val="accent6"/>
              </a:solidFill>
              <a:ln>
                <a:solidFill>
                  <a:schemeClr val="accent6"/>
                </a:solidFill>
              </a:ln>
            </c:spPr>
          </c:marker>
          <c:errBars>
            <c:errDir val="y"/>
            <c:errBarType val="both"/>
            <c:errValType val="cust"/>
            <c:noEndCap val="0"/>
            <c:plus>
              <c:numRef>
                <c:f>Sheet1!$E$22:$E$30</c:f>
                <c:numCache>
                  <c:formatCode>General</c:formatCode>
                  <c:ptCount val="9"/>
                  <c:pt idx="0">
                    <c:v>0.05</c:v>
                  </c:pt>
                  <c:pt idx="1">
                    <c:v>4.0000000000000022E-2</c:v>
                  </c:pt>
                  <c:pt idx="2">
                    <c:v>0.05</c:v>
                  </c:pt>
                  <c:pt idx="3">
                    <c:v>0.05</c:v>
                  </c:pt>
                  <c:pt idx="4">
                    <c:v>6.0000000000000032E-2</c:v>
                  </c:pt>
                  <c:pt idx="5">
                    <c:v>6.0000000000000032E-2</c:v>
                  </c:pt>
                  <c:pt idx="6">
                    <c:v>6.0000000000000032E-2</c:v>
                  </c:pt>
                  <c:pt idx="7">
                    <c:v>7.0000000000000021E-2</c:v>
                  </c:pt>
                  <c:pt idx="8">
                    <c:v>7.0000000000000021E-2</c:v>
                  </c:pt>
                </c:numCache>
              </c:numRef>
            </c:plus>
            <c:minus>
              <c:numRef>
                <c:f>Sheet1!$E$22:$E$30</c:f>
                <c:numCache>
                  <c:formatCode>General</c:formatCode>
                  <c:ptCount val="9"/>
                  <c:pt idx="0">
                    <c:v>0.05</c:v>
                  </c:pt>
                  <c:pt idx="1">
                    <c:v>4.0000000000000022E-2</c:v>
                  </c:pt>
                  <c:pt idx="2">
                    <c:v>0.05</c:v>
                  </c:pt>
                  <c:pt idx="3">
                    <c:v>0.05</c:v>
                  </c:pt>
                  <c:pt idx="4">
                    <c:v>6.0000000000000032E-2</c:v>
                  </c:pt>
                  <c:pt idx="5">
                    <c:v>6.0000000000000032E-2</c:v>
                  </c:pt>
                  <c:pt idx="6">
                    <c:v>6.0000000000000032E-2</c:v>
                  </c:pt>
                  <c:pt idx="7">
                    <c:v>7.0000000000000021E-2</c:v>
                  </c:pt>
                  <c:pt idx="8">
                    <c:v>7.0000000000000021E-2</c:v>
                  </c:pt>
                </c:numCache>
              </c:numRef>
            </c:minus>
          </c:errBars>
          <c:xVal>
            <c:numRef>
              <c:f>Sheet1!$A$2:$A$10</c:f>
              <c:numCache>
                <c:formatCode>General</c:formatCode>
                <c:ptCount val="9"/>
                <c:pt idx="0">
                  <c:v>0</c:v>
                </c:pt>
                <c:pt idx="1">
                  <c:v>6</c:v>
                </c:pt>
                <c:pt idx="2">
                  <c:v>12</c:v>
                </c:pt>
                <c:pt idx="3">
                  <c:v>18</c:v>
                </c:pt>
                <c:pt idx="4">
                  <c:v>24</c:v>
                </c:pt>
                <c:pt idx="5">
                  <c:v>41</c:v>
                </c:pt>
                <c:pt idx="6">
                  <c:v>52</c:v>
                </c:pt>
                <c:pt idx="7">
                  <c:v>64</c:v>
                </c:pt>
                <c:pt idx="8">
                  <c:v>76</c:v>
                </c:pt>
              </c:numCache>
            </c:numRef>
          </c:xVal>
          <c:yVal>
            <c:numRef>
              <c:f>Sheet1!$E$2:$E$10</c:f>
              <c:numCache>
                <c:formatCode>General</c:formatCode>
                <c:ptCount val="9"/>
                <c:pt idx="0">
                  <c:v>7.84</c:v>
                </c:pt>
                <c:pt idx="1">
                  <c:v>7.29</c:v>
                </c:pt>
                <c:pt idx="2">
                  <c:v>7.18</c:v>
                </c:pt>
                <c:pt idx="3">
                  <c:v>7.1499999999999995</c:v>
                </c:pt>
                <c:pt idx="4">
                  <c:v>7.1499999999999995</c:v>
                </c:pt>
                <c:pt idx="5">
                  <c:v>7.23</c:v>
                </c:pt>
                <c:pt idx="6">
                  <c:v>7.24</c:v>
                </c:pt>
                <c:pt idx="7">
                  <c:v>7.24</c:v>
                </c:pt>
                <c:pt idx="8">
                  <c:v>7.3199999999999985</c:v>
                </c:pt>
              </c:numCache>
            </c:numRef>
          </c:yVal>
          <c:smooth val="0"/>
        </c:ser>
        <c:dLbls>
          <c:showLegendKey val="0"/>
          <c:showVal val="0"/>
          <c:showCatName val="0"/>
          <c:showSerName val="0"/>
          <c:showPercent val="0"/>
          <c:showBubbleSize val="0"/>
        </c:dLbls>
        <c:axId val="221058648"/>
        <c:axId val="221059040"/>
      </c:scatterChart>
      <c:valAx>
        <c:axId val="221058648"/>
        <c:scaling>
          <c:orientation val="minMax"/>
          <c:max val="77"/>
          <c:min val="0"/>
        </c:scaling>
        <c:delete val="0"/>
        <c:axPos val="b"/>
        <c:numFmt formatCode="General" sourceLinked="1"/>
        <c:majorTickMark val="out"/>
        <c:minorTickMark val="none"/>
        <c:tickLblPos val="low"/>
        <c:txPr>
          <a:bodyPr/>
          <a:lstStyle/>
          <a:p>
            <a:pPr>
              <a:defRPr sz="1400"/>
            </a:pPr>
            <a:endParaRPr lang="en-US"/>
          </a:p>
        </c:txPr>
        <c:crossAx val="221059040"/>
        <c:crossesAt val="-1"/>
        <c:crossBetween val="midCat"/>
        <c:majorUnit val="6"/>
      </c:valAx>
      <c:valAx>
        <c:axId val="221059040"/>
        <c:scaling>
          <c:orientation val="minMax"/>
          <c:max val="8.5"/>
          <c:min val="6.5"/>
        </c:scaling>
        <c:delete val="0"/>
        <c:axPos val="l"/>
        <c:numFmt formatCode="#,##0.0" sourceLinked="0"/>
        <c:majorTickMark val="out"/>
        <c:minorTickMark val="none"/>
        <c:tickLblPos val="nextTo"/>
        <c:txPr>
          <a:bodyPr/>
          <a:lstStyle/>
          <a:p>
            <a:pPr>
              <a:defRPr sz="1400"/>
            </a:pPr>
            <a:endParaRPr lang="en-US"/>
          </a:p>
        </c:txPr>
        <c:crossAx val="221058648"/>
        <c:crosses val="autoZero"/>
        <c:crossBetween val="midCat"/>
        <c:majorUnit val="0.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8794313606727"/>
          <c:y val="0.10427951965341682"/>
          <c:w val="0.85067616882114339"/>
          <c:h val="0.54858844828131426"/>
        </c:manualLayout>
      </c:layout>
      <c:scatterChart>
        <c:scatterStyle val="lineMarker"/>
        <c:varyColors val="0"/>
        <c:ser>
          <c:idx val="0"/>
          <c:order val="0"/>
          <c:tx>
            <c:strRef>
              <c:f>Sheet1!$B$1</c:f>
              <c:strCache>
                <c:ptCount val="1"/>
                <c:pt idx="0">
                  <c:v>Placebo (n = 199)</c:v>
                </c:pt>
              </c:strCache>
            </c:strRef>
          </c:tx>
          <c:spPr>
            <a:ln>
              <a:solidFill>
                <a:schemeClr val="tx2"/>
              </a:solidFill>
            </a:ln>
          </c:spPr>
          <c:marker>
            <c:spPr>
              <a:solidFill>
                <a:schemeClr val="tx2"/>
              </a:solidFill>
              <a:ln>
                <a:solidFill>
                  <a:schemeClr val="tx2"/>
                </a:solidFill>
              </a:ln>
            </c:spPr>
          </c:marker>
          <c:errBars>
            <c:errDir val="y"/>
            <c:errBarType val="both"/>
            <c:errValType val="cust"/>
            <c:noEndCap val="0"/>
            <c:plus>
              <c:numRef>
                <c:f>Sheet1!$B$22:$B$30</c:f>
                <c:numCache>
                  <c:formatCode>General</c:formatCode>
                  <c:ptCount val="9"/>
                  <c:pt idx="0">
                    <c:v>0</c:v>
                  </c:pt>
                  <c:pt idx="1">
                    <c:v>0.21000000000000021</c:v>
                  </c:pt>
                  <c:pt idx="2">
                    <c:v>0.31000000000000094</c:v>
                  </c:pt>
                  <c:pt idx="3">
                    <c:v>0.38000000000000106</c:v>
                  </c:pt>
                </c:numCache>
              </c:numRef>
            </c:plus>
            <c:minus>
              <c:numRef>
                <c:f>Sheet1!$B$22:$B$30</c:f>
                <c:numCache>
                  <c:formatCode>General</c:formatCode>
                  <c:ptCount val="9"/>
                  <c:pt idx="0">
                    <c:v>0</c:v>
                  </c:pt>
                  <c:pt idx="1">
                    <c:v>0.21000000000000021</c:v>
                  </c:pt>
                  <c:pt idx="2">
                    <c:v>0.31000000000000094</c:v>
                  </c:pt>
                  <c:pt idx="3">
                    <c:v>0.38000000000000106</c:v>
                  </c:pt>
                </c:numCache>
              </c:numRef>
            </c:minus>
          </c:errBars>
          <c:xVal>
            <c:numRef>
              <c:f>Sheet1!$A$2:$A$9</c:f>
              <c:numCache>
                <c:formatCode>General</c:formatCode>
                <c:ptCount val="8"/>
                <c:pt idx="0">
                  <c:v>0</c:v>
                </c:pt>
                <c:pt idx="1">
                  <c:v>24</c:v>
                </c:pt>
                <c:pt idx="2">
                  <c:v>52</c:v>
                </c:pt>
                <c:pt idx="3">
                  <c:v>76</c:v>
                </c:pt>
              </c:numCache>
            </c:numRef>
          </c:xVal>
          <c:yVal>
            <c:numRef>
              <c:f>Sheet1!$B$2:$B$9</c:f>
              <c:numCache>
                <c:formatCode>General</c:formatCode>
                <c:ptCount val="8"/>
                <c:pt idx="0">
                  <c:v>0</c:v>
                </c:pt>
                <c:pt idx="1">
                  <c:v>-0.61000000000000065</c:v>
                </c:pt>
                <c:pt idx="2">
                  <c:v>-0.92</c:v>
                </c:pt>
                <c:pt idx="3">
                  <c:v>-0.64000000000000212</c:v>
                </c:pt>
              </c:numCache>
            </c:numRef>
          </c:yVal>
          <c:smooth val="0"/>
        </c:ser>
        <c:ser>
          <c:idx val="1"/>
          <c:order val="1"/>
          <c:tx>
            <c:strRef>
              <c:f>Sheet1!$C$1</c:f>
              <c:strCache>
                <c:ptCount val="1"/>
                <c:pt idx="0">
                  <c:v>Empagliflozin 10 mg (n = 216</c:v>
                </c:pt>
              </c:strCache>
            </c:strRef>
          </c:tx>
          <c:spPr>
            <a:ln>
              <a:solidFill>
                <a:schemeClr val="accent4"/>
              </a:solidFill>
            </a:ln>
          </c:spPr>
          <c:marker>
            <c:spPr>
              <a:solidFill>
                <a:schemeClr val="accent4"/>
              </a:solidFill>
              <a:ln>
                <a:solidFill>
                  <a:schemeClr val="accent4"/>
                </a:solidFill>
              </a:ln>
            </c:spPr>
          </c:marker>
          <c:errBars>
            <c:errDir val="y"/>
            <c:errBarType val="both"/>
            <c:errValType val="cust"/>
            <c:noEndCap val="0"/>
            <c:plus>
              <c:numRef>
                <c:f>Sheet1!$C$22:$C$30</c:f>
                <c:numCache>
                  <c:formatCode>General</c:formatCode>
                  <c:ptCount val="9"/>
                  <c:pt idx="0">
                    <c:v>0</c:v>
                  </c:pt>
                  <c:pt idx="1">
                    <c:v>0.18000000000000024</c:v>
                  </c:pt>
                  <c:pt idx="2">
                    <c:v>0.25</c:v>
                  </c:pt>
                  <c:pt idx="3">
                    <c:v>0.29000000000000031</c:v>
                  </c:pt>
                </c:numCache>
              </c:numRef>
            </c:plus>
            <c:minus>
              <c:numRef>
                <c:f>Sheet1!$C$22:$C$30</c:f>
                <c:numCache>
                  <c:formatCode>General</c:formatCode>
                  <c:ptCount val="9"/>
                  <c:pt idx="0">
                    <c:v>0</c:v>
                  </c:pt>
                  <c:pt idx="1">
                    <c:v>0.18000000000000024</c:v>
                  </c:pt>
                  <c:pt idx="2">
                    <c:v>0.25</c:v>
                  </c:pt>
                  <c:pt idx="3">
                    <c:v>0.29000000000000031</c:v>
                  </c:pt>
                </c:numCache>
              </c:numRef>
            </c:minus>
          </c:errBars>
          <c:xVal>
            <c:numRef>
              <c:f>Sheet1!$A$2:$A$9</c:f>
              <c:numCache>
                <c:formatCode>General</c:formatCode>
                <c:ptCount val="8"/>
                <c:pt idx="0">
                  <c:v>0</c:v>
                </c:pt>
                <c:pt idx="1">
                  <c:v>24</c:v>
                </c:pt>
                <c:pt idx="2">
                  <c:v>52</c:v>
                </c:pt>
                <c:pt idx="3">
                  <c:v>76</c:v>
                </c:pt>
              </c:numCache>
            </c:numRef>
          </c:xVal>
          <c:yVal>
            <c:numRef>
              <c:f>Sheet1!$C$2:$C$9</c:f>
              <c:numCache>
                <c:formatCode>General</c:formatCode>
                <c:ptCount val="8"/>
                <c:pt idx="0">
                  <c:v>0</c:v>
                </c:pt>
                <c:pt idx="1">
                  <c:v>-2.29</c:v>
                </c:pt>
                <c:pt idx="2">
                  <c:v>-2.65</c:v>
                </c:pt>
                <c:pt idx="3">
                  <c:v>-2.86</c:v>
                </c:pt>
              </c:numCache>
            </c:numRef>
          </c:yVal>
          <c:smooth val="0"/>
        </c:ser>
        <c:ser>
          <c:idx val="2"/>
          <c:order val="2"/>
          <c:tx>
            <c:strRef>
              <c:f>Sheet1!$D$1</c:f>
              <c:strCache>
                <c:ptCount val="1"/>
                <c:pt idx="0">
                  <c:v>Empagliflozin 25 mg (n = 205)</c:v>
                </c:pt>
              </c:strCache>
            </c:strRef>
          </c:tx>
          <c:spPr>
            <a:ln>
              <a:solidFill>
                <a:schemeClr val="accent1"/>
              </a:solidFill>
            </a:ln>
          </c:spPr>
          <c:marker>
            <c:spPr>
              <a:solidFill>
                <a:schemeClr val="accent1"/>
              </a:solidFill>
              <a:ln>
                <a:solidFill>
                  <a:schemeClr val="accent1"/>
                </a:solidFill>
              </a:ln>
            </c:spPr>
          </c:marker>
          <c:errBars>
            <c:errDir val="y"/>
            <c:errBarType val="both"/>
            <c:errValType val="cust"/>
            <c:noEndCap val="0"/>
            <c:plus>
              <c:numRef>
                <c:f>Sheet1!$D$22:$D$30</c:f>
                <c:numCache>
                  <c:formatCode>General</c:formatCode>
                  <c:ptCount val="9"/>
                  <c:pt idx="0">
                    <c:v>0</c:v>
                  </c:pt>
                  <c:pt idx="1">
                    <c:v>0.19</c:v>
                  </c:pt>
                  <c:pt idx="2">
                    <c:v>0.26</c:v>
                  </c:pt>
                  <c:pt idx="3">
                    <c:v>0.30000000000000032</c:v>
                  </c:pt>
                </c:numCache>
              </c:numRef>
            </c:plus>
            <c:minus>
              <c:numRef>
                <c:f>Sheet1!$D$22:$D$30</c:f>
                <c:numCache>
                  <c:formatCode>General</c:formatCode>
                  <c:ptCount val="9"/>
                  <c:pt idx="0">
                    <c:v>0</c:v>
                  </c:pt>
                  <c:pt idx="1">
                    <c:v>0.19</c:v>
                  </c:pt>
                  <c:pt idx="2">
                    <c:v>0.26</c:v>
                  </c:pt>
                  <c:pt idx="3">
                    <c:v>0.30000000000000032</c:v>
                  </c:pt>
                </c:numCache>
              </c:numRef>
            </c:minus>
          </c:errBars>
          <c:xVal>
            <c:numRef>
              <c:f>Sheet1!$A$2:$A$9</c:f>
              <c:numCache>
                <c:formatCode>General</c:formatCode>
                <c:ptCount val="8"/>
                <c:pt idx="0">
                  <c:v>0</c:v>
                </c:pt>
                <c:pt idx="1">
                  <c:v>24</c:v>
                </c:pt>
                <c:pt idx="2">
                  <c:v>52</c:v>
                </c:pt>
                <c:pt idx="3">
                  <c:v>76</c:v>
                </c:pt>
              </c:numCache>
            </c:numRef>
          </c:xVal>
          <c:yVal>
            <c:numRef>
              <c:f>Sheet1!$D$2:$D$9</c:f>
              <c:numCache>
                <c:formatCode>General</c:formatCode>
                <c:ptCount val="8"/>
                <c:pt idx="0">
                  <c:v>0</c:v>
                </c:pt>
                <c:pt idx="1">
                  <c:v>-2.7800000000000002</c:v>
                </c:pt>
                <c:pt idx="2">
                  <c:v>-3.4299999999999997</c:v>
                </c:pt>
                <c:pt idx="3">
                  <c:v>-3.11</c:v>
                </c:pt>
              </c:numCache>
            </c:numRef>
          </c:yVal>
          <c:smooth val="0"/>
        </c:ser>
        <c:dLbls>
          <c:showLegendKey val="0"/>
          <c:showVal val="0"/>
          <c:showCatName val="0"/>
          <c:showSerName val="0"/>
          <c:showPercent val="0"/>
          <c:showBubbleSize val="0"/>
        </c:dLbls>
        <c:axId val="221059824"/>
        <c:axId val="221060216"/>
      </c:scatterChart>
      <c:valAx>
        <c:axId val="221059824"/>
        <c:scaling>
          <c:orientation val="minMax"/>
          <c:max val="77"/>
          <c:min val="0"/>
        </c:scaling>
        <c:delete val="0"/>
        <c:axPos val="b"/>
        <c:numFmt formatCode="General" sourceLinked="1"/>
        <c:majorTickMark val="none"/>
        <c:minorTickMark val="none"/>
        <c:tickLblPos val="none"/>
        <c:spPr>
          <a:ln/>
        </c:spPr>
        <c:txPr>
          <a:bodyPr/>
          <a:lstStyle/>
          <a:p>
            <a:pPr>
              <a:defRPr sz="1400"/>
            </a:pPr>
            <a:endParaRPr lang="en-US"/>
          </a:p>
        </c:txPr>
        <c:crossAx val="221060216"/>
        <c:crossesAt val="0"/>
        <c:crossBetween val="midCat"/>
        <c:majorUnit val="24"/>
      </c:valAx>
      <c:valAx>
        <c:axId val="221060216"/>
        <c:scaling>
          <c:orientation val="minMax"/>
          <c:max val="0"/>
          <c:min val="-4"/>
        </c:scaling>
        <c:delete val="0"/>
        <c:axPos val="l"/>
        <c:numFmt formatCode="#,##0" sourceLinked="0"/>
        <c:majorTickMark val="out"/>
        <c:minorTickMark val="none"/>
        <c:tickLblPos val="nextTo"/>
        <c:txPr>
          <a:bodyPr/>
          <a:lstStyle/>
          <a:p>
            <a:pPr>
              <a:defRPr sz="1400"/>
            </a:pPr>
            <a:endParaRPr lang="en-US"/>
          </a:p>
        </c:txPr>
        <c:crossAx val="221059824"/>
        <c:crosses val="autoZero"/>
        <c:crossBetween val="midCat"/>
        <c:majorUnit val="1"/>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21B15-19A3-40E8-BB0F-EA20F626A699}" type="datetimeFigureOut">
              <a:rPr lang="en-GB" smtClean="0"/>
              <a:pPr/>
              <a:t>15/01/2018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74C2C-CD9A-4A8C-BA42-D3D91230BEBD}" type="slidenum">
              <a:rPr lang="en-GB" smtClean="0"/>
              <a:pPr/>
              <a:t>‹#›</a:t>
            </a:fld>
            <a:endParaRPr lang="en-GB"/>
          </a:p>
        </p:txBody>
      </p:sp>
    </p:spTree>
    <p:extLst>
      <p:ext uri="{BB962C8B-B14F-4D97-AF65-F5344CB8AC3E}">
        <p14:creationId xmlns:p14="http://schemas.microsoft.com/office/powerpoint/2010/main" val="245475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F1"/><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tn.footnote_4"/><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linicaltrials.gov/show/NCT0017499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ubmed/?term=Erdmann%20E%5bAuthor%5d&amp;cauthor=true&amp;cauthor_uid=26592506"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cbi.nlm.nih.gov/pubmed/?term=Perez%20A%5bAuthor%5d&amp;cauthor=true&amp;cauthor_uid=26592506" TargetMode="External"/><Relationship Id="rId5" Type="http://schemas.openxmlformats.org/officeDocument/2006/relationships/hyperlink" Target="https://www.ncbi.nlm.nih.gov/pubmed/?term=Lam%20H%5bAuthor%5d&amp;cauthor=true&amp;cauthor_uid=26592506" TargetMode="External"/><Relationship Id="rId4" Type="http://schemas.openxmlformats.org/officeDocument/2006/relationships/hyperlink" Target="https://www.ncbi.nlm.nih.gov/pubmed/?term=Harding%20S%5bAuthor%5d&amp;cauthor=true&amp;cauthor_uid=26592506"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 A1C target is not achieved after approximately 3 months, consider a combination of metformin and one of these six treatment options: sulfonylurea, thiazolidinedione, DPP-4 inhibitors, SGLT2 inhibitors, GLP-1 receptor agonists, or basal insulin (</a:t>
            </a:r>
            <a:r>
              <a:rPr lang="en-GB" b="1" dirty="0" smtClean="0">
                <a:hlinkClick r:id="rId3" action="ppaction://hlinkfile"/>
              </a:rPr>
              <a:t>Fig. 7.1</a:t>
            </a:r>
            <a:r>
              <a:rPr lang="en-GB" dirty="0" smtClean="0"/>
              <a:t>). Drug choice is based on patient preferences as well as various patient, disease, and drug characteristics, with the goal of reducing blood glucose levels while minimizing side effects, especially </a:t>
            </a:r>
            <a:r>
              <a:rPr lang="en-GB" dirty="0" err="1" smtClean="0"/>
              <a:t>hypoglycemia</a:t>
            </a:r>
            <a:r>
              <a:rPr lang="en-GB" dirty="0" smtClean="0"/>
              <a:t>. </a:t>
            </a:r>
            <a:r>
              <a:rPr lang="en-GB" b="1" dirty="0" smtClean="0">
                <a:hlinkClick r:id="rId3" action="ppaction://hlinkfile"/>
              </a:rPr>
              <a:t>Figure 7.1</a:t>
            </a:r>
            <a:r>
              <a:rPr lang="en-GB" dirty="0" smtClean="0"/>
              <a:t> emphasizes drugs commonly used in the U.S. and/or Europe.</a:t>
            </a:r>
            <a:endParaRPr lang="en-GB" dirty="0"/>
          </a:p>
        </p:txBody>
      </p:sp>
      <p:sp>
        <p:nvSpPr>
          <p:cNvPr id="4" name="Slide Number Placeholder 3"/>
          <p:cNvSpPr>
            <a:spLocks noGrp="1"/>
          </p:cNvSpPr>
          <p:nvPr>
            <p:ph type="sldNum" sz="quarter" idx="10"/>
          </p:nvPr>
        </p:nvSpPr>
        <p:spPr/>
        <p:txBody>
          <a:bodyPr/>
          <a:lstStyle/>
          <a:p>
            <a:fld id="{3E674C2C-CD9A-4A8C-BA42-D3D91230BEBD}" type="slidenum">
              <a:rPr lang="en-GB" smtClean="0"/>
              <a:pPr/>
              <a:t>4</a:t>
            </a:fld>
            <a:endParaRPr lang="en-GB"/>
          </a:p>
        </p:txBody>
      </p:sp>
    </p:spTree>
    <p:extLst>
      <p:ext uri="{BB962C8B-B14F-4D97-AF65-F5344CB8AC3E}">
        <p14:creationId xmlns:p14="http://schemas.microsoft.com/office/powerpoint/2010/main" val="24230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Rot="1" noChangeAspect="1" noChangeArrowheads="1" noTextEdit="1"/>
          </p:cNvSpPr>
          <p:nvPr>
            <p:ph type="sldImg"/>
          </p:nvPr>
        </p:nvSpPr>
        <p:spPr>
          <a:xfrm>
            <a:off x="1177925" y="685800"/>
            <a:ext cx="4570413" cy="3427413"/>
          </a:xfrm>
          <a:ln/>
        </p:spPr>
      </p:sp>
      <p:sp>
        <p:nvSpPr>
          <p:cNvPr id="89091" name="Rectangle 5"/>
          <p:cNvSpPr>
            <a:spLocks noGrp="1" noChangeArrowheads="1"/>
          </p:cNvSpPr>
          <p:nvPr>
            <p:ph type="body" idx="1"/>
          </p:nvPr>
        </p:nvSpPr>
        <p:spPr>
          <a:xfrm>
            <a:off x="704851" y="4365398"/>
            <a:ext cx="5489575" cy="4142446"/>
          </a:xfrm>
          <a:noFill/>
          <a:ln w="9525"/>
        </p:spPr>
        <p:txBody>
          <a:bodyPr lIns="89933" tIns="44966" rIns="89933" bIns="44966"/>
          <a:lstStyle/>
          <a:p>
            <a:pPr>
              <a:lnSpc>
                <a:spcPct val="120000"/>
              </a:lnSpc>
              <a:spcBef>
                <a:spcPct val="10000"/>
              </a:spcBef>
            </a:pPr>
            <a:r>
              <a:rPr lang="en-US" sz="900" dirty="0" smtClean="0">
                <a:latin typeface="Times" pitchFamily="18" charset="0"/>
              </a:rPr>
              <a:t>The circulating levels of native GLP-1 decrease rapidly because of inactivation, mainly by </a:t>
            </a:r>
            <a:r>
              <a:rPr lang="en-US" sz="900" dirty="0" err="1" smtClean="0">
                <a:latin typeface="Times" pitchFamily="18" charset="0"/>
              </a:rPr>
              <a:t>dipeptidyl</a:t>
            </a:r>
            <a:r>
              <a:rPr lang="en-US" sz="900" dirty="0" smtClean="0">
                <a:latin typeface="Times" pitchFamily="18" charset="0"/>
              </a:rPr>
              <a:t> peptidase-4 (DPP-4) (1). To be effective, native GLP-1 would need to be infused continuously. Consequently, it is of limited clinical utility.</a:t>
            </a:r>
          </a:p>
          <a:p>
            <a:pPr>
              <a:lnSpc>
                <a:spcPct val="120000"/>
              </a:lnSpc>
              <a:spcBef>
                <a:spcPct val="10000"/>
              </a:spcBef>
            </a:pPr>
            <a:r>
              <a:rPr lang="en-US" sz="900" dirty="0" smtClean="0">
                <a:latin typeface="Times" pitchFamily="18" charset="0"/>
              </a:rPr>
              <a:t>There are two other ways to restore the GLP-1 response:</a:t>
            </a:r>
          </a:p>
          <a:p>
            <a:pPr>
              <a:lnSpc>
                <a:spcPct val="120000"/>
              </a:lnSpc>
              <a:spcBef>
                <a:spcPct val="10000"/>
              </a:spcBef>
            </a:pPr>
            <a:r>
              <a:rPr lang="en-US" sz="900" dirty="0" smtClean="0">
                <a:latin typeface="Times" pitchFamily="18" charset="0"/>
              </a:rPr>
              <a:t>Protect GLP-1 from inactivation by DPP-4 </a:t>
            </a:r>
          </a:p>
          <a:p>
            <a:pPr>
              <a:lnSpc>
                <a:spcPct val="120000"/>
              </a:lnSpc>
              <a:spcBef>
                <a:spcPct val="10000"/>
              </a:spcBef>
            </a:pPr>
            <a:r>
              <a:rPr lang="en-US" sz="900" dirty="0" smtClean="0">
                <a:latin typeface="Times" pitchFamily="18" charset="0"/>
              </a:rPr>
              <a:t>Develop GLP-1 receptor agonists that are resistant to DPP-4 and can mimic native GLP-1.</a:t>
            </a:r>
          </a:p>
          <a:p>
            <a:pPr>
              <a:lnSpc>
                <a:spcPct val="120000"/>
              </a:lnSpc>
              <a:spcBef>
                <a:spcPct val="10000"/>
              </a:spcBef>
            </a:pPr>
            <a:endParaRPr lang="en-US" sz="900" dirty="0" smtClean="0">
              <a:latin typeface="Times" pitchFamily="18" charset="0"/>
            </a:endParaRPr>
          </a:p>
          <a:p>
            <a:pPr>
              <a:lnSpc>
                <a:spcPct val="120000"/>
              </a:lnSpc>
              <a:spcBef>
                <a:spcPct val="10000"/>
              </a:spcBef>
            </a:pPr>
            <a:r>
              <a:rPr lang="en-US" sz="900" dirty="0" smtClean="0">
                <a:latin typeface="Times" pitchFamily="18" charset="0"/>
              </a:rPr>
              <a:t>Both of these strategies have now been introduced into clinical practice by the development of DPP-4 inhibitors and GLP-1 receptor agonists respectively. Both classes of drug are described as </a:t>
            </a:r>
            <a:r>
              <a:rPr lang="en-US" sz="900" dirty="0" err="1" smtClean="0">
                <a:latin typeface="Times" pitchFamily="18" charset="0"/>
              </a:rPr>
              <a:t>incretin</a:t>
            </a:r>
            <a:r>
              <a:rPr lang="en-US" sz="900" dirty="0" smtClean="0">
                <a:latin typeface="Times" pitchFamily="18" charset="0"/>
              </a:rPr>
              <a:t>-based therapies.</a:t>
            </a:r>
          </a:p>
          <a:p>
            <a:pPr>
              <a:lnSpc>
                <a:spcPct val="120000"/>
              </a:lnSpc>
              <a:spcBef>
                <a:spcPct val="10000"/>
              </a:spcBef>
            </a:pPr>
            <a:endParaRPr lang="en-US" sz="900" dirty="0" smtClean="0">
              <a:latin typeface="Times" pitchFamily="18" charset="0"/>
            </a:endParaRPr>
          </a:p>
          <a:p>
            <a:pPr>
              <a:lnSpc>
                <a:spcPct val="120000"/>
              </a:lnSpc>
              <a:spcBef>
                <a:spcPct val="10000"/>
              </a:spcBef>
            </a:pPr>
            <a:r>
              <a:rPr lang="en-US" sz="900" dirty="0" smtClean="0">
                <a:latin typeface="Times" pitchFamily="18" charset="0"/>
              </a:rPr>
              <a:t>The GLP-1 receptor agonists include </a:t>
            </a:r>
            <a:r>
              <a:rPr lang="en-US" sz="900" dirty="0" err="1" smtClean="0">
                <a:latin typeface="Times" pitchFamily="18" charset="0"/>
              </a:rPr>
              <a:t>exenatide</a:t>
            </a:r>
            <a:r>
              <a:rPr lang="en-US" sz="900" dirty="0" smtClean="0">
                <a:latin typeface="Times" pitchFamily="18" charset="0"/>
              </a:rPr>
              <a:t> and </a:t>
            </a:r>
            <a:r>
              <a:rPr lang="en-US" sz="900" dirty="0" err="1" smtClean="0">
                <a:latin typeface="Times" pitchFamily="18" charset="0"/>
              </a:rPr>
              <a:t>liraglutide</a:t>
            </a:r>
            <a:r>
              <a:rPr lang="en-US" sz="900" baseline="30000" dirty="0" smtClean="0">
                <a:latin typeface="Times" pitchFamily="18" charset="0"/>
              </a:rPr>
              <a:t> </a:t>
            </a:r>
            <a:r>
              <a:rPr lang="en-US" sz="900" dirty="0" smtClean="0">
                <a:latin typeface="Times" pitchFamily="18" charset="0"/>
              </a:rPr>
              <a:t>(1). </a:t>
            </a:r>
            <a:r>
              <a:rPr lang="en-US" sz="900" dirty="0" err="1" smtClean="0">
                <a:latin typeface="Times" pitchFamily="18" charset="0"/>
              </a:rPr>
              <a:t>Exenatide</a:t>
            </a:r>
            <a:r>
              <a:rPr lang="en-US" sz="900" dirty="0" smtClean="0">
                <a:latin typeface="Times" pitchFamily="18" charset="0"/>
              </a:rPr>
              <a:t> is an </a:t>
            </a:r>
            <a:r>
              <a:rPr lang="en-US" sz="900" dirty="0" err="1" smtClean="0">
                <a:latin typeface="Times" pitchFamily="18" charset="0"/>
              </a:rPr>
              <a:t>exendin</a:t>
            </a:r>
            <a:r>
              <a:rPr lang="en-US" sz="900" dirty="0" smtClean="0">
                <a:latin typeface="Times" pitchFamily="18" charset="0"/>
              </a:rPr>
              <a:t>-based therapy. </a:t>
            </a:r>
            <a:r>
              <a:rPr lang="en-US" sz="900" dirty="0" err="1" smtClean="0">
                <a:latin typeface="Times" pitchFamily="18" charset="0"/>
              </a:rPr>
              <a:t>Liraglutide</a:t>
            </a:r>
            <a:r>
              <a:rPr lang="en-US" sz="900" dirty="0" smtClean="0">
                <a:latin typeface="Times" pitchFamily="18" charset="0"/>
              </a:rPr>
              <a:t> is a human GLP-1 analogue.</a:t>
            </a:r>
          </a:p>
          <a:p>
            <a:pPr>
              <a:lnSpc>
                <a:spcPct val="120000"/>
              </a:lnSpc>
              <a:spcBef>
                <a:spcPct val="10000"/>
              </a:spcBef>
            </a:pPr>
            <a:endParaRPr lang="en-US" sz="900" dirty="0" smtClean="0">
              <a:latin typeface="Times" pitchFamily="18" charset="0"/>
            </a:endParaRPr>
          </a:p>
          <a:p>
            <a:pPr>
              <a:lnSpc>
                <a:spcPct val="120000"/>
              </a:lnSpc>
              <a:spcBef>
                <a:spcPct val="10000"/>
              </a:spcBef>
            </a:pPr>
            <a:r>
              <a:rPr lang="en-US" sz="900" dirty="0" smtClean="0">
                <a:latin typeface="Times" pitchFamily="18" charset="0"/>
              </a:rPr>
              <a:t>Reference</a:t>
            </a:r>
          </a:p>
          <a:p>
            <a:pPr>
              <a:lnSpc>
                <a:spcPct val="120000"/>
              </a:lnSpc>
              <a:spcBef>
                <a:spcPct val="10000"/>
              </a:spcBef>
            </a:pPr>
            <a:r>
              <a:rPr lang="de-DE" sz="900" dirty="0" smtClean="0">
                <a:latin typeface="Times" pitchFamily="18" charset="0"/>
              </a:rPr>
              <a:t>1. Drucker DJ, Nauck MA. Lancet 2006;368:1696−1705</a:t>
            </a:r>
            <a:endParaRPr lang="en-US" sz="900" dirty="0" smtClean="0">
              <a:latin typeface="Times" pitchFamily="18" charset="0"/>
            </a:endParaRPr>
          </a:p>
          <a:p>
            <a:pPr>
              <a:spcBef>
                <a:spcPct val="10000"/>
              </a:spcBef>
            </a:pPr>
            <a:endParaRPr lang="en-US" sz="900" dirty="0" smtClean="0">
              <a:latin typeface="Times" pitchFamily="18" charset="0"/>
            </a:endParaRPr>
          </a:p>
          <a:p>
            <a:pPr>
              <a:spcBef>
                <a:spcPct val="0"/>
              </a:spcBef>
            </a:pPr>
            <a:endParaRPr lang="en-US" sz="900" dirty="0" smtClean="0">
              <a:latin typeface="Times" pitchFamily="18" charset="0"/>
            </a:endParaRPr>
          </a:p>
        </p:txBody>
      </p:sp>
      <p:sp>
        <p:nvSpPr>
          <p:cNvPr id="89092" name="Slide Number Placeholder 3"/>
          <p:cNvSpPr txBox="1">
            <a:spLocks noGrp="1"/>
          </p:cNvSpPr>
          <p:nvPr/>
        </p:nvSpPr>
        <p:spPr bwMode="auto">
          <a:xfrm>
            <a:off x="3884614" y="8683234"/>
            <a:ext cx="2971800" cy="459281"/>
          </a:xfrm>
          <a:prstGeom prst="rect">
            <a:avLst/>
          </a:prstGeom>
          <a:noFill/>
          <a:ln w="9525">
            <a:noFill/>
            <a:miter lim="800000"/>
            <a:headEnd/>
            <a:tailEnd/>
          </a:ln>
        </p:spPr>
        <p:txBody>
          <a:bodyPr lIns="86017" tIns="43007" rIns="86017" bIns="43007" anchor="b"/>
          <a:lstStyle/>
          <a:p>
            <a:pPr algn="r" defTabSz="860425" fontAlgn="base">
              <a:spcBef>
                <a:spcPct val="0"/>
              </a:spcBef>
              <a:spcAft>
                <a:spcPct val="0"/>
              </a:spcAft>
            </a:pPr>
            <a:fld id="{EA1160C1-A51D-46DC-AD46-F2B64C384009}" type="slidenum">
              <a:rPr lang="en-GB" sz="1200">
                <a:solidFill>
                  <a:prstClr val="black"/>
                </a:solidFill>
                <a:latin typeface="Verdana" pitchFamily="34" charset="0"/>
                <a:cs typeface="Arial" pitchFamily="34" charset="0"/>
              </a:rPr>
              <a:pPr algn="r" defTabSz="860425" fontAlgn="base">
                <a:spcBef>
                  <a:spcPct val="0"/>
                </a:spcBef>
                <a:spcAft>
                  <a:spcPct val="0"/>
                </a:spcAft>
              </a:pPr>
              <a:t>21</a:t>
            </a:fld>
            <a:endParaRPr lang="en-GB" sz="1200">
              <a:solidFill>
                <a:prstClr val="black"/>
              </a:solidFill>
              <a:latin typeface="Verdana" pitchFamily="34" charset="0"/>
              <a:cs typeface="Arial" pitchFamily="34" charset="0"/>
            </a:endParaRPr>
          </a:p>
        </p:txBody>
      </p:sp>
    </p:spTree>
    <p:extLst>
      <p:ext uri="{BB962C8B-B14F-4D97-AF65-F5344CB8AC3E}">
        <p14:creationId xmlns:p14="http://schemas.microsoft.com/office/powerpoint/2010/main" val="288612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worth noting, however, that a reduction in the dose of sulfonylureas is usually recommended when a DPP-4 inhibitor is added, because of a </a:t>
            </a:r>
            <a:r>
              <a:rPr lang="en-GB" dirty="0" err="1" smtClean="0"/>
              <a:t>pharmacodynamic</a:t>
            </a:r>
            <a:r>
              <a:rPr lang="en-GB" dirty="0" smtClean="0"/>
              <a:t> interaction (rather than a pharmacokinetic interaction) between the sulfonylurea and the DPP-4 inhibitor, which may result in a higher risk of hypoglycaemia. Otherwise, any </a:t>
            </a:r>
            <a:r>
              <a:rPr lang="en-GB" dirty="0" err="1" smtClean="0"/>
              <a:t>gliptin</a:t>
            </a:r>
            <a:r>
              <a:rPr lang="en-GB" dirty="0" smtClean="0"/>
              <a:t> may be combined with metformin or a thiazolidinedione (pioglitazone, rosiglitazone), leading to a significant improvement in glycaemic control without an increased risk of hypoglycaemia or any other adverse event in patients with T2DM</a:t>
            </a:r>
            <a:endParaRPr lang="en-GB" dirty="0"/>
          </a:p>
        </p:txBody>
      </p:sp>
      <p:sp>
        <p:nvSpPr>
          <p:cNvPr id="4" name="Slide Number Placeholder 3"/>
          <p:cNvSpPr>
            <a:spLocks noGrp="1"/>
          </p:cNvSpPr>
          <p:nvPr>
            <p:ph type="sldNum" sz="quarter" idx="10"/>
          </p:nvPr>
        </p:nvSpPr>
        <p:spPr/>
        <p:txBody>
          <a:bodyPr/>
          <a:lstStyle/>
          <a:p>
            <a:fld id="{3E674C2C-CD9A-4A8C-BA42-D3D91230BEBD}" type="slidenum">
              <a:rPr lang="en-GB" smtClean="0"/>
              <a:pPr/>
              <a:t>22</a:t>
            </a:fld>
            <a:endParaRPr lang="en-GB"/>
          </a:p>
        </p:txBody>
      </p:sp>
    </p:spTree>
    <p:extLst>
      <p:ext uri="{BB962C8B-B14F-4D97-AF65-F5344CB8AC3E}">
        <p14:creationId xmlns:p14="http://schemas.microsoft.com/office/powerpoint/2010/main" val="3756388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 SGLTs are a family of transmembrane glucose transporters providing an active transport of glucose, or other small molecules, against their concentration gradient using a concentration gradient of sodium ions, generated by the sodium‐potassium ATP‐pump, as their motive force. </a:t>
            </a:r>
          </a:p>
          <a:p>
            <a:pPr algn="l"/>
            <a:endParaRPr lang="en-US" dirty="0"/>
          </a:p>
          <a:p>
            <a:pPr algn="l"/>
            <a:r>
              <a:rPr lang="en-GB" dirty="0" smtClean="0"/>
              <a:t>SGLTs </a:t>
            </a:r>
            <a:r>
              <a:rPr lang="en-US" dirty="0" smtClean="0"/>
              <a:t>transfer glucose and sodium (Na</a:t>
            </a:r>
            <a:r>
              <a:rPr lang="en-US" baseline="30000" dirty="0" smtClean="0"/>
              <a:t>+</a:t>
            </a:r>
            <a:r>
              <a:rPr lang="en-US" dirty="0" smtClean="0"/>
              <a:t>:glucose coupling ratio for SGLT2 = 1:1) from the lumen into the cytoplasm of tubular cells through a secondary active transport mechanism. </a:t>
            </a:r>
          </a:p>
          <a:p>
            <a:pPr algn="l"/>
            <a:endParaRPr lang="en-US" dirty="0"/>
          </a:p>
          <a:p>
            <a:pPr algn="l"/>
            <a:r>
              <a:rPr lang="en-US" dirty="0" smtClean="0"/>
              <a:t>At the basolateral membrane, GLUT2 transfers the intracellular glucose to the interstitium and plasma by a facilitated transport process (via a Na</a:t>
            </a:r>
            <a:r>
              <a:rPr lang="en-US" baseline="30000" dirty="0" smtClean="0"/>
              <a:t>+</a:t>
            </a:r>
            <a:r>
              <a:rPr lang="en-US" dirty="0" smtClean="0"/>
              <a:t>/K</a:t>
            </a:r>
            <a:r>
              <a:rPr lang="en-US" baseline="30000" dirty="0" smtClean="0"/>
              <a:t>+</a:t>
            </a:r>
            <a:r>
              <a:rPr lang="en-US" dirty="0" smtClean="0"/>
              <a:t> ATPase).</a:t>
            </a:r>
            <a:endParaRPr lang="de-DE" dirty="0" smtClean="0"/>
          </a:p>
        </p:txBody>
      </p:sp>
      <p:sp>
        <p:nvSpPr>
          <p:cNvPr id="4" name="Slide Number Placeholder 3"/>
          <p:cNvSpPr>
            <a:spLocks noGrp="1"/>
          </p:cNvSpPr>
          <p:nvPr>
            <p:ph type="sldNum" sz="quarter" idx="10"/>
          </p:nvPr>
        </p:nvSpPr>
        <p:spPr/>
        <p:txBody>
          <a:bodyPr/>
          <a:lstStyle/>
          <a:p>
            <a:fld id="{B3BCF4C5-C384-4D2F-B102-6C77B8BD4B5F}"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61843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noRot="1" noChangeAspect="1" noTextEdit="1"/>
          </p:cNvSpPr>
          <p:nvPr>
            <p:ph type="sldImg"/>
          </p:nvPr>
        </p:nvSpPr>
        <p:spPr>
          <a:ln/>
        </p:spPr>
      </p:sp>
      <p:sp>
        <p:nvSpPr>
          <p:cNvPr id="380930" name="Notizenplatzhalter 3"/>
          <p:cNvSpPr>
            <a:spLocks noGrp="1"/>
          </p:cNvSpPr>
          <p:nvPr/>
        </p:nvSpPr>
        <p:spPr bwMode="auto">
          <a:xfrm>
            <a:off x="685484" y="4344136"/>
            <a:ext cx="5487040" cy="4114800"/>
          </a:xfrm>
          <a:prstGeom prst="rect">
            <a:avLst/>
          </a:prstGeom>
          <a:noFill/>
          <a:ln w="9525">
            <a:noFill/>
            <a:miter lim="800000"/>
            <a:headEnd/>
            <a:tailEnd/>
          </a:ln>
        </p:spPr>
        <p:txBody>
          <a:bodyPr lIns="92909" tIns="46454" rIns="92909" bIns="46454"/>
          <a:lstStyle/>
          <a:p>
            <a:pPr fontAlgn="base">
              <a:spcBef>
                <a:spcPct val="30000"/>
              </a:spcBef>
              <a:spcAft>
                <a:spcPct val="0"/>
              </a:spcAft>
            </a:pPr>
            <a:endParaRPr lang="de-DE" sz="1200" b="1" u="sng" dirty="0">
              <a:solidFill>
                <a:srgbClr val="000000"/>
              </a:solidFill>
              <a:cs typeface="Arial" charset="0"/>
            </a:endParaRPr>
          </a:p>
        </p:txBody>
      </p:sp>
      <p:sp>
        <p:nvSpPr>
          <p:cNvPr id="2" name="Notes Placeholder 1"/>
          <p:cNvSpPr>
            <a:spLocks noGrp="1"/>
          </p:cNvSpPr>
          <p:nvPr>
            <p:ph type="body" idx="1"/>
          </p:nvPr>
        </p:nvSpPr>
        <p:spPr/>
        <p:txBody>
          <a:bodyPr/>
          <a:lstStyle/>
          <a:p>
            <a:r>
              <a:rPr lang="en-US" dirty="0" smtClean="0"/>
              <a:t>At a certain glucose concentration the glucose flux is to high and the glucose transport system becomes saturated . All the filtered glucose in excess of this threshold is excreted In the urine. </a:t>
            </a:r>
          </a:p>
        </p:txBody>
      </p:sp>
    </p:spTree>
    <p:extLst>
      <p:ext uri="{BB962C8B-B14F-4D97-AF65-F5344CB8AC3E}">
        <p14:creationId xmlns:p14="http://schemas.microsoft.com/office/powerpoint/2010/main" val="214291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Grp="1" noRot="1" noChangeAspect="1" noTextEdit="1"/>
          </p:cNvSpPr>
          <p:nvPr>
            <p:ph type="sldImg"/>
          </p:nvPr>
        </p:nvSpPr>
        <p:spPr>
          <a:ln/>
        </p:spPr>
      </p:sp>
      <p:sp>
        <p:nvSpPr>
          <p:cNvPr id="385026" name="Notizenplatzhalter 3"/>
          <p:cNvSpPr>
            <a:spLocks noGrp="1"/>
          </p:cNvSpPr>
          <p:nvPr/>
        </p:nvSpPr>
        <p:spPr bwMode="auto">
          <a:xfrm>
            <a:off x="685484" y="4344136"/>
            <a:ext cx="5487040" cy="4114800"/>
          </a:xfrm>
          <a:prstGeom prst="rect">
            <a:avLst/>
          </a:prstGeom>
          <a:noFill/>
          <a:ln w="9525">
            <a:noFill/>
            <a:miter lim="800000"/>
            <a:headEnd/>
            <a:tailEnd/>
          </a:ln>
        </p:spPr>
        <p:txBody>
          <a:bodyPr lIns="92909" tIns="46454" rIns="92909" bIns="46454"/>
          <a:lstStyle/>
          <a:p>
            <a:pPr fontAlgn="base">
              <a:spcBef>
                <a:spcPct val="30000"/>
              </a:spcBef>
              <a:spcAft>
                <a:spcPct val="0"/>
              </a:spcAft>
            </a:pPr>
            <a:endParaRPr lang="de-DE" sz="1200" b="1" u="sng" dirty="0">
              <a:solidFill>
                <a:srgbClr val="000000"/>
              </a:solidFill>
              <a:cs typeface="Arial" charset="0"/>
            </a:endParaRPr>
          </a:p>
        </p:txBody>
      </p:sp>
      <p:sp>
        <p:nvSpPr>
          <p:cNvPr id="2" name="Notes Placeholder 1"/>
          <p:cNvSpPr>
            <a:spLocks noGrp="1"/>
          </p:cNvSpPr>
          <p:nvPr>
            <p:ph type="body" idx="1"/>
          </p:nvPr>
        </p:nvSpPr>
        <p:spPr/>
        <p:txBody>
          <a:bodyPr/>
          <a:lstStyle/>
          <a:p>
            <a:r>
              <a:rPr lang="en-US" dirty="0" smtClean="0"/>
              <a:t>SGLT2 inhibition lowers the Tm – the maximum re-absorptive capacity of the proximal tubule and lower the renal threshold for Glucose. Therefore, treated subjects will start to renally excrete glucose. The amount of excreted glucose is dependent on the Glucose filtration and therefore dependent on the blood glucose values. In the hypoglycaemic Range the amount of Glucose which is excreted will be very small and with rising blood Glucose the excreted glucose will also increase. Subjects with high baseline glucose will have a much higher glucose excretion rate than subjects which are near normal. In the PK/PD studies a UGE (urinary glucose excretion) of around 80 g/day was measured. The Glucose loss is associated with fluid loss (increase in urine volume), osmotic diuresis and of with caloric loss. (average of 240 cal/day)</a:t>
            </a:r>
            <a:endParaRPr lang="en-GB" dirty="0" smtClean="0"/>
          </a:p>
        </p:txBody>
      </p:sp>
    </p:spTree>
    <p:extLst>
      <p:ext uri="{BB962C8B-B14F-4D97-AF65-F5344CB8AC3E}">
        <p14:creationId xmlns:p14="http://schemas.microsoft.com/office/powerpoint/2010/main" val="254494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EDE8284D-EED3-4215-8CAF-C6FE2AA5FA1B}" type="slidenum">
              <a:rPr lang="de-DE" smtClean="0">
                <a:solidFill>
                  <a:prstClr val="black"/>
                </a:solidFill>
              </a:rPr>
              <a:pPr>
                <a:defRPr/>
              </a:pPr>
              <a:t>28</a:t>
            </a:fld>
            <a:endParaRPr lang="de-DE" dirty="0">
              <a:solidFill>
                <a:prstClr val="black"/>
              </a:solidFill>
            </a:endParaRPr>
          </a:p>
        </p:txBody>
      </p:sp>
    </p:spTree>
    <p:extLst>
      <p:ext uri="{BB962C8B-B14F-4D97-AF65-F5344CB8AC3E}">
        <p14:creationId xmlns:p14="http://schemas.microsoft.com/office/powerpoint/2010/main" val="18016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EDE8284D-EED3-4215-8CAF-C6FE2AA5FA1B}" type="slidenum">
              <a:rPr lang="de-DE">
                <a:solidFill>
                  <a:prstClr val="black"/>
                </a:solidFill>
              </a:rPr>
              <a:pPr>
                <a:defRPr/>
              </a:pPr>
              <a:t>30</a:t>
            </a:fld>
            <a:endParaRPr lang="de-DE" dirty="0">
              <a:solidFill>
                <a:prstClr val="black"/>
              </a:solidFill>
            </a:endParaRPr>
          </a:p>
        </p:txBody>
      </p:sp>
    </p:spTree>
    <p:extLst>
      <p:ext uri="{BB962C8B-B14F-4D97-AF65-F5344CB8AC3E}">
        <p14:creationId xmlns:p14="http://schemas.microsoft.com/office/powerpoint/2010/main" val="3545173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EDE8284D-EED3-4215-8CAF-C6FE2AA5FA1B}" type="slidenum">
              <a:rPr lang="de-DE" smtClean="0">
                <a:solidFill>
                  <a:prstClr val="black"/>
                </a:solidFill>
              </a:rPr>
              <a:pPr>
                <a:defRPr/>
              </a:pPr>
              <a:t>31</a:t>
            </a:fld>
            <a:endParaRPr lang="de-DE" dirty="0">
              <a:solidFill>
                <a:prstClr val="black"/>
              </a:solidFill>
            </a:endParaRPr>
          </a:p>
        </p:txBody>
      </p:sp>
    </p:spTree>
    <p:extLst>
      <p:ext uri="{BB962C8B-B14F-4D97-AF65-F5344CB8AC3E}">
        <p14:creationId xmlns:p14="http://schemas.microsoft.com/office/powerpoint/2010/main" val="322676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EDE8284D-EED3-4215-8CAF-C6FE2AA5FA1B}" type="slidenum">
              <a:rPr lang="de-DE" smtClean="0">
                <a:solidFill>
                  <a:prstClr val="black"/>
                </a:solidFill>
              </a:rPr>
              <a:pPr>
                <a:defRPr/>
              </a:pPr>
              <a:t>32</a:t>
            </a:fld>
            <a:endParaRPr lang="de-DE" dirty="0">
              <a:solidFill>
                <a:prstClr val="black"/>
              </a:solidFill>
            </a:endParaRPr>
          </a:p>
        </p:txBody>
      </p:sp>
    </p:spTree>
    <p:extLst>
      <p:ext uri="{BB962C8B-B14F-4D97-AF65-F5344CB8AC3E}">
        <p14:creationId xmlns:p14="http://schemas.microsoft.com/office/powerpoint/2010/main" val="27024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EMPA-REG OUTCOME study has shown that </a:t>
            </a:r>
            <a:r>
              <a:rPr lang="en-GB" dirty="0" err="1" smtClean="0"/>
              <a:t>empagliflozin</a:t>
            </a:r>
            <a:r>
              <a:rPr lang="en-GB" dirty="0" smtClean="0"/>
              <a:t> added to standard of care treatment reduced the risk of cardiovascular (CV) events in patients with T2DM who were also at increased CV risk. The risk of major adverse CV events (MACE: first occurrence of CV death, non-fatal myocardial infarction, or non-fatal stroke) was reduced by 14% relative to placebo (HR 0.86; 95.02% CI: 0.74-0.99; P = 0.04 for superiority). The risk of CV death was reduced by 38% relative to the placebo group (HR 0.62; 95% CI: 0.49-0.77; P &lt; 0.001) and the risk of death from any cause by 32% (HR 0.68; 95% CI: 0.57-0.82; P &lt; 0.001). Furthermore, </a:t>
            </a:r>
            <a:r>
              <a:rPr lang="en-GB" dirty="0" err="1" smtClean="0"/>
              <a:t>empagliflozin</a:t>
            </a:r>
            <a:r>
              <a:rPr lang="en-GB" dirty="0" smtClean="0"/>
              <a:t> was associated with reduced risk of hospitalization for heart failure and of renal adverse events. As well as EMPA-REG OUTCOME, </a:t>
            </a:r>
            <a:r>
              <a:rPr lang="en-GB" dirty="0" err="1" smtClean="0"/>
              <a:t>empagliflozin</a:t>
            </a:r>
            <a:r>
              <a:rPr lang="en-GB" dirty="0" smtClean="0"/>
              <a:t> has been studied in a number of clinical trials in patients with T2DM, in various combinations, including with insulin. </a:t>
            </a:r>
            <a:r>
              <a:rPr lang="en-GB" dirty="0" err="1" smtClean="0"/>
              <a:t>Empagliflozin</a:t>
            </a:r>
            <a:r>
              <a:rPr lang="en-GB" dirty="0" smtClean="0"/>
              <a:t> has shown significant improvements in </a:t>
            </a:r>
            <a:r>
              <a:rPr lang="en-GB" dirty="0" err="1" smtClean="0"/>
              <a:t>glycemic</a:t>
            </a:r>
            <a:r>
              <a:rPr lang="en-GB" dirty="0" smtClean="0"/>
              <a:t> control, body weight, and blood pressure, albeit improvements are limited in patients with declining renal function (estimated glomerular filtration rate &lt;45 ml/min/1.73 m</a:t>
            </a:r>
            <a:r>
              <a:rPr lang="en-GB" baseline="30000" dirty="0" smtClean="0"/>
              <a:t>2</a:t>
            </a:r>
            <a:r>
              <a:rPr lang="en-GB" dirty="0" smtClean="0"/>
              <a:t>). </a:t>
            </a:r>
            <a:endParaRPr lang="en-GB" dirty="0"/>
          </a:p>
        </p:txBody>
      </p:sp>
      <p:sp>
        <p:nvSpPr>
          <p:cNvPr id="4" name="Slide Number Placeholder 3"/>
          <p:cNvSpPr>
            <a:spLocks noGrp="1"/>
          </p:cNvSpPr>
          <p:nvPr>
            <p:ph type="sldNum" sz="quarter" idx="10"/>
          </p:nvPr>
        </p:nvSpPr>
        <p:spPr/>
        <p:txBody>
          <a:bodyPr/>
          <a:lstStyle/>
          <a:p>
            <a:fld id="{3E674C2C-CD9A-4A8C-BA42-D3D91230BEBD}" type="slidenum">
              <a:rPr lang="en-GB" smtClean="0"/>
              <a:pPr/>
              <a:t>34</a:t>
            </a:fld>
            <a:endParaRPr lang="en-GB"/>
          </a:p>
        </p:txBody>
      </p:sp>
    </p:spTree>
    <p:extLst>
      <p:ext uri="{BB962C8B-B14F-4D97-AF65-F5344CB8AC3E}">
        <p14:creationId xmlns:p14="http://schemas.microsoft.com/office/powerpoint/2010/main" val="297932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Metformin is the recommended first-line oral glucose-lowering drug initiated to control </a:t>
            </a:r>
            <a:r>
              <a:rPr lang="en-GB" dirty="0" err="1" smtClean="0"/>
              <a:t>hyperglycemia</a:t>
            </a:r>
            <a:r>
              <a:rPr lang="en-GB" dirty="0" smtClean="0"/>
              <a:t> in type 2 diabetes mellitus. It acts in the liver, small intestines, and skeletal muscles with its major effect on decreasing hepatic gluconeogenesis. It is safe, inexpensive, and weight neutral and can be associated with weight loss. It can reduce </a:t>
            </a:r>
            <a:r>
              <a:rPr lang="en-GB" dirty="0" err="1" smtClean="0"/>
              <a:t>microvascular</a:t>
            </a:r>
            <a:r>
              <a:rPr lang="en-GB" dirty="0" smtClean="0"/>
              <a:t> complication risk and its use is associated with a lower cardiovascular mortality compared with sulfonylurea therapy. It is also used to delay the onset of type 2 diabetes mellitus, in treating gestational diabetes, and in women with polycystic ovary syndrome.</a:t>
            </a:r>
            <a:endParaRPr lang="en-GB" dirty="0"/>
          </a:p>
        </p:txBody>
      </p:sp>
      <p:sp>
        <p:nvSpPr>
          <p:cNvPr id="4" name="Slide Number Placeholder 3"/>
          <p:cNvSpPr>
            <a:spLocks noGrp="1"/>
          </p:cNvSpPr>
          <p:nvPr>
            <p:ph type="sldNum" sz="quarter" idx="10"/>
          </p:nvPr>
        </p:nvSpPr>
        <p:spPr/>
        <p:txBody>
          <a:bodyPr/>
          <a:lstStyle/>
          <a:p>
            <a:fld id="{3E674C2C-CD9A-4A8C-BA42-D3D91230BEBD}" type="slidenum">
              <a:rPr lang="en-GB" smtClean="0"/>
              <a:pPr/>
              <a:t>6</a:t>
            </a:fld>
            <a:endParaRPr lang="en-GB"/>
          </a:p>
        </p:txBody>
      </p:sp>
    </p:spTree>
    <p:extLst>
      <p:ext uri="{BB962C8B-B14F-4D97-AF65-F5344CB8AC3E}">
        <p14:creationId xmlns:p14="http://schemas.microsoft.com/office/powerpoint/2010/main" val="461305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xfrm>
            <a:off x="686422" y="4269075"/>
            <a:ext cx="5485158" cy="41144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0"/>
              </a:spcBef>
            </a:pPr>
            <a:r>
              <a:rPr lang="en-US" b="1" dirty="0">
                <a:latin typeface="+mn-lt"/>
                <a:ea typeface="MS PGothic" charset="0"/>
                <a:cs typeface="Arial" charset="0"/>
              </a:rPr>
              <a:t>Speaker</a:t>
            </a:r>
            <a:r>
              <a:rPr lang="en-US" b="1" baseline="0" dirty="0">
                <a:latin typeface="+mn-lt"/>
                <a:ea typeface="MS PGothic" charset="0"/>
                <a:cs typeface="Arial" charset="0"/>
              </a:rPr>
              <a:t> </a:t>
            </a:r>
            <a:r>
              <a:rPr lang="en-US" b="1" baseline="0" dirty="0" smtClean="0">
                <a:latin typeface="+mn-lt"/>
                <a:ea typeface="MS PGothic" charset="0"/>
                <a:cs typeface="Arial" charset="0"/>
              </a:rPr>
              <a:t>Notes</a:t>
            </a:r>
          </a:p>
          <a:p>
            <a:pPr eaLnBrk="1" hangingPunct="1">
              <a:spcBef>
                <a:spcPts val="0"/>
              </a:spcBef>
            </a:pPr>
            <a:endParaRPr lang="en-US" b="1" dirty="0">
              <a:latin typeface="+mn-lt"/>
              <a:ea typeface="MS PGothic" charset="0"/>
              <a:cs typeface="Arial" charset="0"/>
            </a:endParaRPr>
          </a:p>
          <a:p>
            <a:r>
              <a:rPr lang="en-US" sz="1200" kern="1200" dirty="0" smtClean="0">
                <a:solidFill>
                  <a:schemeClr val="tx1"/>
                </a:solidFill>
                <a:latin typeface="Calibri"/>
                <a:ea typeface="+mn-ea"/>
                <a:cs typeface="Arial"/>
                <a:sym typeface="Calibri" pitchFamily="34" charset="0"/>
              </a:rPr>
              <a:t>It is becoming increasingly apparent that the GLP-1 receptor agonist class can be subdivided into 2 types which result in different effects on fasting and postprandial glucose levels: </a:t>
            </a:r>
          </a:p>
          <a:p>
            <a:r>
              <a:rPr lang="en-US" sz="1200" kern="1200" dirty="0" smtClean="0">
                <a:solidFill>
                  <a:schemeClr val="tx1"/>
                </a:solidFill>
                <a:latin typeface="Calibri"/>
                <a:ea typeface="+mn-ea"/>
                <a:cs typeface="Arial"/>
                <a:sym typeface="Calibri" pitchFamily="34" charset="0"/>
              </a:rPr>
              <a:t/>
            </a:r>
            <a:br>
              <a:rPr lang="en-US" sz="1200" kern="1200" dirty="0" smtClean="0">
                <a:solidFill>
                  <a:schemeClr val="tx1"/>
                </a:solidFill>
                <a:latin typeface="Calibri"/>
                <a:ea typeface="+mn-ea"/>
                <a:cs typeface="Arial"/>
                <a:sym typeface="Calibri" pitchFamily="34" charset="0"/>
              </a:rPr>
            </a:br>
            <a:r>
              <a:rPr lang="en-US" sz="1200" kern="1200" dirty="0" smtClean="0">
                <a:solidFill>
                  <a:schemeClr val="tx1"/>
                </a:solidFill>
                <a:latin typeface="Calibri"/>
                <a:ea typeface="+mn-ea"/>
                <a:cs typeface="Arial"/>
                <a:sym typeface="Calibri" pitchFamily="34" charset="0"/>
              </a:rPr>
              <a:t>As a consequence of their pharmacological profiles, prandial GLP-1 receptor agonists such as exenatide and </a:t>
            </a:r>
            <a:r>
              <a:rPr lang="en-US" sz="1200" kern="1200" dirty="0" err="1" smtClean="0">
                <a:solidFill>
                  <a:schemeClr val="tx1"/>
                </a:solidFill>
                <a:latin typeface="Calibri"/>
                <a:ea typeface="+mn-ea"/>
                <a:cs typeface="Arial"/>
                <a:sym typeface="Calibri" pitchFamily="34" charset="0"/>
              </a:rPr>
              <a:t>lixisenatide</a:t>
            </a:r>
            <a:r>
              <a:rPr lang="en-US" sz="1200" kern="1200" dirty="0" smtClean="0">
                <a:solidFill>
                  <a:schemeClr val="tx1"/>
                </a:solidFill>
                <a:latin typeface="Calibri"/>
                <a:ea typeface="+mn-ea"/>
                <a:cs typeface="Arial"/>
                <a:sym typeface="Calibri" pitchFamily="34" charset="0"/>
              </a:rPr>
              <a:t>,  have a greater effect on lowering postprandial glucose levels, than they do fasting glucose levels. </a:t>
            </a:r>
          </a:p>
          <a:p>
            <a:endParaRPr lang="en-GB" sz="1200" kern="1200" dirty="0" smtClean="0">
              <a:solidFill>
                <a:schemeClr val="tx1"/>
              </a:solidFill>
              <a:latin typeface="Calibri"/>
              <a:ea typeface="+mn-ea"/>
              <a:cs typeface="Arial"/>
              <a:sym typeface="Calibri" pitchFamily="34" charset="0"/>
            </a:endParaRPr>
          </a:p>
          <a:p>
            <a:r>
              <a:rPr lang="en-US" sz="1200" kern="1200" dirty="0" smtClean="0">
                <a:solidFill>
                  <a:schemeClr val="tx1"/>
                </a:solidFill>
                <a:latin typeface="Calibri"/>
                <a:ea typeface="+mn-ea"/>
                <a:cs typeface="Arial"/>
                <a:sym typeface="Calibri" pitchFamily="34" charset="0"/>
              </a:rPr>
              <a:t>Similarly as a consequence of their pharmacological profile and more protracted half lives Non-prandial GLP-1 receptor agonists such as liraglutide and once weekly exenatide have relatively greater effects on fasting plasma glucose levels.</a:t>
            </a:r>
            <a:endParaRPr lang="en-GB" sz="1200" kern="1200" dirty="0" smtClean="0">
              <a:solidFill>
                <a:schemeClr val="tx1"/>
              </a:solidFill>
              <a:latin typeface="Calibri"/>
              <a:ea typeface="+mn-ea"/>
              <a:cs typeface="Arial"/>
              <a:sym typeface="Calibri" pitchFamily="34" charset="0"/>
            </a:endParaRPr>
          </a:p>
          <a:p>
            <a:pPr eaLnBrk="1" hangingPunct="1">
              <a:spcBef>
                <a:spcPts val="0"/>
              </a:spcBef>
            </a:pPr>
            <a:endParaRPr lang="en-US" dirty="0">
              <a:latin typeface="+mn-lt"/>
              <a:ea typeface="MS PGothic" charset="0"/>
              <a:cs typeface="Arial" charset="0"/>
            </a:endParaRPr>
          </a:p>
          <a:p>
            <a:pPr eaLnBrk="1" hangingPunct="1">
              <a:spcBef>
                <a:spcPts val="0"/>
              </a:spcBef>
            </a:pPr>
            <a:r>
              <a:rPr lang="en-US" b="1" dirty="0" smtClean="0">
                <a:latin typeface="+mn-lt"/>
                <a:ea typeface="MS PGothic" charset="0"/>
                <a:cs typeface="Arial" charset="0"/>
              </a:rPr>
              <a:t>Reference</a:t>
            </a:r>
            <a:endParaRPr lang="en-US" b="1" dirty="0">
              <a:latin typeface="+mn-lt"/>
              <a:ea typeface="MS PGothic" charset="0"/>
              <a:cs typeface="Arial" charset="0"/>
            </a:endParaRPr>
          </a:p>
          <a:p>
            <a:pPr>
              <a:spcBef>
                <a:spcPts val="600"/>
              </a:spcBef>
            </a:pPr>
            <a:r>
              <a:rPr lang="en-US" sz="1100" dirty="0" err="1"/>
              <a:t>Fineman</a:t>
            </a:r>
            <a:r>
              <a:rPr lang="en-US" sz="1100" dirty="0"/>
              <a:t> </a:t>
            </a:r>
            <a:r>
              <a:rPr lang="en-US" sz="1100" dirty="0" smtClean="0"/>
              <a:t>MS, et al. </a:t>
            </a:r>
            <a:r>
              <a:rPr lang="en-US" sz="1100" dirty="0"/>
              <a:t>GLP-1 based therapies: differential effects on fasting and postprandial glucose. </a:t>
            </a:r>
            <a:r>
              <a:rPr lang="en-US" sz="1100" i="1" dirty="0"/>
              <a:t>Diabetes </a:t>
            </a:r>
            <a:r>
              <a:rPr lang="en-US" sz="1100" i="1" dirty="0" err="1"/>
              <a:t>Obes</a:t>
            </a:r>
            <a:r>
              <a:rPr lang="en-US" sz="1100" i="1" dirty="0"/>
              <a:t> </a:t>
            </a:r>
            <a:r>
              <a:rPr lang="en-US" sz="1100" i="1" dirty="0" err="1"/>
              <a:t>Metab</a:t>
            </a:r>
            <a:r>
              <a:rPr lang="en-US" sz="1100" i="1" dirty="0"/>
              <a:t>. </a:t>
            </a:r>
            <a:r>
              <a:rPr lang="en-US" sz="1100" dirty="0"/>
              <a:t>2012;14(8):675-688.</a:t>
            </a:r>
          </a:p>
          <a:p>
            <a:pPr eaLnBrk="1" hangingPunct="1">
              <a:spcBef>
                <a:spcPts val="0"/>
              </a:spcBef>
            </a:pPr>
            <a:endParaRPr lang="en-US" dirty="0" smtClean="0">
              <a:latin typeface="+mn-lt"/>
              <a:cs typeface="Arial" pitchFamily="34" charset="0"/>
              <a:sym typeface="Arial" pitchFamily="34" charset="0"/>
            </a:endParaRPr>
          </a:p>
          <a:p>
            <a:pPr>
              <a:spcBef>
                <a:spcPts val="0"/>
              </a:spcBef>
            </a:pPr>
            <a:r>
              <a:rPr lang="en-US" b="1" dirty="0">
                <a:solidFill>
                  <a:srgbClr val="000000"/>
                </a:solidFill>
                <a:cs typeface="Calibri"/>
              </a:rPr>
              <a:t>Annotation</a:t>
            </a:r>
          </a:p>
          <a:p>
            <a:pPr eaLnBrk="1" hangingPunct="1">
              <a:spcBef>
                <a:spcPts val="600"/>
              </a:spcBef>
            </a:pPr>
            <a:r>
              <a:rPr lang="en-US" dirty="0" err="1" smtClean="0">
                <a:latin typeface="+mn-lt"/>
                <a:cs typeface="Arial" pitchFamily="34" charset="0"/>
                <a:sym typeface="Arial" pitchFamily="34" charset="0"/>
              </a:rPr>
              <a:t>Fineman</a:t>
            </a:r>
            <a:r>
              <a:rPr lang="en-US" dirty="0" smtClean="0">
                <a:latin typeface="+mn-lt"/>
                <a:cs typeface="Arial" pitchFamily="34" charset="0"/>
                <a:sym typeface="Arial" pitchFamily="34" charset="0"/>
              </a:rPr>
              <a:t>. </a:t>
            </a:r>
            <a:r>
              <a:rPr lang="en-US" dirty="0" smtClean="0">
                <a:latin typeface="+mn-lt"/>
                <a:cs typeface="Arial" pitchFamily="34" charset="0"/>
                <a:sym typeface="Arial Italic" charset="0"/>
              </a:rPr>
              <a:t>Diabetes </a:t>
            </a:r>
            <a:r>
              <a:rPr lang="en-US" dirty="0" err="1">
                <a:latin typeface="+mn-lt"/>
                <a:cs typeface="Arial" pitchFamily="34" charset="0"/>
                <a:sym typeface="Arial Italic" charset="0"/>
              </a:rPr>
              <a:t>Obes</a:t>
            </a:r>
            <a:r>
              <a:rPr lang="en-US" dirty="0">
                <a:latin typeface="+mn-lt"/>
                <a:cs typeface="Arial" pitchFamily="34" charset="0"/>
                <a:sym typeface="Arial Italic" charset="0"/>
              </a:rPr>
              <a:t> </a:t>
            </a:r>
            <a:r>
              <a:rPr lang="en-US" dirty="0" smtClean="0">
                <a:latin typeface="+mn-lt"/>
                <a:cs typeface="Arial" pitchFamily="34" charset="0"/>
                <a:sym typeface="Arial Italic" charset="0"/>
              </a:rPr>
              <a:t>Metab.January.2012/</a:t>
            </a:r>
            <a:r>
              <a:rPr lang="en-US" dirty="0" smtClean="0">
                <a:latin typeface="+mn-lt"/>
                <a:cs typeface="Arial" pitchFamily="34" charset="0"/>
                <a:sym typeface="Arial" pitchFamily="34" charset="0"/>
              </a:rPr>
              <a:t>p1/lines </a:t>
            </a:r>
            <a:r>
              <a:rPr lang="en-US" dirty="0">
                <a:latin typeface="+mn-lt"/>
                <a:cs typeface="Arial" pitchFamily="34" charset="0"/>
                <a:sym typeface="Arial" pitchFamily="34" charset="0"/>
              </a:rPr>
              <a:t>A6-A8;</a:t>
            </a:r>
            <a:r>
              <a:rPr lang="en-US" baseline="0" dirty="0">
                <a:latin typeface="+mn-lt"/>
                <a:cs typeface="Arial" pitchFamily="34" charset="0"/>
                <a:sym typeface="Arial" pitchFamily="34" charset="0"/>
              </a:rPr>
              <a:t> </a:t>
            </a:r>
            <a:r>
              <a:rPr lang="en-US" dirty="0" smtClean="0">
                <a:latin typeface="+mn-lt"/>
                <a:cs typeface="Arial" pitchFamily="34" charset="0"/>
                <a:sym typeface="Arial" pitchFamily="34" charset="0"/>
              </a:rPr>
              <a:t>p9/c2/table </a:t>
            </a:r>
            <a:r>
              <a:rPr lang="en-US" dirty="0">
                <a:latin typeface="+mn-lt"/>
                <a:cs typeface="Arial" pitchFamily="34" charset="0"/>
                <a:sym typeface="Arial" pitchFamily="34" charset="0"/>
              </a:rPr>
              <a:t>3</a:t>
            </a:r>
          </a:p>
          <a:p>
            <a:pPr>
              <a:spcBef>
                <a:spcPts val="0"/>
              </a:spcBef>
            </a:pPr>
            <a:endParaRPr lang="en-US" sz="1200" b="0" i="0" dirty="0">
              <a:latin typeface="+mn-lt"/>
              <a:ea typeface="MS PGothic" charset="0"/>
              <a:cs typeface="Calibri"/>
              <a:sym typeface="Arial" charset="0"/>
            </a:endParaRPr>
          </a:p>
          <a:p>
            <a:pPr eaLnBrk="1" hangingPunct="1">
              <a:spcBef>
                <a:spcPts val="0"/>
              </a:spcBef>
            </a:pPr>
            <a:endParaRPr lang="en-US" dirty="0">
              <a:latin typeface="+mn-lt"/>
              <a:ea typeface="MS PGothic" charset="0"/>
              <a:cs typeface="Arial"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57066" indent="-291179" eaLnBrk="0" hangingPunct="0">
              <a:defRPr sz="4300">
                <a:solidFill>
                  <a:srgbClr val="000000"/>
                </a:solidFill>
                <a:latin typeface="Gill Sans" charset="0"/>
                <a:ea typeface="ヒラギノ角ゴ ProN W3" charset="0"/>
                <a:cs typeface="ヒラギノ角ゴ ProN W3" charset="0"/>
                <a:sym typeface="Gill Sans" charset="0"/>
              </a:defRPr>
            </a:lvl2pPr>
            <a:lvl3pPr marL="1164717" indent="-232943" eaLnBrk="0" hangingPunct="0">
              <a:defRPr sz="4300">
                <a:solidFill>
                  <a:srgbClr val="000000"/>
                </a:solidFill>
                <a:latin typeface="Gill Sans" charset="0"/>
                <a:ea typeface="ヒラギノ角ゴ ProN W3" charset="0"/>
                <a:cs typeface="ヒラギノ角ゴ ProN W3" charset="0"/>
                <a:sym typeface="Gill Sans" charset="0"/>
              </a:defRPr>
            </a:lvl3pPr>
            <a:lvl4pPr marL="1630604" indent="-232943" eaLnBrk="0" hangingPunct="0">
              <a:defRPr sz="4300">
                <a:solidFill>
                  <a:srgbClr val="000000"/>
                </a:solidFill>
                <a:latin typeface="Gill Sans" charset="0"/>
                <a:ea typeface="ヒラギノ角ゴ ProN W3" charset="0"/>
                <a:cs typeface="ヒラギノ角ゴ ProN W3" charset="0"/>
                <a:sym typeface="Gill Sans" charset="0"/>
              </a:defRPr>
            </a:lvl4pPr>
            <a:lvl5pPr marL="2096491" indent="-232943" eaLnBrk="0" hangingPunct="0">
              <a:defRPr sz="4300">
                <a:solidFill>
                  <a:srgbClr val="000000"/>
                </a:solidFill>
                <a:latin typeface="Gill Sans" charset="0"/>
                <a:ea typeface="ヒラギノ角ゴ ProN W3" charset="0"/>
                <a:cs typeface="ヒラギノ角ゴ ProN W3" charset="0"/>
                <a:sym typeface="Gill Sans" charset="0"/>
              </a:defRPr>
            </a:lvl5pPr>
            <a:lvl6pPr marL="2562377"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3028264"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94151"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960038"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37D35359-CFA1-3541-BAA8-AAD986939F6C}" type="slidenum">
              <a:rPr lang="en-US" sz="1200"/>
              <a:pPr eaLnBrk="1" hangingPunct="1"/>
              <a:t>37</a:t>
            </a:fld>
            <a:endParaRPr lang="en-US" sz="1200" dirty="0"/>
          </a:p>
        </p:txBody>
      </p:sp>
    </p:spTree>
    <p:extLst>
      <p:ext uri="{BB962C8B-B14F-4D97-AF65-F5344CB8AC3E}">
        <p14:creationId xmlns:p14="http://schemas.microsoft.com/office/powerpoint/2010/main" val="1623864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BMI &gt; 35 = 77% can’t access</a:t>
            </a:r>
          </a:p>
          <a:p>
            <a:pPr eaLnBrk="1" hangingPunct="1">
              <a:spcBef>
                <a:spcPct val="0"/>
              </a:spcBef>
            </a:pPr>
            <a:r>
              <a:rPr lang="en-GB" altLang="en-US" smtClean="0"/>
              <a:t>BMI &gt; 30 = 50% can’t access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07681E-C70A-40E3-8E08-9D05C35838E7}" type="slidenum">
              <a:rPr lang="en-GB" altLang="en-US" smtClean="0">
                <a:solidFill>
                  <a:prstClr val="black"/>
                </a:solidFill>
              </a:rPr>
              <a:pPr fontAlgn="base">
                <a:spcBef>
                  <a:spcPct val="0"/>
                </a:spcBef>
                <a:spcAft>
                  <a:spcPct val="0"/>
                </a:spcAft>
              </a:pPr>
              <a:t>41</a:t>
            </a:fld>
            <a:endParaRPr lang="en-GB" altLang="en-US" smtClean="0">
              <a:solidFill>
                <a:prstClr val="black"/>
              </a:solidFill>
            </a:endParaRPr>
          </a:p>
        </p:txBody>
      </p:sp>
    </p:spTree>
    <p:extLst>
      <p:ext uri="{BB962C8B-B14F-4D97-AF65-F5344CB8AC3E}">
        <p14:creationId xmlns:p14="http://schemas.microsoft.com/office/powerpoint/2010/main" val="5722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674C2C-CD9A-4A8C-BA42-D3D91230BEBD}" type="slidenum">
              <a:rPr lang="en-GB" smtClean="0"/>
              <a:pPr/>
              <a:t>42</a:t>
            </a:fld>
            <a:endParaRPr lang="en-GB"/>
          </a:p>
        </p:txBody>
      </p:sp>
    </p:spTree>
    <p:extLst>
      <p:ext uri="{BB962C8B-B14F-4D97-AF65-F5344CB8AC3E}">
        <p14:creationId xmlns:p14="http://schemas.microsoft.com/office/powerpoint/2010/main" val="2433341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674C2C-CD9A-4A8C-BA42-D3D91230BEBD}" type="slidenum">
              <a:rPr lang="en-GB" smtClean="0"/>
              <a:pPr/>
              <a:t>46</a:t>
            </a:fld>
            <a:endParaRPr lang="en-GB"/>
          </a:p>
        </p:txBody>
      </p:sp>
    </p:spTree>
    <p:extLst>
      <p:ext uri="{BB962C8B-B14F-4D97-AF65-F5344CB8AC3E}">
        <p14:creationId xmlns:p14="http://schemas.microsoft.com/office/powerpoint/2010/main" val="45354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GB" dirty="0" smtClean="0"/>
              <a:t>Stop metformin if the </a:t>
            </a:r>
            <a:r>
              <a:rPr lang="en-GB" dirty="0" err="1" smtClean="0"/>
              <a:t>eGFR</a:t>
            </a:r>
            <a:r>
              <a:rPr lang="en-GB" dirty="0" smtClean="0"/>
              <a:t> is below 30 ml/minute/1.73m</a:t>
            </a:r>
            <a:r>
              <a:rPr lang="en-GB" baseline="30000" dirty="0" smtClean="0"/>
              <a:t>2</a:t>
            </a:r>
            <a:r>
              <a:rPr lang="en-GB" dirty="0" smtClean="0"/>
              <a:t>.</a:t>
            </a:r>
          </a:p>
          <a:p>
            <a:pPr>
              <a:buFont typeface="Arial"/>
              <a:buChar char="•"/>
            </a:pPr>
            <a:r>
              <a:rPr lang="en-GB" dirty="0" smtClean="0"/>
              <a:t>Prescribe metformin with caution for those at risk of a sudden deterioration in kidney function and those at risk of </a:t>
            </a:r>
            <a:r>
              <a:rPr lang="en-GB" dirty="0" err="1" smtClean="0"/>
              <a:t>eGFR</a:t>
            </a:r>
            <a:r>
              <a:rPr lang="en-GB" dirty="0" smtClean="0"/>
              <a:t> falling below 45 ml/minute/1.73m</a:t>
            </a:r>
            <a:r>
              <a:rPr lang="en-GB" baseline="30000" dirty="0" smtClean="0"/>
              <a:t>2</a:t>
            </a:r>
            <a:endParaRPr lang="en-GB" dirty="0" smtClean="0"/>
          </a:p>
          <a:p>
            <a:endParaRPr lang="en-GB" dirty="0"/>
          </a:p>
        </p:txBody>
      </p:sp>
      <p:sp>
        <p:nvSpPr>
          <p:cNvPr id="4" name="Slide Number Placeholder 3"/>
          <p:cNvSpPr>
            <a:spLocks noGrp="1"/>
          </p:cNvSpPr>
          <p:nvPr>
            <p:ph type="sldNum" sz="quarter" idx="10"/>
          </p:nvPr>
        </p:nvSpPr>
        <p:spPr/>
        <p:txBody>
          <a:bodyPr/>
          <a:lstStyle/>
          <a:p>
            <a:fld id="{3E674C2C-CD9A-4A8C-BA42-D3D91230BEBD}" type="slidenum">
              <a:rPr lang="en-GB" smtClean="0"/>
              <a:pPr/>
              <a:t>8</a:t>
            </a:fld>
            <a:endParaRPr lang="en-GB"/>
          </a:p>
        </p:txBody>
      </p:sp>
    </p:spTree>
    <p:extLst>
      <p:ext uri="{BB962C8B-B14F-4D97-AF65-F5344CB8AC3E}">
        <p14:creationId xmlns:p14="http://schemas.microsoft.com/office/powerpoint/2010/main" val="96917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adults with type 2 diabetes, do not offer or continue pioglitazone</a:t>
            </a:r>
            <a:r>
              <a:rPr lang="en-GB" baseline="30000" dirty="0" smtClean="0"/>
              <a:t>[</a:t>
            </a:r>
            <a:r>
              <a:rPr lang="en-GB" baseline="30000" dirty="0" smtClean="0">
                <a:hlinkClick r:id="rId3" action="ppaction://hlinkfile"/>
              </a:rPr>
              <a:t>4</a:t>
            </a:r>
            <a:r>
              <a:rPr lang="en-GB" baseline="30000" dirty="0" smtClean="0"/>
              <a:t>]</a:t>
            </a:r>
            <a:r>
              <a:rPr lang="en-GB" dirty="0" smtClean="0"/>
              <a:t> if they have any of the following: </a:t>
            </a:r>
          </a:p>
          <a:p>
            <a:pPr>
              <a:buFont typeface="Arial"/>
              <a:buChar char="•"/>
            </a:pPr>
            <a:r>
              <a:rPr lang="en-GB" dirty="0" smtClean="0"/>
              <a:t>heart failure or history of heart failure </a:t>
            </a:r>
          </a:p>
          <a:p>
            <a:pPr>
              <a:buFont typeface="Arial"/>
              <a:buChar char="•"/>
            </a:pPr>
            <a:r>
              <a:rPr lang="en-GB" dirty="0" smtClean="0"/>
              <a:t>hepatic impairment </a:t>
            </a:r>
          </a:p>
          <a:p>
            <a:pPr>
              <a:buFont typeface="Arial"/>
              <a:buChar char="•"/>
            </a:pPr>
            <a:r>
              <a:rPr lang="en-GB" dirty="0" smtClean="0"/>
              <a:t>diabetic ketoacidosis</a:t>
            </a:r>
          </a:p>
          <a:p>
            <a:pPr>
              <a:buFont typeface="Arial"/>
              <a:buChar char="•"/>
            </a:pPr>
            <a:r>
              <a:rPr lang="en-GB" dirty="0" smtClean="0"/>
              <a:t>current, or a history of, bladder cancer</a:t>
            </a:r>
          </a:p>
          <a:p>
            <a:pPr>
              <a:buFont typeface="Arial"/>
              <a:buChar char="•"/>
            </a:pPr>
            <a:r>
              <a:rPr lang="en-GB" dirty="0" err="1" smtClean="0"/>
              <a:t>uninvestigated</a:t>
            </a:r>
            <a:r>
              <a:rPr lang="en-GB" dirty="0" smtClean="0"/>
              <a:t> macroscopic haematuria (2015).</a:t>
            </a:r>
          </a:p>
          <a:p>
            <a:endParaRPr lang="en-GB" dirty="0"/>
          </a:p>
        </p:txBody>
      </p:sp>
      <p:sp>
        <p:nvSpPr>
          <p:cNvPr id="4" name="Slide Number Placeholder 3"/>
          <p:cNvSpPr>
            <a:spLocks noGrp="1"/>
          </p:cNvSpPr>
          <p:nvPr>
            <p:ph type="sldNum" sz="quarter" idx="10"/>
          </p:nvPr>
        </p:nvSpPr>
        <p:spPr/>
        <p:txBody>
          <a:bodyPr/>
          <a:lstStyle/>
          <a:p>
            <a:fld id="{3E674C2C-CD9A-4A8C-BA42-D3D91230BEBD}" type="slidenum">
              <a:rPr lang="en-GB" smtClean="0"/>
              <a:pPr/>
              <a:t>13</a:t>
            </a:fld>
            <a:endParaRPr lang="en-GB"/>
          </a:p>
        </p:txBody>
      </p:sp>
    </p:spTree>
    <p:extLst>
      <p:ext uri="{BB962C8B-B14F-4D97-AF65-F5344CB8AC3E}">
        <p14:creationId xmlns:p14="http://schemas.microsoft.com/office/powerpoint/2010/main" val="218822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ADC6886-3557-4BBD-940B-0E7F355FCD98}" type="slidenum">
              <a:rPr lang="en-US">
                <a:solidFill>
                  <a:prstClr val="black"/>
                </a:solidFill>
              </a:rPr>
              <a:pPr>
                <a:defRPr/>
              </a:pPr>
              <a:t>14</a:t>
            </a:fld>
            <a:endParaRPr lang="en-US">
              <a:solidFill>
                <a:prstClr val="black"/>
              </a:solidFill>
            </a:endParaRPr>
          </a:p>
        </p:txBody>
      </p:sp>
      <p:sp>
        <p:nvSpPr>
          <p:cNvPr id="75779" name="Rectangle 2"/>
          <p:cNvSpPr>
            <a:spLocks noGrp="1" noRot="1" noChangeAspect="1" noChangeArrowheads="1" noTextEdit="1"/>
          </p:cNvSpPr>
          <p:nvPr>
            <p:ph type="sldImg"/>
          </p:nvPr>
        </p:nvSpPr>
        <p:spPr bwMode="auto">
          <a:xfrm>
            <a:off x="1968500" y="214313"/>
            <a:ext cx="3117850" cy="2339975"/>
          </a:xfrm>
          <a:noFill/>
          <a:ln>
            <a:solidFill>
              <a:srgbClr val="000000"/>
            </a:solidFill>
            <a:miter lim="800000"/>
            <a:headEnd/>
            <a:tailEnd/>
          </a:ln>
        </p:spPr>
      </p:sp>
      <p:sp>
        <p:nvSpPr>
          <p:cNvPr id="2" name="Notes Placeholder 1"/>
          <p:cNvSpPr>
            <a:spLocks noGrp="1"/>
          </p:cNvSpPr>
          <p:nvPr>
            <p:ph type="body" idx="1"/>
          </p:nvPr>
        </p:nvSpPr>
        <p:spPr/>
        <p:txBody>
          <a:bodyPr>
            <a:normAutofit fontScale="92500" lnSpcReduction="20000"/>
          </a:bodyPr>
          <a:lstStyle/>
          <a:p>
            <a:r>
              <a:rPr lang="en-GB" b="1" dirty="0" smtClean="0"/>
              <a:t>BACKGROUND: </a:t>
            </a:r>
          </a:p>
          <a:p>
            <a:r>
              <a:rPr lang="en-GB" dirty="0" smtClean="0"/>
              <a:t>Patients with type 2 diabetes are at high risk of fatal and non-fatal myocardial infarction and stroke. There is indirect evidence that agonists of peroxisome proliferator-activated receptor gamma (PPAR gamma) could reduce </a:t>
            </a:r>
            <a:r>
              <a:rPr lang="en-GB" dirty="0" err="1" smtClean="0"/>
              <a:t>macrovascular</a:t>
            </a:r>
            <a:r>
              <a:rPr lang="en-GB" dirty="0" smtClean="0"/>
              <a:t> complications. Our aim, therefore, was to ascertain whether pioglitazone reduces </a:t>
            </a:r>
            <a:r>
              <a:rPr lang="en-GB" dirty="0" err="1" smtClean="0"/>
              <a:t>macrovascular</a:t>
            </a:r>
            <a:r>
              <a:rPr lang="en-GB" dirty="0" smtClean="0"/>
              <a:t> morbidity and mortality in high-risk patients with type 2 diabetes.</a:t>
            </a:r>
          </a:p>
          <a:p>
            <a:r>
              <a:rPr lang="en-GB" b="1" dirty="0" smtClean="0"/>
              <a:t>METHODS: </a:t>
            </a:r>
          </a:p>
          <a:p>
            <a:r>
              <a:rPr lang="en-GB" dirty="0" smtClean="0"/>
              <a:t>We did a prospective, randomised controlled trial in 5238 patients with type 2 diabetes who had evidence of </a:t>
            </a:r>
            <a:r>
              <a:rPr lang="en-GB" dirty="0" err="1" smtClean="0"/>
              <a:t>macrovascular</a:t>
            </a:r>
            <a:r>
              <a:rPr lang="en-GB" dirty="0" smtClean="0"/>
              <a:t> disease. We recruited patients from primary-care practices and hospitals. We assigned patients to oral pioglitazone titrated from 15 mg to 45 mg (n=2605) or matching placebo (n=2633), to be taken in addition to their glucose-lowering drugs and other medications. Our primary endpoint was the composite of all-cause mortality, non fatal myocardial infarction (including silent myocardial infarction), stroke, acute coronary syndrome, endovascular or surgical intervention in the coronary or leg arteries, and amputation above the ankle. Analysis was by intention to treat. This study is registered as an International Standard Randomised Controlled Trial, number ISRCTN </a:t>
            </a:r>
            <a:r>
              <a:rPr lang="en-GB" dirty="0" smtClean="0">
                <a:hlinkClick r:id="rId3" tooltip="See in ClincalTrials.gov"/>
              </a:rPr>
              <a:t>NCT00174993</a:t>
            </a:r>
            <a:r>
              <a:rPr lang="en-GB" dirty="0" smtClean="0"/>
              <a:t>.</a:t>
            </a:r>
          </a:p>
          <a:p>
            <a:r>
              <a:rPr lang="en-GB" b="1" dirty="0" smtClean="0"/>
              <a:t>FINDINGS: </a:t>
            </a:r>
          </a:p>
          <a:p>
            <a:r>
              <a:rPr lang="en-GB" dirty="0" smtClean="0"/>
              <a:t>Two patients were lost to follow-up, but were included in analyses. The average time of observation was 34.5 months. 514 of 2605 patients in the pioglitazone group and 572 of 2633 patients in the placebo group had at least one event in the primary composite endpoint (HR 0.90, 95% CI 0.80-1.02, p=0.095). The main secondary endpoint was the composite of all-cause mortality, non-fatal myocardial infarction, and stroke. 301 patients in the pioglitazone group and 358 in the placebo group reached this endpoint (0.84, 0.72-0.98, p=0.027). Overall safety and tolerability was good with no change in the safety profile of pioglitazone identified. 6% (149 of 2065) and 4% (108 of 2633) of those in the pioglitazone and placebo groups, respectively, were admitted to hospital with heart failure; mortality rates from heart failure did not differ between groups.</a:t>
            </a:r>
          </a:p>
          <a:p>
            <a:r>
              <a:rPr lang="en-GB" b="1" dirty="0" smtClean="0"/>
              <a:t>INTERPRETATION: </a:t>
            </a:r>
          </a:p>
          <a:p>
            <a:r>
              <a:rPr lang="en-GB" dirty="0" smtClean="0"/>
              <a:t>Pioglitazone reduces the composite of all-cause mortality, non-fatal myocardial infarction, and stroke in patients with type 2 diabetes who have a high risk of </a:t>
            </a:r>
            <a:r>
              <a:rPr lang="en-GB" dirty="0" err="1" smtClean="0"/>
              <a:t>macrovascular</a:t>
            </a:r>
            <a:r>
              <a:rPr lang="en-GB" dirty="0" smtClean="0"/>
              <a:t> events.</a:t>
            </a:r>
          </a:p>
          <a:p>
            <a:endParaRPr lang="en-GB" dirty="0"/>
          </a:p>
        </p:txBody>
      </p:sp>
    </p:spTree>
    <p:extLst>
      <p:ext uri="{BB962C8B-B14F-4D97-AF65-F5344CB8AC3E}">
        <p14:creationId xmlns:p14="http://schemas.microsoft.com/office/powerpoint/2010/main" val="23003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4AE684D-6E6F-460E-873F-F7B6B0C5B0B1}" type="slidenum">
              <a:rPr lang="en-US">
                <a:solidFill>
                  <a:prstClr val="black"/>
                </a:solidFill>
              </a:rPr>
              <a:pPr>
                <a:defRPr/>
              </a:pPr>
              <a:t>15</a:t>
            </a:fld>
            <a:endParaRPr lang="en-US">
              <a:solidFill>
                <a:prstClr val="black"/>
              </a:solidFill>
            </a:endParaRPr>
          </a:p>
        </p:txBody>
      </p:sp>
      <p:sp>
        <p:nvSpPr>
          <p:cNvPr id="76803" name="Rectangle 2"/>
          <p:cNvSpPr>
            <a:spLocks noGrp="1" noRot="1" noChangeAspect="1" noChangeArrowheads="1" noTextEdit="1"/>
          </p:cNvSpPr>
          <p:nvPr>
            <p:ph type="sldImg"/>
          </p:nvPr>
        </p:nvSpPr>
        <p:spPr bwMode="auto">
          <a:xfrm>
            <a:off x="1968500" y="214313"/>
            <a:ext cx="3117850" cy="2339975"/>
          </a:xfrm>
          <a:noFill/>
          <a:ln>
            <a:solidFill>
              <a:srgbClr val="000000"/>
            </a:solidFill>
            <a:miter lim="800000"/>
            <a:headEnd/>
            <a:tailEnd/>
          </a:ln>
        </p:spPr>
      </p:sp>
    </p:spTree>
    <p:extLst>
      <p:ext uri="{BB962C8B-B14F-4D97-AF65-F5344CB8AC3E}">
        <p14:creationId xmlns:p14="http://schemas.microsoft.com/office/powerpoint/2010/main" val="329837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02712817-4CEE-4F1D-A98A-562CB2A36097}" type="slidenum">
              <a:rPr lang="en-US">
                <a:solidFill>
                  <a:prstClr val="black"/>
                </a:solidFill>
              </a:rPr>
              <a:pPr>
                <a:defRPr/>
              </a:pPr>
              <a:t>16</a:t>
            </a:fld>
            <a:endParaRPr lang="en-US">
              <a:solidFill>
                <a:prstClr val="black"/>
              </a:solidFill>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 name="Notes Placeholder 1"/>
          <p:cNvSpPr>
            <a:spLocks noGrp="1"/>
          </p:cNvSpPr>
          <p:nvPr>
            <p:ph type="body" idx="1"/>
          </p:nvPr>
        </p:nvSpPr>
        <p:spPr/>
        <p:txBody>
          <a:bodyPr>
            <a:normAutofit fontScale="85000" lnSpcReduction="20000"/>
          </a:bodyPr>
          <a:lstStyle/>
          <a:p>
            <a:r>
              <a:rPr lang="en-GB" b="1" dirty="0" smtClean="0"/>
              <a:t>Ten-year observational follow-up of </a:t>
            </a:r>
            <a:r>
              <a:rPr lang="en-GB" b="1" dirty="0" err="1" smtClean="0"/>
              <a:t>PROactive</a:t>
            </a:r>
            <a:r>
              <a:rPr lang="en-GB" b="1" dirty="0" smtClean="0"/>
              <a:t>: a randomized cardiovascular outcomes trial evaluating pioglitazone in type 2 diabetes.</a:t>
            </a:r>
          </a:p>
          <a:p>
            <a:r>
              <a:rPr lang="en-GB" dirty="0" smtClean="0">
                <a:hlinkClick r:id="rId3" action="ppaction://hlinkfile"/>
              </a:rPr>
              <a:t>Erdmann E</a:t>
            </a:r>
            <a:r>
              <a:rPr lang="en-GB" baseline="30000" dirty="0" smtClean="0"/>
              <a:t>1</a:t>
            </a:r>
            <a:r>
              <a:rPr lang="en-GB" dirty="0" smtClean="0"/>
              <a:t>, </a:t>
            </a:r>
            <a:r>
              <a:rPr lang="en-GB" dirty="0" smtClean="0">
                <a:hlinkClick r:id="rId4" action="ppaction://hlinkfile"/>
              </a:rPr>
              <a:t>Harding S</a:t>
            </a:r>
            <a:r>
              <a:rPr lang="en-GB" baseline="30000" dirty="0" smtClean="0"/>
              <a:t>2</a:t>
            </a:r>
            <a:r>
              <a:rPr lang="en-GB" dirty="0" smtClean="0"/>
              <a:t>, </a:t>
            </a:r>
            <a:r>
              <a:rPr lang="en-GB" dirty="0" smtClean="0">
                <a:hlinkClick r:id="rId5" action="ppaction://hlinkfile"/>
              </a:rPr>
              <a:t>Lam H</a:t>
            </a:r>
            <a:r>
              <a:rPr lang="en-GB" baseline="30000" dirty="0" smtClean="0"/>
              <a:t>3</a:t>
            </a:r>
            <a:r>
              <a:rPr lang="en-GB" dirty="0" smtClean="0"/>
              <a:t>, </a:t>
            </a:r>
            <a:r>
              <a:rPr lang="en-GB" dirty="0" smtClean="0">
                <a:hlinkClick r:id="rId6" action="ppaction://hlinkfile"/>
              </a:rPr>
              <a:t>Perez A</a:t>
            </a:r>
            <a:r>
              <a:rPr lang="en-GB" baseline="30000" dirty="0" smtClean="0"/>
              <a:t>3</a:t>
            </a:r>
            <a:r>
              <a:rPr lang="en-GB" dirty="0" smtClean="0"/>
              <a:t>.</a:t>
            </a:r>
          </a:p>
          <a:p>
            <a:r>
              <a:rPr lang="en-GB" b="1" dirty="0" smtClean="0">
                <a:effectLst/>
                <a:hlinkClick r:id="" action="ppaction://hlinkfile" tooltip="Open/close author information list"/>
              </a:rPr>
              <a:t>Author information</a:t>
            </a:r>
            <a:endParaRPr lang="en-GB" b="1" dirty="0" smtClean="0">
              <a:effectLst/>
            </a:endParaRPr>
          </a:p>
          <a:p>
            <a:pPr>
              <a:buFont typeface="Arial"/>
              <a:buChar char="•"/>
            </a:pPr>
            <a:r>
              <a:rPr lang="en-GB" baseline="30000" dirty="0" smtClean="0">
                <a:effectLst/>
              </a:rPr>
              <a:t>1</a:t>
            </a:r>
            <a:r>
              <a:rPr lang="en-GB" dirty="0" smtClean="0">
                <a:effectLst/>
              </a:rPr>
              <a:t>Medical Clinic III, University of Cologne, Cologne, Germany.</a:t>
            </a:r>
          </a:p>
          <a:p>
            <a:pPr>
              <a:buFont typeface="Arial"/>
              <a:buChar char="•"/>
            </a:pPr>
            <a:r>
              <a:rPr lang="en-GB" baseline="30000" dirty="0" smtClean="0">
                <a:effectLst/>
              </a:rPr>
              <a:t>2</a:t>
            </a:r>
            <a:r>
              <a:rPr lang="en-GB" dirty="0" smtClean="0">
                <a:effectLst/>
              </a:rPr>
              <a:t>Takeda Development Centre, London, UK.</a:t>
            </a:r>
          </a:p>
          <a:p>
            <a:pPr>
              <a:buFont typeface="Arial"/>
              <a:buChar char="•"/>
            </a:pPr>
            <a:r>
              <a:rPr lang="en-GB" baseline="30000" dirty="0" smtClean="0">
                <a:effectLst/>
              </a:rPr>
              <a:t>3</a:t>
            </a:r>
            <a:r>
              <a:rPr lang="en-GB" dirty="0" smtClean="0">
                <a:effectLst/>
              </a:rPr>
              <a:t>Takeda Development </a:t>
            </a:r>
            <a:r>
              <a:rPr lang="en-GB" dirty="0" err="1" smtClean="0">
                <a:effectLst/>
              </a:rPr>
              <a:t>Center</a:t>
            </a:r>
            <a:r>
              <a:rPr lang="en-GB" dirty="0" smtClean="0">
                <a:effectLst/>
              </a:rPr>
              <a:t> Americas, Inc., Deerfield, IL, USA.</a:t>
            </a:r>
          </a:p>
          <a:p>
            <a:r>
              <a:rPr lang="en-GB" b="1" dirty="0" smtClean="0"/>
              <a:t>Abstract</a:t>
            </a:r>
          </a:p>
          <a:p>
            <a:r>
              <a:rPr lang="en-GB" b="1" dirty="0" smtClean="0"/>
              <a:t>AIMS: </a:t>
            </a:r>
          </a:p>
          <a:p>
            <a:r>
              <a:rPr lang="en-GB" dirty="0" smtClean="0"/>
              <a:t>To conduct a 10-year, observational follow-up of patients completing </a:t>
            </a:r>
            <a:r>
              <a:rPr lang="en-GB" dirty="0" err="1" smtClean="0"/>
              <a:t>PROactive</a:t>
            </a:r>
            <a:r>
              <a:rPr lang="en-GB" dirty="0" smtClean="0"/>
              <a:t> to investigate whether trends of cardiovascular benefit with pioglitazone and imbalances in specific malignancies persisted over time.</a:t>
            </a:r>
          </a:p>
          <a:p>
            <a:r>
              <a:rPr lang="en-GB" b="1" dirty="0" smtClean="0"/>
              <a:t>METHODS: </a:t>
            </a:r>
          </a:p>
          <a:p>
            <a:r>
              <a:rPr lang="en-GB" dirty="0" err="1" smtClean="0"/>
              <a:t>Macrovascular</a:t>
            </a:r>
            <a:r>
              <a:rPr lang="en-GB" dirty="0" smtClean="0"/>
              <a:t> endpoints and malignancies were compared based on original randomization to pioglitazone or placebo and 'any' versus 'no' pioglitazone use for bladder and prostate cancer.</a:t>
            </a:r>
          </a:p>
          <a:p>
            <a:r>
              <a:rPr lang="en-GB" b="1" dirty="0" smtClean="0"/>
              <a:t>RESULTS: </a:t>
            </a:r>
          </a:p>
          <a:p>
            <a:r>
              <a:rPr lang="en-GB" dirty="0" smtClean="0"/>
              <a:t>Of 4873 patients completing the </a:t>
            </a:r>
            <a:r>
              <a:rPr lang="en-GB" dirty="0" err="1" smtClean="0"/>
              <a:t>PROactive</a:t>
            </a:r>
            <a:r>
              <a:rPr lang="en-GB" dirty="0" smtClean="0"/>
              <a:t> trial, 74% entered the follow-up. During follow-up (mean 7.8 years), there were no statistically significant differences in the primary [all-cause mortality, myocardial infarction (MI), cardiac intervention, stroke, major leg amputation, leg revascularization] or main secondary (death, MI, stroke) endpoints for subjects originally randomized to pioglitazone and placebo, except for leg amputations during follow-up [4.1% pioglitazone, 5.6% placebo; hazard ratio 0.74, 95% confidence interval (CI) 0.55-0.99; p = 0.046]. During follow-up, the incidence of total malignancies was similar between groups; bladder cancer was reported in 0.8% of patients (n = 14) in the pioglitazone versus 1.2% (n = 21) in the placebo group [relative risk (RR) 0.65, 95% CI 0.33-1.28], and prostate cancer was reported in 44 men (3.7%) in the pioglitazone versus 29 men (2.5%) in the placebo group (RR 1.47, 95% CI 0.93-2.34).</a:t>
            </a:r>
          </a:p>
          <a:p>
            <a:r>
              <a:rPr lang="en-GB" b="1" dirty="0" smtClean="0"/>
              <a:t>CONCLUSIONS: </a:t>
            </a:r>
          </a:p>
          <a:p>
            <a:r>
              <a:rPr lang="en-GB" dirty="0" smtClean="0"/>
              <a:t>The trends of </a:t>
            </a:r>
            <a:r>
              <a:rPr lang="en-GB" dirty="0" err="1" smtClean="0"/>
              <a:t>macrovascular</a:t>
            </a:r>
            <a:r>
              <a:rPr lang="en-GB" dirty="0" smtClean="0"/>
              <a:t> benefits of pioglitazone compared with placebo during </a:t>
            </a:r>
            <a:r>
              <a:rPr lang="en-GB" dirty="0" err="1" smtClean="0"/>
              <a:t>PROactive</a:t>
            </a:r>
            <a:r>
              <a:rPr lang="en-GB" dirty="0" smtClean="0"/>
              <a:t> did not persist in the absence of continued pioglitazone during this 10-year follow-up. Trends of decreased bladder cancer and increased prostate cancer were observed in the pioglitazone group during follow-up; however, these imbalances should be interpreted with caution because of the limitations of the observational study design.</a:t>
            </a:r>
          </a:p>
          <a:p>
            <a:endParaRPr lang="en-GB" dirty="0"/>
          </a:p>
        </p:txBody>
      </p:sp>
    </p:spTree>
    <p:extLst>
      <p:ext uri="{BB962C8B-B14F-4D97-AF65-F5344CB8AC3E}">
        <p14:creationId xmlns:p14="http://schemas.microsoft.com/office/powerpoint/2010/main" val="292101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Speaker Notes</a:t>
            </a:r>
            <a:endParaRPr lang="en-US" dirty="0"/>
          </a:p>
          <a:p>
            <a:r>
              <a:rPr lang="en-US" dirty="0"/>
              <a:t>In non-diabetic</a:t>
            </a:r>
            <a:r>
              <a:rPr lang="en-US" baseline="0" dirty="0"/>
              <a:t> individuals, postprandial glucose is tightly regulated by a number of mechanisms. Three critical factors that regulate postprandial glucose following ingestion of a meal are: </a:t>
            </a:r>
            <a:endParaRPr lang="en-US" baseline="0" dirty="0" smtClean="0"/>
          </a:p>
          <a:p>
            <a:endParaRPr lang="en-US" baseline="0" dirty="0" smtClean="0"/>
          </a:p>
          <a:p>
            <a:pPr marL="457200" indent="-228600">
              <a:buFont typeface="+mj-lt"/>
              <a:buAutoNum type="arabicPeriod"/>
              <a:tabLst>
                <a:tab pos="457200" algn="l"/>
              </a:tabLst>
            </a:pPr>
            <a:r>
              <a:rPr lang="en-US" baseline="0" dirty="0" smtClean="0"/>
              <a:t>An increase </a:t>
            </a:r>
            <a:r>
              <a:rPr lang="en-US" baseline="0" dirty="0"/>
              <a:t>in insulin secretion by pancreatic </a:t>
            </a:r>
            <a:r>
              <a:rPr lang="en-US" baseline="0" dirty="0" smtClean="0"/>
              <a:t>β-cells</a:t>
            </a:r>
          </a:p>
          <a:p>
            <a:pPr marL="457200" indent="-228600">
              <a:buFont typeface="+mj-lt"/>
              <a:buAutoNum type="arabicPeriod"/>
              <a:tabLst>
                <a:tab pos="457200" algn="l"/>
              </a:tabLst>
            </a:pPr>
            <a:r>
              <a:rPr lang="en-US" baseline="0" dirty="0" smtClean="0"/>
              <a:t>Potent suppression </a:t>
            </a:r>
            <a:r>
              <a:rPr lang="en-US" baseline="0" dirty="0"/>
              <a:t>of glucagon secretion from pancreatic </a:t>
            </a:r>
            <a:r>
              <a:rPr lang="en-US" baseline="0" dirty="0" smtClean="0"/>
              <a:t>α-cells</a:t>
            </a:r>
          </a:p>
          <a:p>
            <a:pPr marL="457200" indent="-228600">
              <a:buFont typeface="+mj-lt"/>
              <a:buAutoNum type="arabicPeriod"/>
              <a:tabLst>
                <a:tab pos="457200" algn="l"/>
              </a:tabLst>
            </a:pPr>
            <a:r>
              <a:rPr lang="en-US" baseline="0" dirty="0" smtClean="0"/>
              <a:t>Slowing of </a:t>
            </a:r>
            <a:r>
              <a:rPr lang="en-US" baseline="0" dirty="0"/>
              <a:t>the rate of gastric </a:t>
            </a:r>
            <a:r>
              <a:rPr lang="en-US" baseline="0" dirty="0" smtClean="0"/>
              <a:t>emptying </a:t>
            </a:r>
          </a:p>
          <a:p>
            <a:pPr marL="457200" indent="-228600">
              <a:buFont typeface="+mj-lt"/>
              <a:buAutoNum type="arabicPeriod"/>
              <a:tabLst>
                <a:tab pos="457200" algn="l"/>
              </a:tabLst>
            </a:pPr>
            <a:endParaRPr lang="en-US" baseline="0" dirty="0" smtClean="0"/>
          </a:p>
          <a:p>
            <a:r>
              <a:rPr lang="en-US" sz="1200" kern="1200" dirty="0" smtClean="0">
                <a:solidFill>
                  <a:schemeClr val="tx1"/>
                </a:solidFill>
                <a:latin typeface="Calibri"/>
                <a:ea typeface="+mn-ea"/>
                <a:cs typeface="Arial"/>
                <a:sym typeface="Calibri" pitchFamily="34" charset="0"/>
              </a:rPr>
              <a:t>In order to maximize post-prandial glucose reduction, these three critical factors should be addressed.</a:t>
            </a:r>
            <a:endParaRPr lang="en-GB" sz="1200" kern="1200" dirty="0" smtClean="0">
              <a:solidFill>
                <a:schemeClr val="tx1"/>
              </a:solidFill>
              <a:latin typeface="Calibri"/>
              <a:ea typeface="+mn-ea"/>
              <a:cs typeface="Arial"/>
              <a:sym typeface="Calibri" pitchFamily="34" charset="0"/>
            </a:endParaRPr>
          </a:p>
          <a:p>
            <a:endParaRPr lang="en-US" dirty="0"/>
          </a:p>
          <a:p>
            <a:pPr>
              <a:spcBef>
                <a:spcPts val="0"/>
              </a:spcBef>
            </a:pPr>
            <a:r>
              <a:rPr lang="en-US" b="1" dirty="0"/>
              <a:t>References</a:t>
            </a:r>
          </a:p>
          <a:p>
            <a:pPr marL="228600" indent="-228600">
              <a:buFont typeface="+mj-lt"/>
              <a:buAutoNum type="arabicPeriod"/>
            </a:pPr>
            <a:r>
              <a:rPr lang="en-US" sz="1100" b="0" i="0" dirty="0" err="1" smtClean="0">
                <a:solidFill>
                  <a:srgbClr val="000000"/>
                </a:solidFill>
                <a:latin typeface="Calibri"/>
                <a:ea typeface="MS PGothic" charset="0"/>
                <a:cs typeface="Calibri"/>
                <a:sym typeface="Arial" charset="0"/>
              </a:rPr>
              <a:t>DeFronzo</a:t>
            </a:r>
            <a:r>
              <a:rPr lang="en-US" sz="1100" b="0" i="0" dirty="0" smtClean="0">
                <a:solidFill>
                  <a:srgbClr val="000000"/>
                </a:solidFill>
                <a:latin typeface="Calibri"/>
                <a:ea typeface="MS PGothic" charset="0"/>
                <a:cs typeface="Calibri"/>
                <a:sym typeface="Arial" charset="0"/>
              </a:rPr>
              <a:t> </a:t>
            </a:r>
            <a:r>
              <a:rPr lang="en-US" sz="1100" b="0" i="0" dirty="0">
                <a:solidFill>
                  <a:srgbClr val="000000"/>
                </a:solidFill>
                <a:latin typeface="Calibri"/>
                <a:ea typeface="MS PGothic" charset="0"/>
                <a:cs typeface="Calibri"/>
                <a:sym typeface="Arial" charset="0"/>
              </a:rPr>
              <a:t>RA. </a:t>
            </a:r>
            <a:r>
              <a:rPr lang="en-US" sz="1100" b="0" i="0" dirty="0" smtClean="0">
                <a:solidFill>
                  <a:srgbClr val="000000"/>
                </a:solidFill>
                <a:latin typeface="Calibri"/>
                <a:ea typeface="MS PGothic" charset="0"/>
                <a:cs typeface="Calibri"/>
                <a:sym typeface="Arial" charset="0"/>
              </a:rPr>
              <a:t>Pathogenesis of type 2 diabetes mellitus. </a:t>
            </a:r>
            <a:r>
              <a:rPr lang="en-US" sz="1100" b="0" i="1" dirty="0" smtClean="0">
                <a:solidFill>
                  <a:srgbClr val="000000"/>
                </a:solidFill>
                <a:latin typeface="Calibri"/>
                <a:ea typeface="MS PGothic" charset="0"/>
                <a:cs typeface="Calibri"/>
                <a:sym typeface="Arial" charset="0"/>
              </a:rPr>
              <a:t>Med </a:t>
            </a:r>
            <a:r>
              <a:rPr lang="en-US" sz="1100" b="0" i="1" dirty="0" err="1">
                <a:solidFill>
                  <a:srgbClr val="000000"/>
                </a:solidFill>
                <a:latin typeface="Calibri"/>
                <a:ea typeface="MS PGothic" charset="0"/>
                <a:cs typeface="Calibri"/>
                <a:sym typeface="Arial" charset="0"/>
              </a:rPr>
              <a:t>Clin</a:t>
            </a:r>
            <a:r>
              <a:rPr lang="en-US" sz="1100" b="0" i="1" dirty="0">
                <a:solidFill>
                  <a:srgbClr val="000000"/>
                </a:solidFill>
                <a:latin typeface="Calibri"/>
                <a:ea typeface="MS PGothic" charset="0"/>
                <a:cs typeface="Calibri"/>
                <a:sym typeface="Arial" charset="0"/>
              </a:rPr>
              <a:t> </a:t>
            </a:r>
            <a:r>
              <a:rPr lang="en-US" sz="1100" b="0" i="1" dirty="0" smtClean="0">
                <a:solidFill>
                  <a:srgbClr val="000000"/>
                </a:solidFill>
                <a:latin typeface="Calibri"/>
                <a:ea typeface="MS PGothic" charset="0"/>
                <a:cs typeface="Calibri"/>
                <a:sym typeface="Arial" charset="0"/>
              </a:rPr>
              <a:t>North </a:t>
            </a:r>
            <a:r>
              <a:rPr lang="en-US" sz="1100" b="0" i="1" dirty="0">
                <a:solidFill>
                  <a:srgbClr val="000000"/>
                </a:solidFill>
                <a:latin typeface="Calibri"/>
                <a:ea typeface="MS PGothic" charset="0"/>
                <a:cs typeface="Calibri"/>
                <a:sym typeface="Arial" charset="0"/>
              </a:rPr>
              <a:t>Am. </a:t>
            </a:r>
            <a:r>
              <a:rPr lang="en-US" sz="1100" b="0" i="0" dirty="0" smtClean="0">
                <a:solidFill>
                  <a:srgbClr val="000000"/>
                </a:solidFill>
                <a:latin typeface="Calibri"/>
                <a:ea typeface="MS PGothic" charset="0"/>
                <a:cs typeface="Calibri"/>
                <a:sym typeface="Arial" charset="0"/>
              </a:rPr>
              <a:t>2004;88(4):787-835</a:t>
            </a:r>
            <a:r>
              <a:rPr lang="en-US" sz="1100" b="0" i="0" dirty="0">
                <a:solidFill>
                  <a:srgbClr val="000000"/>
                </a:solidFill>
                <a:latin typeface="Calibri"/>
                <a:ea typeface="MS PGothic" charset="0"/>
                <a:cs typeface="Calibri"/>
                <a:sym typeface="Arial" charset="0"/>
              </a:rPr>
              <a:t>.</a:t>
            </a:r>
          </a:p>
          <a:p>
            <a:pPr marL="0" indent="0">
              <a:buNone/>
            </a:pPr>
            <a:r>
              <a:rPr lang="en-US" sz="1100" b="0" i="0" dirty="0" smtClean="0">
                <a:solidFill>
                  <a:srgbClr val="000000"/>
                </a:solidFill>
                <a:latin typeface="Calibri"/>
                <a:ea typeface="MS PGothic" charset="0"/>
                <a:cs typeface="Calibri"/>
                <a:sym typeface="Arial" charset="0"/>
              </a:rPr>
              <a:t>2.</a:t>
            </a:r>
            <a:r>
              <a:rPr lang="en-US" sz="1100" b="0" i="0" baseline="0" dirty="0" smtClean="0">
                <a:solidFill>
                  <a:srgbClr val="000000"/>
                </a:solidFill>
                <a:latin typeface="Calibri"/>
                <a:ea typeface="MS PGothic" charset="0"/>
                <a:cs typeface="Calibri"/>
                <a:sym typeface="Arial" charset="0"/>
              </a:rPr>
              <a:t>  H</a:t>
            </a:r>
            <a:r>
              <a:rPr lang="en-US" sz="1100" b="0" i="0" dirty="0" smtClean="0">
                <a:solidFill>
                  <a:srgbClr val="000000"/>
                </a:solidFill>
                <a:latin typeface="Calibri"/>
                <a:ea typeface="MS PGothic" charset="0"/>
                <a:cs typeface="Calibri"/>
                <a:sym typeface="Arial" charset="0"/>
              </a:rPr>
              <a:t>orowitz </a:t>
            </a:r>
            <a:r>
              <a:rPr lang="en-US" sz="1100" b="0" i="0" dirty="0">
                <a:solidFill>
                  <a:srgbClr val="000000"/>
                </a:solidFill>
                <a:latin typeface="Calibri"/>
                <a:ea typeface="MS PGothic" charset="0"/>
                <a:cs typeface="Calibri"/>
                <a:sym typeface="Arial" charset="0"/>
              </a:rPr>
              <a:t>M</a:t>
            </a:r>
            <a:r>
              <a:rPr lang="en-US" sz="1100" b="0" i="0" dirty="0" smtClean="0">
                <a:solidFill>
                  <a:srgbClr val="000000"/>
                </a:solidFill>
                <a:latin typeface="Calibri"/>
                <a:ea typeface="MS PGothic" charset="0"/>
                <a:cs typeface="Calibri"/>
                <a:sym typeface="Arial" charset="0"/>
              </a:rPr>
              <a:t>, O’Donovan D, Jones KL, </a:t>
            </a:r>
            <a:r>
              <a:rPr lang="en-US" sz="1100" b="0" i="0" dirty="0" err="1" smtClean="0">
                <a:solidFill>
                  <a:srgbClr val="000000"/>
                </a:solidFill>
                <a:latin typeface="Calibri"/>
                <a:ea typeface="MS PGothic" charset="0"/>
                <a:cs typeface="Calibri"/>
                <a:sym typeface="Arial" charset="0"/>
              </a:rPr>
              <a:t>Feinle</a:t>
            </a:r>
            <a:r>
              <a:rPr lang="en-US" sz="1100" b="0" i="0" dirty="0" smtClean="0">
                <a:solidFill>
                  <a:srgbClr val="000000"/>
                </a:solidFill>
                <a:latin typeface="Calibri"/>
                <a:ea typeface="MS PGothic" charset="0"/>
                <a:cs typeface="Calibri"/>
                <a:sym typeface="Arial" charset="0"/>
              </a:rPr>
              <a:t> C, </a:t>
            </a:r>
            <a:r>
              <a:rPr lang="en-US" sz="1100" b="0" i="0" dirty="0" err="1" smtClean="0">
                <a:solidFill>
                  <a:srgbClr val="000000"/>
                </a:solidFill>
                <a:latin typeface="Calibri"/>
                <a:ea typeface="MS PGothic" charset="0"/>
                <a:cs typeface="Calibri"/>
                <a:sym typeface="Arial" charset="0"/>
              </a:rPr>
              <a:t>Rayner</a:t>
            </a:r>
            <a:r>
              <a:rPr lang="en-US" sz="1100" b="0" i="0" dirty="0" smtClean="0">
                <a:solidFill>
                  <a:srgbClr val="000000"/>
                </a:solidFill>
                <a:latin typeface="Calibri"/>
                <a:ea typeface="MS PGothic" charset="0"/>
                <a:cs typeface="Calibri"/>
                <a:sym typeface="Arial" charset="0"/>
              </a:rPr>
              <a:t> CK, </a:t>
            </a:r>
            <a:r>
              <a:rPr lang="en-US" sz="1100" b="0" i="0" dirty="0" err="1" smtClean="0">
                <a:solidFill>
                  <a:srgbClr val="000000"/>
                </a:solidFill>
                <a:latin typeface="Calibri"/>
                <a:ea typeface="MS PGothic" charset="0"/>
                <a:cs typeface="Calibri"/>
                <a:sym typeface="Arial" charset="0"/>
              </a:rPr>
              <a:t>Samsom</a:t>
            </a:r>
            <a:r>
              <a:rPr lang="en-US" sz="1100" b="0" i="0" dirty="0" smtClean="0">
                <a:solidFill>
                  <a:srgbClr val="000000"/>
                </a:solidFill>
                <a:latin typeface="Calibri"/>
                <a:ea typeface="MS PGothic" charset="0"/>
                <a:cs typeface="Calibri"/>
                <a:sym typeface="Arial" charset="0"/>
              </a:rPr>
              <a:t> M. Gastric emptying in diabetes: clinical significance and treatment. </a:t>
            </a:r>
            <a:r>
              <a:rPr lang="en-US" sz="1100" b="0" i="1" dirty="0" err="1" smtClean="0">
                <a:solidFill>
                  <a:srgbClr val="000000"/>
                </a:solidFill>
                <a:latin typeface="Calibri"/>
                <a:ea typeface="MS PGothic" charset="0"/>
                <a:cs typeface="Calibri"/>
                <a:sym typeface="Arial" charset="0"/>
              </a:rPr>
              <a:t>Diabet</a:t>
            </a:r>
            <a:r>
              <a:rPr lang="en-US" sz="1100" b="0" i="1" dirty="0" smtClean="0">
                <a:solidFill>
                  <a:srgbClr val="000000"/>
                </a:solidFill>
                <a:latin typeface="Calibri"/>
                <a:ea typeface="MS PGothic" charset="0"/>
                <a:cs typeface="Calibri"/>
                <a:sym typeface="Arial" charset="0"/>
              </a:rPr>
              <a:t> Med</a:t>
            </a:r>
            <a:r>
              <a:rPr lang="en-US" sz="1100" b="0" i="0" dirty="0" smtClean="0">
                <a:solidFill>
                  <a:srgbClr val="000000"/>
                </a:solidFill>
                <a:latin typeface="Calibri"/>
                <a:ea typeface="MS PGothic" charset="0"/>
                <a:cs typeface="Calibri"/>
                <a:sym typeface="Arial" charset="0"/>
              </a:rPr>
              <a:t>. 2002;19(3):177-194.</a:t>
            </a:r>
          </a:p>
          <a:p>
            <a:endParaRPr lang="en-US" b="1" dirty="0" smtClean="0">
              <a:solidFill>
                <a:srgbClr val="000000"/>
              </a:solidFill>
              <a:cs typeface="Calibri"/>
            </a:endParaRPr>
          </a:p>
          <a:p>
            <a:pPr>
              <a:spcBef>
                <a:spcPts val="0"/>
              </a:spcBef>
            </a:pPr>
            <a:r>
              <a:rPr lang="en-US" b="1" dirty="0">
                <a:solidFill>
                  <a:srgbClr val="000000"/>
                </a:solidFill>
                <a:cs typeface="Calibri"/>
              </a:rPr>
              <a:t>A</a:t>
            </a:r>
            <a:r>
              <a:rPr lang="en-US" b="1" dirty="0" smtClean="0">
                <a:solidFill>
                  <a:srgbClr val="000000"/>
                </a:solidFill>
                <a:cs typeface="Calibri"/>
              </a:rPr>
              <a:t>nnotations</a:t>
            </a:r>
            <a:endParaRPr lang="en-US" b="1" dirty="0">
              <a:solidFill>
                <a:srgbClr val="000000"/>
              </a:solidFill>
              <a:cs typeface="Calibri"/>
            </a:endParaRPr>
          </a:p>
          <a:p>
            <a:pPr eaLnBrk="1" hangingPunct="1">
              <a:tabLst>
                <a:tab pos="233363" algn="l"/>
              </a:tabLst>
            </a:pPr>
            <a:r>
              <a:rPr lang="en-US" dirty="0" smtClean="0">
                <a:latin typeface="+mn-lt"/>
                <a:cs typeface="Arial" pitchFamily="34" charset="0"/>
                <a:sym typeface="Arial" pitchFamily="34" charset="0"/>
              </a:rPr>
              <a:t>Bullet </a:t>
            </a:r>
            <a:r>
              <a:rPr lang="en-US" dirty="0">
                <a:latin typeface="+mn-lt"/>
                <a:cs typeface="Arial" pitchFamily="34" charset="0"/>
                <a:sym typeface="Arial" pitchFamily="34" charset="0"/>
              </a:rPr>
              <a:t>1: </a:t>
            </a:r>
            <a:r>
              <a:rPr lang="en-US" dirty="0" err="1">
                <a:latin typeface="+mn-lt"/>
                <a:cs typeface="Arial" pitchFamily="34" charset="0"/>
                <a:sym typeface="Arial" pitchFamily="34" charset="0"/>
              </a:rPr>
              <a:t>DeFronzo.Med</a:t>
            </a:r>
            <a:r>
              <a:rPr lang="en-US" dirty="0">
                <a:latin typeface="+mn-lt"/>
                <a:cs typeface="Arial" pitchFamily="34" charset="0"/>
                <a:sym typeface="Arial" pitchFamily="34" charset="0"/>
              </a:rPr>
              <a:t> </a:t>
            </a:r>
            <a:r>
              <a:rPr lang="en-US" dirty="0" err="1">
                <a:latin typeface="+mn-lt"/>
                <a:cs typeface="Arial" pitchFamily="34" charset="0"/>
                <a:sym typeface="Arial" pitchFamily="34" charset="0"/>
              </a:rPr>
              <a:t>Clin</a:t>
            </a:r>
            <a:r>
              <a:rPr lang="en-US" dirty="0">
                <a:latin typeface="+mn-lt"/>
                <a:cs typeface="Arial" pitchFamily="34" charset="0"/>
                <a:sym typeface="Arial" pitchFamily="34" charset="0"/>
              </a:rPr>
              <a:t> </a:t>
            </a:r>
            <a:r>
              <a:rPr lang="en-US" dirty="0" smtClean="0">
                <a:latin typeface="+mn-lt"/>
                <a:cs typeface="Arial" pitchFamily="34" charset="0"/>
                <a:sym typeface="Arial" pitchFamily="34" charset="0"/>
              </a:rPr>
              <a:t>North </a:t>
            </a:r>
            <a:r>
              <a:rPr lang="en-US" dirty="0">
                <a:latin typeface="+mn-lt"/>
                <a:cs typeface="Arial" pitchFamily="34" charset="0"/>
                <a:sym typeface="Arial" pitchFamily="34" charset="0"/>
              </a:rPr>
              <a:t>Am.July.2004/</a:t>
            </a:r>
            <a:r>
              <a:rPr lang="en-US" dirty="0">
                <a:latin typeface="+mn-lt"/>
                <a:cs typeface="Arial" pitchFamily="34" charset="0"/>
              </a:rPr>
              <a:t>p787/lines 19-23</a:t>
            </a:r>
          </a:p>
          <a:p>
            <a:pPr eaLnBrk="1" hangingPunct="1">
              <a:tabLst>
                <a:tab pos="233363" algn="l"/>
              </a:tabLst>
            </a:pPr>
            <a:r>
              <a:rPr lang="en-US" dirty="0">
                <a:latin typeface="+mn-lt"/>
                <a:cs typeface="Arial" pitchFamily="34" charset="0"/>
              </a:rPr>
              <a:t>Bullet 2: </a:t>
            </a:r>
            <a:r>
              <a:rPr lang="en-US" dirty="0" err="1">
                <a:latin typeface="+mn-lt"/>
                <a:cs typeface="Arial" pitchFamily="34" charset="0"/>
                <a:sym typeface="Arial" pitchFamily="34" charset="0"/>
              </a:rPr>
              <a:t>DeFronzo.Med</a:t>
            </a:r>
            <a:r>
              <a:rPr lang="en-US" dirty="0">
                <a:latin typeface="+mn-lt"/>
                <a:cs typeface="Arial" pitchFamily="34" charset="0"/>
                <a:sym typeface="Arial" pitchFamily="34" charset="0"/>
              </a:rPr>
              <a:t> </a:t>
            </a:r>
            <a:r>
              <a:rPr lang="en-US" dirty="0" err="1">
                <a:latin typeface="+mn-lt"/>
                <a:cs typeface="Arial" pitchFamily="34" charset="0"/>
                <a:sym typeface="Arial" pitchFamily="34" charset="0"/>
              </a:rPr>
              <a:t>Clin</a:t>
            </a:r>
            <a:r>
              <a:rPr lang="en-US" dirty="0">
                <a:latin typeface="+mn-lt"/>
                <a:cs typeface="Arial" pitchFamily="34" charset="0"/>
                <a:sym typeface="Arial" pitchFamily="34" charset="0"/>
              </a:rPr>
              <a:t> </a:t>
            </a:r>
            <a:r>
              <a:rPr lang="en-US" dirty="0" smtClean="0">
                <a:latin typeface="+mn-lt"/>
                <a:cs typeface="Arial" pitchFamily="34" charset="0"/>
                <a:sym typeface="Arial" pitchFamily="34" charset="0"/>
              </a:rPr>
              <a:t>North </a:t>
            </a:r>
            <a:r>
              <a:rPr lang="en-US" dirty="0">
                <a:latin typeface="+mn-lt"/>
                <a:cs typeface="Arial" pitchFamily="34" charset="0"/>
                <a:sym typeface="Arial" pitchFamily="34" charset="0"/>
              </a:rPr>
              <a:t>Am.July.2004/</a:t>
            </a:r>
            <a:r>
              <a:rPr lang="en-US" dirty="0">
                <a:latin typeface="+mn-lt"/>
                <a:cs typeface="Arial" pitchFamily="34" charset="0"/>
              </a:rPr>
              <a:t>p789/lines 1-4</a:t>
            </a:r>
          </a:p>
          <a:p>
            <a:pPr eaLnBrk="1" hangingPunct="1">
              <a:tabLst>
                <a:tab pos="233363" algn="l"/>
              </a:tabLst>
            </a:pPr>
            <a:r>
              <a:rPr lang="en-US" dirty="0">
                <a:latin typeface="+mn-lt"/>
                <a:cs typeface="Arial" pitchFamily="34" charset="0"/>
              </a:rPr>
              <a:t>Bullet 3: </a:t>
            </a:r>
            <a:r>
              <a:rPr lang="en-US" dirty="0" err="1">
                <a:latin typeface="+mn-lt"/>
                <a:cs typeface="Arial" pitchFamily="34" charset="0"/>
                <a:sym typeface="Arial" pitchFamily="34" charset="0"/>
              </a:rPr>
              <a:t>Horowitz.Diabet</a:t>
            </a:r>
            <a:r>
              <a:rPr lang="en-US" dirty="0">
                <a:latin typeface="+mn-lt"/>
                <a:cs typeface="Arial" pitchFamily="34" charset="0"/>
                <a:sym typeface="Arial" pitchFamily="34" charset="0"/>
              </a:rPr>
              <a:t> </a:t>
            </a:r>
            <a:r>
              <a:rPr lang="en-US" dirty="0" smtClean="0">
                <a:latin typeface="+mn-lt"/>
                <a:cs typeface="Arial" pitchFamily="34" charset="0"/>
                <a:sym typeface="Arial" pitchFamily="34" charset="0"/>
              </a:rPr>
              <a:t>Med.March.2002/</a:t>
            </a:r>
            <a:r>
              <a:rPr lang="en-US" dirty="0" smtClean="0">
                <a:latin typeface="+mn-lt"/>
                <a:cs typeface="Arial" pitchFamily="34" charset="0"/>
              </a:rPr>
              <a:t>p177/lines </a:t>
            </a:r>
            <a:r>
              <a:rPr lang="en-US" dirty="0">
                <a:latin typeface="+mn-lt"/>
                <a:cs typeface="Arial" pitchFamily="34" charset="0"/>
              </a:rPr>
              <a:t>A14-A15</a:t>
            </a:r>
          </a:p>
          <a:p>
            <a:endParaRPr lang="en-US" sz="1200" b="0" i="0" dirty="0">
              <a:solidFill>
                <a:srgbClr val="000000"/>
              </a:solidFill>
              <a:latin typeface="Calibri"/>
              <a:cs typeface="Calibri"/>
              <a:sym typeface="Arial" charset="0"/>
            </a:endParaRPr>
          </a:p>
          <a:p>
            <a:endParaRPr lang="en-US" b="1" dirty="0"/>
          </a:p>
        </p:txBody>
      </p:sp>
      <p:sp>
        <p:nvSpPr>
          <p:cNvPr id="4" name="Slide Number Placeholder 3"/>
          <p:cNvSpPr>
            <a:spLocks noGrp="1"/>
          </p:cNvSpPr>
          <p:nvPr>
            <p:ph type="sldNum" sz="quarter" idx="10"/>
          </p:nvPr>
        </p:nvSpPr>
        <p:spPr/>
        <p:txBody>
          <a:bodyPr/>
          <a:lstStyle/>
          <a:p>
            <a:fld id="{8BFC09F6-5978-4529-ABC0-338AF147B5B6}"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430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674C2C-CD9A-4A8C-BA42-D3D91230BEBD}" type="slidenum">
              <a:rPr lang="en-GB" smtClean="0"/>
              <a:pPr/>
              <a:t>19</a:t>
            </a:fld>
            <a:endParaRPr lang="en-GB"/>
          </a:p>
        </p:txBody>
      </p:sp>
    </p:spTree>
    <p:extLst>
      <p:ext uri="{BB962C8B-B14F-4D97-AF65-F5344CB8AC3E}">
        <p14:creationId xmlns:p14="http://schemas.microsoft.com/office/powerpoint/2010/main" val="235676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407440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B1CDB9-387D-48C4-89D4-8473F2F502EC}" type="datetimeFigureOut">
              <a:rPr lang="en-GB" smtClean="0">
                <a:solidFill>
                  <a:srgbClr val="FFFF00">
                    <a:tint val="75000"/>
                  </a:srgbClr>
                </a:solidFill>
              </a:rPr>
              <a:pPr/>
              <a:t>15/01/2018</a:t>
            </a:fld>
            <a:endParaRPr lang="en-GB">
              <a:solidFill>
                <a:srgbClr val="FFFF00">
                  <a:tint val="75000"/>
                </a:srgbClr>
              </a:solidFill>
            </a:endParaRPr>
          </a:p>
        </p:txBody>
      </p:sp>
      <p:sp>
        <p:nvSpPr>
          <p:cNvPr id="5" name="Footer Placeholder 4"/>
          <p:cNvSpPr>
            <a:spLocks noGrp="1"/>
          </p:cNvSpPr>
          <p:nvPr>
            <p:ph type="ftr" sz="quarter" idx="11"/>
          </p:nvPr>
        </p:nvSpPr>
        <p:spPr/>
        <p:txBody>
          <a:bodyPr/>
          <a:lstStyle/>
          <a:p>
            <a:endParaRPr lang="en-GB">
              <a:solidFill>
                <a:srgbClr val="FFFF00">
                  <a:tint val="75000"/>
                </a:srgbClr>
              </a:solidFill>
            </a:endParaRPr>
          </a:p>
        </p:txBody>
      </p:sp>
      <p:sp>
        <p:nvSpPr>
          <p:cNvPr id="6" name="Slide Number Placeholder 5"/>
          <p:cNvSpPr>
            <a:spLocks noGrp="1"/>
          </p:cNvSpPr>
          <p:nvPr>
            <p:ph type="sldNum" sz="quarter" idx="12"/>
          </p:nvPr>
        </p:nvSpPr>
        <p:spPr/>
        <p:txBody>
          <a:bodyPr/>
          <a:lstStyle/>
          <a:p>
            <a:fld id="{83C62AEA-072C-44B8-ACA9-6658E9E5A99D}" type="slidenum">
              <a:rPr lang="en-GB" smtClean="0">
                <a:solidFill>
                  <a:srgbClr val="FFFF00">
                    <a:tint val="75000"/>
                  </a:srgbClr>
                </a:solidFill>
              </a:rPr>
              <a:pPr/>
              <a:t>‹#›</a:t>
            </a:fld>
            <a:endParaRPr lang="en-GB">
              <a:solidFill>
                <a:srgbClr val="FFFF00">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B1CDB9-387D-48C4-89D4-8473F2F502EC}" type="datetimeFigureOut">
              <a:rPr lang="en-GB" smtClean="0">
                <a:solidFill>
                  <a:srgbClr val="FFFF00">
                    <a:tint val="75000"/>
                  </a:srgbClr>
                </a:solidFill>
              </a:rPr>
              <a:pPr/>
              <a:t>15/01/2018</a:t>
            </a:fld>
            <a:endParaRPr lang="en-GB">
              <a:solidFill>
                <a:srgbClr val="FFFF00">
                  <a:tint val="75000"/>
                </a:srgbClr>
              </a:solidFill>
            </a:endParaRPr>
          </a:p>
        </p:txBody>
      </p:sp>
      <p:sp>
        <p:nvSpPr>
          <p:cNvPr id="5" name="Footer Placeholder 4"/>
          <p:cNvSpPr>
            <a:spLocks noGrp="1"/>
          </p:cNvSpPr>
          <p:nvPr>
            <p:ph type="ftr" sz="quarter" idx="11"/>
          </p:nvPr>
        </p:nvSpPr>
        <p:spPr/>
        <p:txBody>
          <a:bodyPr/>
          <a:lstStyle/>
          <a:p>
            <a:endParaRPr lang="en-GB">
              <a:solidFill>
                <a:srgbClr val="FFFF00">
                  <a:tint val="75000"/>
                </a:srgbClr>
              </a:solidFill>
            </a:endParaRPr>
          </a:p>
        </p:txBody>
      </p:sp>
      <p:sp>
        <p:nvSpPr>
          <p:cNvPr id="6" name="Slide Number Placeholder 5"/>
          <p:cNvSpPr>
            <a:spLocks noGrp="1"/>
          </p:cNvSpPr>
          <p:nvPr>
            <p:ph type="sldNum" sz="quarter" idx="12"/>
          </p:nvPr>
        </p:nvSpPr>
        <p:spPr/>
        <p:txBody>
          <a:bodyPr/>
          <a:lstStyle/>
          <a:p>
            <a:fld id="{83C62AEA-072C-44B8-ACA9-6658E9E5A99D}" type="slidenum">
              <a:rPr lang="en-GB" smtClean="0">
                <a:solidFill>
                  <a:srgbClr val="FFFF00">
                    <a:tint val="75000"/>
                  </a:srgbClr>
                </a:solidFill>
              </a:rPr>
              <a:pPr/>
              <a:t>‹#›</a:t>
            </a:fld>
            <a:endParaRPr lang="en-GB">
              <a:solidFill>
                <a:srgbClr val="FFFF00">
                  <a:tint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1CDB9-387D-48C4-89D4-8473F2F502EC}" type="datetimeFigureOut">
              <a:rPr lang="en-GB" smtClean="0">
                <a:solidFill>
                  <a:srgbClr val="FFFF00">
                    <a:tint val="75000"/>
                  </a:srgbClr>
                </a:solidFill>
              </a:rPr>
              <a:pPr/>
              <a:t>15/01/2018</a:t>
            </a:fld>
            <a:endParaRPr lang="en-GB">
              <a:solidFill>
                <a:srgbClr val="FFFF00">
                  <a:tint val="75000"/>
                </a:srgbClr>
              </a:solidFill>
            </a:endParaRPr>
          </a:p>
        </p:txBody>
      </p:sp>
      <p:sp>
        <p:nvSpPr>
          <p:cNvPr id="3" name="Footer Placeholder 2"/>
          <p:cNvSpPr>
            <a:spLocks noGrp="1"/>
          </p:cNvSpPr>
          <p:nvPr>
            <p:ph type="ftr" sz="quarter" idx="11"/>
          </p:nvPr>
        </p:nvSpPr>
        <p:spPr/>
        <p:txBody>
          <a:bodyPr/>
          <a:lstStyle/>
          <a:p>
            <a:endParaRPr lang="en-GB">
              <a:solidFill>
                <a:srgbClr val="FFFF00">
                  <a:tint val="75000"/>
                </a:srgbClr>
              </a:solidFill>
            </a:endParaRPr>
          </a:p>
        </p:txBody>
      </p:sp>
      <p:sp>
        <p:nvSpPr>
          <p:cNvPr id="4" name="Slide Number Placeholder 3"/>
          <p:cNvSpPr>
            <a:spLocks noGrp="1"/>
          </p:cNvSpPr>
          <p:nvPr>
            <p:ph type="sldNum" sz="quarter" idx="12"/>
          </p:nvPr>
        </p:nvSpPr>
        <p:spPr/>
        <p:txBody>
          <a:bodyPr/>
          <a:lstStyle/>
          <a:p>
            <a:fld id="{83C62AEA-072C-44B8-ACA9-6658E9E5A99D}" type="slidenum">
              <a:rPr lang="en-GB" smtClean="0">
                <a:solidFill>
                  <a:srgbClr val="FFFF00">
                    <a:tint val="75000"/>
                  </a:srgbClr>
                </a:solidFill>
              </a:rPr>
              <a:pPr/>
              <a:t>‹#›</a:t>
            </a:fld>
            <a:endParaRPr lang="en-GB">
              <a:solidFill>
                <a:srgbClr val="FFFF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0017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28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4074401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10" name="Text Placeholder 9"/>
          <p:cNvSpPr>
            <a:spLocks noGrp="1"/>
          </p:cNvSpPr>
          <p:nvPr>
            <p:ph type="body" sz="quarter" idx="14"/>
          </p:nvPr>
        </p:nvSpPr>
        <p:spPr>
          <a:xfrm rot="5400000">
            <a:off x="5916491" y="3167643"/>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7749358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6311956"/>
            <a:ext cx="8208962" cy="430157"/>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sp>
        <p:nvSpPr>
          <p:cNvPr id="8" name="Text Placeholder 9"/>
          <p:cNvSpPr>
            <a:spLocks noGrp="1"/>
          </p:cNvSpPr>
          <p:nvPr>
            <p:ph type="body" sz="quarter" idx="14"/>
          </p:nvPr>
        </p:nvSpPr>
        <p:spPr>
          <a:xfrm rot="5400000">
            <a:off x="5916491" y="3167643"/>
            <a:ext cx="5899380"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014355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4074401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2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0017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Tree>
    <p:extLst>
      <p:ext uri="{BB962C8B-B14F-4D97-AF65-F5344CB8AC3E}">
        <p14:creationId xmlns:p14="http://schemas.microsoft.com/office/powerpoint/2010/main" val="908994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001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6570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772816"/>
            <a:ext cx="4038600" cy="43533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038600" cy="43533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3888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1700808"/>
            <a:ext cx="4040188" cy="546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76871"/>
            <a:ext cx="4040188" cy="38492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4008" y="1700808"/>
            <a:ext cx="4041775" cy="5677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76871"/>
            <a:ext cx="4041775" cy="38492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1457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Tree>
    <p:extLst>
      <p:ext uri="{BB962C8B-B14F-4D97-AF65-F5344CB8AC3E}">
        <p14:creationId xmlns:p14="http://schemas.microsoft.com/office/powerpoint/2010/main" val="90899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2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7416824" cy="792088"/>
          </a:xfrm>
        </p:spPr>
        <p:txBody>
          <a:bodyPr anchor="b">
            <a:normAutofit/>
          </a:bodyPr>
          <a:lstStyle>
            <a:lvl1pPr algn="l">
              <a:defRPr sz="44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68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340767"/>
            <a:ext cx="54864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308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cid:image001.jpg@01D0D5AA.78EA450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cid:image001.jpg@01D0D5AA.78EA4500" TargetMode="Externa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cid:image001.jpg@01D0D5AA.78EA4500" TargetMode="Externa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8768" y="274638"/>
            <a:ext cx="7478032" cy="8308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799462"/>
            <a:ext cx="8229600" cy="43267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descr="cid:image001.jpg@01D0D5AA.78EA4500"/>
          <p:cNvPicPr/>
          <p:nvPr userDrawn="1"/>
        </p:nvPicPr>
        <p:blipFill rotWithShape="1">
          <a:blip r:embed="rId11" r:link="rId12" cstate="print">
            <a:extLst>
              <a:ext uri="{28A0092B-C50C-407E-A947-70E740481C1C}">
                <a14:useLocalDpi xmlns:a14="http://schemas.microsoft.com/office/drawing/2010/main" val="0"/>
              </a:ext>
            </a:extLst>
          </a:blip>
          <a:srcRect l="6996" t="3116" r="9308" b="3392"/>
          <a:stretch/>
        </p:blipFill>
        <p:spPr bwMode="auto">
          <a:xfrm>
            <a:off x="317228" y="261492"/>
            <a:ext cx="891540" cy="1537970"/>
          </a:xfrm>
          <a:prstGeom prst="round2DiagRect">
            <a:avLst>
              <a:gd name="adj1" fmla="val 16667"/>
              <a:gd name="adj2" fmla="val 0"/>
            </a:avLst>
          </a:prstGeom>
          <a:ln w="88900" cap="sq">
            <a:solidFill>
              <a:srgbClr val="FFFFFF"/>
            </a:solidFill>
            <a:miter lim="800000"/>
          </a:ln>
          <a:effectLst/>
          <a:extLst>
            <a:ext uri="{53640926-AAD7-44D8-BBD7-CCE9431645EC}">
              <a14:shadowObscured xmlns:a14="http://schemas.microsoft.com/office/drawing/2010/main"/>
            </a:ext>
          </a:extLst>
        </p:spPr>
      </p:pic>
      <p:pic>
        <p:nvPicPr>
          <p:cNvPr id="1027"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08767" y="1105450"/>
            <a:ext cx="8028000" cy="22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337" y="6313986"/>
            <a:ext cx="9324000" cy="24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136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333399"/>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2D05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1CDB9-387D-48C4-89D4-8473F2F502EC}" type="datetimeFigureOut">
              <a:rPr lang="en-GB" smtClean="0">
                <a:solidFill>
                  <a:srgbClr val="FFFF00">
                    <a:tint val="75000"/>
                  </a:srgbClr>
                </a:solidFill>
              </a:rPr>
              <a:pPr/>
              <a:t>15/01/2018</a:t>
            </a:fld>
            <a:endParaRPr lang="en-GB">
              <a:solidFill>
                <a:srgbClr val="FFFF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FFFF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62AEA-072C-44B8-ACA9-6658E9E5A99D}" type="slidenum">
              <a:rPr lang="en-GB" smtClean="0">
                <a:solidFill>
                  <a:srgbClr val="FFFF00">
                    <a:tint val="75000"/>
                  </a:srgbClr>
                </a:solidFill>
              </a:rPr>
              <a:pPr/>
              <a:t>‹#›</a:t>
            </a:fld>
            <a:endParaRPr lang="en-GB">
              <a:solidFill>
                <a:srgbClr val="FFFF00">
                  <a:tint val="75000"/>
                </a:srgbClr>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1CDB9-387D-48C4-89D4-8473F2F502EC}" type="datetimeFigureOut">
              <a:rPr lang="en-GB" smtClean="0">
                <a:solidFill>
                  <a:srgbClr val="FFFF00">
                    <a:tint val="75000"/>
                  </a:srgbClr>
                </a:solidFill>
              </a:rPr>
              <a:pPr/>
              <a:t>15/01/2018</a:t>
            </a:fld>
            <a:endParaRPr lang="en-GB">
              <a:solidFill>
                <a:srgbClr val="FFFF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FFFF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62AEA-072C-44B8-ACA9-6658E9E5A99D}" type="slidenum">
              <a:rPr lang="en-GB" smtClean="0">
                <a:solidFill>
                  <a:srgbClr val="FFFF00">
                    <a:tint val="75000"/>
                  </a:srgbClr>
                </a:solidFill>
              </a:rPr>
              <a:pPr/>
              <a:t>‹#›</a:t>
            </a:fld>
            <a:endParaRPr lang="en-GB">
              <a:solidFill>
                <a:srgbClr val="FFFF00">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1CDB9-387D-48C4-89D4-8473F2F502EC}" type="datetimeFigureOut">
              <a:rPr lang="en-GB" smtClean="0">
                <a:solidFill>
                  <a:srgbClr val="FFFF00">
                    <a:tint val="75000"/>
                  </a:srgbClr>
                </a:solidFill>
              </a:rPr>
              <a:pPr/>
              <a:t>15/01/2018</a:t>
            </a:fld>
            <a:endParaRPr lang="en-GB">
              <a:solidFill>
                <a:srgbClr val="FFFF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FFFF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62AEA-072C-44B8-ACA9-6658E9E5A99D}" type="slidenum">
              <a:rPr lang="en-GB" smtClean="0">
                <a:solidFill>
                  <a:srgbClr val="FFFF00">
                    <a:tint val="75000"/>
                  </a:srgbClr>
                </a:solidFill>
              </a:rPr>
              <a:pPr/>
              <a:t>‹#›</a:t>
            </a:fld>
            <a:endParaRPr lang="en-GB">
              <a:solidFill>
                <a:srgbClr val="FFFF00">
                  <a:tint val="75000"/>
                </a:srgb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8768" y="274638"/>
            <a:ext cx="7478032" cy="8308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799462"/>
            <a:ext cx="8229600" cy="43267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descr="cid:image001.jpg@01D0D5AA.78EA4500"/>
          <p:cNvPicPr/>
          <p:nvPr userDrawn="1"/>
        </p:nvPicPr>
        <p:blipFill rotWithShape="1">
          <a:blip r:embed="rId5" r:link="rId6" cstate="print">
            <a:extLst>
              <a:ext uri="{28A0092B-C50C-407E-A947-70E740481C1C}">
                <a14:useLocalDpi xmlns:a14="http://schemas.microsoft.com/office/drawing/2010/main" val="0"/>
              </a:ext>
            </a:extLst>
          </a:blip>
          <a:srcRect l="6996" t="3116" r="9308" b="3392"/>
          <a:stretch/>
        </p:blipFill>
        <p:spPr bwMode="auto">
          <a:xfrm>
            <a:off x="317228" y="261492"/>
            <a:ext cx="891540" cy="1537970"/>
          </a:xfrm>
          <a:prstGeom prst="round2DiagRect">
            <a:avLst>
              <a:gd name="adj1" fmla="val 16667"/>
              <a:gd name="adj2" fmla="val 0"/>
            </a:avLst>
          </a:prstGeom>
          <a:ln w="88900" cap="sq">
            <a:solidFill>
              <a:srgbClr val="FFFFFF"/>
            </a:solidFill>
            <a:miter lim="800000"/>
          </a:ln>
          <a:effectLst/>
          <a:extLst>
            <a:ext uri="{53640926-AAD7-44D8-BBD7-CCE9431645EC}">
              <a14:shadowObscured xmlns:a14="http://schemas.microsoft.com/office/drawing/2010/main"/>
            </a:ext>
          </a:extLst>
        </p:spPr>
      </p:pic>
      <p:pic>
        <p:nvPicPr>
          <p:cNvPr id="1027"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208767" y="1105450"/>
            <a:ext cx="8028000" cy="22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337" y="6313986"/>
            <a:ext cx="9324000" cy="24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1369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2" r:id="rId3"/>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333399"/>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2D05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260350"/>
            <a:ext cx="8496300" cy="792386"/>
          </a:xfrm>
          <a:prstGeom prst="rect">
            <a:avLst/>
          </a:prstGeom>
        </p:spPr>
        <p:txBody>
          <a:bodyPr vert="horz" lIns="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23850" y="1124744"/>
            <a:ext cx="8496300" cy="5112568"/>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95BD5-C3FD-4E9B-9240-B27EACB3D069}" type="slidenum">
              <a:rPr lang="en-GB" smtClean="0">
                <a:solidFill>
                  <a:srgbClr val="4D4D4F">
                    <a:tint val="75000"/>
                  </a:srgbClr>
                </a:solidFill>
              </a:rPr>
              <a:pPr/>
              <a:t>‹#›</a:t>
            </a:fld>
            <a:endParaRPr lang="en-GB" dirty="0">
              <a:solidFill>
                <a:srgbClr val="4D4D4F">
                  <a:tint val="75000"/>
                </a:srgbClr>
              </a:solidFill>
            </a:endParaRPr>
          </a:p>
        </p:txBody>
      </p:sp>
      <p:cxnSp>
        <p:nvCxnSpPr>
          <p:cNvPr id="7" name="Straight Connector 6"/>
          <p:cNvCxnSpPr/>
          <p:nvPr/>
        </p:nvCxnSpPr>
        <p:spPr>
          <a:xfrm>
            <a:off x="246624" y="213807"/>
            <a:ext cx="8640638" cy="0"/>
          </a:xfrm>
          <a:prstGeom prst="line">
            <a:avLst/>
          </a:prstGeom>
          <a:ln w="101600" cap="rnd">
            <a:gradFill>
              <a:gsLst>
                <a:gs pos="0">
                  <a:srgbClr val="267836"/>
                </a:gs>
                <a:gs pos="100000">
                  <a:srgbClr val="B4C960"/>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852772"/>
      </p:ext>
    </p:extLst>
  </p:cSld>
  <p:clrMap bg1="lt1" tx1="dk1" bg2="lt2" tx2="dk2" accent1="accent1" accent2="accent2" accent3="accent3" accent4="accent4" accent5="accent5" accent6="accent6" hlink="hlink" folHlink="folHlink"/>
  <p:sldLayoutIdLst>
    <p:sldLayoutId id="2147483669" r:id="rId1"/>
    <p:sldLayoutId id="2147483670" r:id="rId2"/>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accent1"/>
          </a:solidFill>
          <a:latin typeface="+mj-lt"/>
          <a:ea typeface="+mj-ea"/>
          <a:cs typeface="+mj-cs"/>
        </a:defRPr>
      </a:lvl1pPr>
    </p:titleStyle>
    <p:bodyStyle>
      <a:lvl1pPr marL="342900" indent="-342900" algn="l" defTabSz="914400" rtl="0" eaLnBrk="1" latinLnBrk="0" hangingPunct="1">
        <a:spcBef>
          <a:spcPts val="600"/>
        </a:spcBef>
        <a:buClr>
          <a:schemeClr val="accent4"/>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chemeClr val="accent4"/>
        </a:buClr>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8768" y="274638"/>
            <a:ext cx="7478032" cy="8308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799462"/>
            <a:ext cx="8229600" cy="43267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7" descr="cid:image001.jpg@01D0D5AA.78EA4500"/>
          <p:cNvPicPr/>
          <p:nvPr userDrawn="1"/>
        </p:nvPicPr>
        <p:blipFill rotWithShape="1">
          <a:blip r:embed="rId6" r:link="rId7" cstate="print">
            <a:extLst>
              <a:ext uri="{28A0092B-C50C-407E-A947-70E740481C1C}">
                <a14:useLocalDpi xmlns:a14="http://schemas.microsoft.com/office/drawing/2010/main" val="0"/>
              </a:ext>
            </a:extLst>
          </a:blip>
          <a:srcRect l="6996" t="3116" r="9308" b="3392"/>
          <a:stretch/>
        </p:blipFill>
        <p:spPr bwMode="auto">
          <a:xfrm>
            <a:off x="317228" y="261492"/>
            <a:ext cx="891540" cy="1537970"/>
          </a:xfrm>
          <a:prstGeom prst="round2DiagRect">
            <a:avLst>
              <a:gd name="adj1" fmla="val 16667"/>
              <a:gd name="adj2" fmla="val 0"/>
            </a:avLst>
          </a:prstGeom>
          <a:ln w="88900" cap="sq">
            <a:solidFill>
              <a:srgbClr val="FFFFFF"/>
            </a:solidFill>
            <a:miter lim="800000"/>
          </a:ln>
          <a:effectLst/>
          <a:extLst>
            <a:ext uri="{53640926-AAD7-44D8-BBD7-CCE9431645EC}">
              <a14:shadowObscured xmlns:a14="http://schemas.microsoft.com/office/drawing/2010/main"/>
            </a:ext>
          </a:extLst>
        </p:spPr>
      </p:pic>
      <p:pic>
        <p:nvPicPr>
          <p:cNvPr id="1027" name="Picture 3"/>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208767" y="1105450"/>
            <a:ext cx="8028000" cy="22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337" y="6313986"/>
            <a:ext cx="9324000" cy="24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136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333399"/>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2D05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notesSlide" Target="../notesSlides/notesSlide12.xml"/><Relationship Id="rId4"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chart" Target="../charts/chart3.xml"/><Relationship Id="rId5" Type="http://schemas.openxmlformats.org/officeDocument/2006/relationships/oleObject" Target="../embeddings/oleObject2.bin"/><Relationship Id="rId4"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4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Diabetes treatment options</a:t>
            </a:r>
            <a:endParaRPr lang="en-GB" dirty="0"/>
          </a:p>
        </p:txBody>
      </p:sp>
      <p:sp>
        <p:nvSpPr>
          <p:cNvPr id="3" name="Subtitle 2"/>
          <p:cNvSpPr>
            <a:spLocks noGrp="1"/>
          </p:cNvSpPr>
          <p:nvPr>
            <p:ph type="subTitle" idx="1"/>
          </p:nvPr>
        </p:nvSpPr>
        <p:spPr/>
        <p:txBody>
          <a:bodyPr>
            <a:normAutofit fontScale="85000" lnSpcReduction="20000"/>
          </a:bodyPr>
          <a:lstStyle/>
          <a:p>
            <a:r>
              <a:rPr lang="en-GB" dirty="0" smtClean="0"/>
              <a:t>Dr Theingi Aung</a:t>
            </a:r>
          </a:p>
          <a:p>
            <a:r>
              <a:rPr lang="en-GB" dirty="0" smtClean="0"/>
              <a:t>Endocrinologist</a:t>
            </a:r>
          </a:p>
          <a:p>
            <a:r>
              <a:rPr lang="en-GB" dirty="0" smtClean="0"/>
              <a:t>Royal Berkshire Hospital</a:t>
            </a:r>
          </a:p>
          <a:p>
            <a:r>
              <a:rPr lang="en-GB" dirty="0" smtClean="0"/>
              <a:t>12</a:t>
            </a:r>
            <a:r>
              <a:rPr lang="en-GB" baseline="30000" dirty="0" smtClean="0"/>
              <a:t>th</a:t>
            </a:r>
            <a:r>
              <a:rPr lang="en-GB" dirty="0" smtClean="0"/>
              <a:t> Jan 2018</a:t>
            </a:r>
          </a:p>
          <a:p>
            <a:endParaRPr lang="en-GB" dirty="0" smtClean="0"/>
          </a:p>
          <a:p>
            <a:endParaRPr lang="en-GB" dirty="0"/>
          </a:p>
        </p:txBody>
      </p:sp>
    </p:spTree>
    <p:extLst>
      <p:ext uri="{BB962C8B-B14F-4D97-AF65-F5344CB8AC3E}">
        <p14:creationId xmlns:p14="http://schemas.microsoft.com/office/powerpoint/2010/main" val="128348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Sulphonylureas</a:t>
            </a:r>
            <a:endParaRPr lang="en-GB" dirty="0"/>
          </a:p>
        </p:txBody>
      </p:sp>
      <p:sp>
        <p:nvSpPr>
          <p:cNvPr id="3" name="Content Placeholder 2"/>
          <p:cNvSpPr>
            <a:spLocks noGrp="1"/>
          </p:cNvSpPr>
          <p:nvPr>
            <p:ph idx="1"/>
          </p:nvPr>
        </p:nvSpPr>
        <p:spPr/>
        <p:txBody>
          <a:bodyPr>
            <a:normAutofit lnSpcReduction="10000"/>
          </a:bodyPr>
          <a:lstStyle/>
          <a:p>
            <a:r>
              <a:rPr lang="en-GB" dirty="0" smtClean="0"/>
              <a:t>First generation drugs </a:t>
            </a:r>
          </a:p>
          <a:p>
            <a:pPr lvl="1"/>
            <a:r>
              <a:rPr lang="en-GB" dirty="0" err="1" smtClean="0"/>
              <a:t>carbutamide</a:t>
            </a:r>
            <a:r>
              <a:rPr lang="en-GB" dirty="0" smtClean="0"/>
              <a:t>, </a:t>
            </a:r>
            <a:r>
              <a:rPr lang="en-GB" dirty="0" err="1" smtClean="0"/>
              <a:t>acetohexamide</a:t>
            </a:r>
            <a:r>
              <a:rPr lang="en-GB" dirty="0" smtClean="0"/>
              <a:t>, </a:t>
            </a:r>
            <a:r>
              <a:rPr lang="en-GB" dirty="0" err="1" smtClean="0"/>
              <a:t>chlorpropamide</a:t>
            </a:r>
            <a:r>
              <a:rPr lang="en-GB" dirty="0" smtClean="0"/>
              <a:t>, and </a:t>
            </a:r>
            <a:r>
              <a:rPr lang="en-GB" dirty="0" err="1" smtClean="0"/>
              <a:t>tolbutamide</a:t>
            </a:r>
            <a:r>
              <a:rPr lang="en-GB" dirty="0" smtClean="0"/>
              <a:t>.</a:t>
            </a:r>
          </a:p>
          <a:p>
            <a:r>
              <a:rPr lang="en-GB" dirty="0" smtClean="0"/>
              <a:t>Second generation drugs  </a:t>
            </a:r>
          </a:p>
          <a:p>
            <a:pPr lvl="1"/>
            <a:r>
              <a:rPr lang="en-GB" dirty="0" err="1" smtClean="0"/>
              <a:t>glipizide</a:t>
            </a:r>
            <a:r>
              <a:rPr lang="en-GB" dirty="0" smtClean="0"/>
              <a:t>, </a:t>
            </a:r>
            <a:r>
              <a:rPr lang="en-GB" dirty="0" err="1" smtClean="0"/>
              <a:t>gliclazide</a:t>
            </a:r>
            <a:r>
              <a:rPr lang="en-GB" dirty="0" smtClean="0"/>
              <a:t>, </a:t>
            </a:r>
            <a:r>
              <a:rPr lang="en-GB" dirty="0" err="1" smtClean="0"/>
              <a:t>glibenclamide</a:t>
            </a:r>
            <a:r>
              <a:rPr lang="en-GB" dirty="0" smtClean="0"/>
              <a:t>, </a:t>
            </a:r>
            <a:r>
              <a:rPr lang="en-GB" dirty="0" err="1" smtClean="0"/>
              <a:t>glyburide</a:t>
            </a:r>
            <a:r>
              <a:rPr lang="en-GB" dirty="0" smtClean="0"/>
              <a:t>, </a:t>
            </a:r>
            <a:r>
              <a:rPr lang="en-GB" dirty="0" err="1" smtClean="0"/>
              <a:t>glibornuride,gliquidone</a:t>
            </a:r>
            <a:r>
              <a:rPr lang="en-GB" dirty="0" smtClean="0"/>
              <a:t>, </a:t>
            </a:r>
            <a:r>
              <a:rPr lang="en-GB" dirty="0" err="1" smtClean="0"/>
              <a:t>glisoxepide</a:t>
            </a:r>
            <a:r>
              <a:rPr lang="en-GB" dirty="0" smtClean="0"/>
              <a:t>, and </a:t>
            </a:r>
            <a:r>
              <a:rPr lang="en-GB" dirty="0" err="1" smtClean="0"/>
              <a:t>glyclopyramide</a:t>
            </a:r>
            <a:r>
              <a:rPr lang="en-GB" dirty="0" smtClean="0"/>
              <a:t>.</a:t>
            </a:r>
          </a:p>
          <a:p>
            <a:r>
              <a:rPr lang="en-GB" dirty="0" smtClean="0"/>
              <a:t>Third generation drugs  </a:t>
            </a:r>
          </a:p>
          <a:p>
            <a:pPr lvl="1"/>
            <a:r>
              <a:rPr lang="en-GB" dirty="0" smtClean="0"/>
              <a:t>glimepiride </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Sulphonylureas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Increase insulin secretion through opening up a potassium channel in islets cells</a:t>
            </a:r>
          </a:p>
          <a:p>
            <a:r>
              <a:rPr lang="en-GB" dirty="0" smtClean="0"/>
              <a:t>Cause insulin release unrelated to blood glucose</a:t>
            </a:r>
          </a:p>
          <a:p>
            <a:r>
              <a:rPr lang="en-GB" dirty="0" smtClean="0"/>
              <a:t>Are powerful glucose lowering agents in early type II diabetes but are less effective with longer duration diabetes</a:t>
            </a:r>
          </a:p>
          <a:p>
            <a:r>
              <a:rPr lang="en-GB" dirty="0" smtClean="0"/>
              <a:t>Adverse effects are hypoglycaemia weight gain and there are concerns about increased risk of cardiovascular events</a:t>
            </a:r>
          </a:p>
          <a:p>
            <a:r>
              <a:rPr lang="en-GB" dirty="0" smtClean="0"/>
              <a:t>Accumulate in in the elderly and should be used with caution</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Glinides</a:t>
            </a:r>
            <a:endParaRPr lang="en-GB" dirty="0"/>
          </a:p>
        </p:txBody>
      </p:sp>
      <p:sp>
        <p:nvSpPr>
          <p:cNvPr id="3" name="Content Placeholder 2"/>
          <p:cNvSpPr>
            <a:spLocks noGrp="1"/>
          </p:cNvSpPr>
          <p:nvPr>
            <p:ph idx="1"/>
          </p:nvPr>
        </p:nvSpPr>
        <p:spPr/>
        <p:txBody>
          <a:bodyPr/>
          <a:lstStyle/>
          <a:p>
            <a:r>
              <a:rPr lang="en-GB" dirty="0" err="1" smtClean="0"/>
              <a:t>Repaglinide</a:t>
            </a:r>
            <a:r>
              <a:rPr lang="en-GB" dirty="0" smtClean="0"/>
              <a:t> and </a:t>
            </a:r>
            <a:r>
              <a:rPr lang="en-GB" dirty="0" err="1" smtClean="0"/>
              <a:t>Nataglinide</a:t>
            </a:r>
            <a:endParaRPr lang="en-GB" dirty="0" smtClean="0"/>
          </a:p>
          <a:p>
            <a:r>
              <a:rPr lang="en-GB" dirty="0" smtClean="0"/>
              <a:t>Act in a similar manner to </a:t>
            </a:r>
            <a:r>
              <a:rPr lang="en-GB" dirty="0" err="1" smtClean="0"/>
              <a:t>sulphonylureas</a:t>
            </a:r>
            <a:r>
              <a:rPr lang="en-GB" dirty="0" smtClean="0"/>
              <a:t> but has shorter duration</a:t>
            </a:r>
          </a:p>
          <a:p>
            <a:r>
              <a:rPr lang="en-GB" dirty="0" smtClean="0"/>
              <a:t>Excreted via GI Tract, so safe in renal impairment and elderly</a:t>
            </a:r>
          </a:p>
          <a:p>
            <a:r>
              <a:rPr lang="en-GB" dirty="0" smtClean="0"/>
              <a:t>Useful to control post meal  glucose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smtClean="0"/>
              <a:t>Pioglitazone</a:t>
            </a:r>
          </a:p>
        </p:txBody>
      </p:sp>
      <p:sp>
        <p:nvSpPr>
          <p:cNvPr id="3" name="Content Placeholder 2"/>
          <p:cNvSpPr>
            <a:spLocks noGrp="1"/>
          </p:cNvSpPr>
          <p:nvPr>
            <p:ph idx="4294967295"/>
          </p:nvPr>
        </p:nvSpPr>
        <p:spPr/>
        <p:txBody>
          <a:bodyPr>
            <a:normAutofit fontScale="92500" lnSpcReduction="20000"/>
          </a:bodyPr>
          <a:lstStyle/>
          <a:p>
            <a:pPr eaLnBrk="1" hangingPunct="1">
              <a:defRPr/>
            </a:pPr>
            <a:r>
              <a:rPr lang="en-US" sz="3000" dirty="0" smtClean="0"/>
              <a:t>Effective</a:t>
            </a:r>
          </a:p>
          <a:p>
            <a:pPr eaLnBrk="1" hangingPunct="1">
              <a:defRPr/>
            </a:pPr>
            <a:r>
              <a:rPr lang="en-US" sz="3000" dirty="0" smtClean="0"/>
              <a:t>No </a:t>
            </a:r>
            <a:r>
              <a:rPr lang="en-US" sz="3000" dirty="0" err="1" smtClean="0"/>
              <a:t>hypoglycaemia</a:t>
            </a:r>
            <a:r>
              <a:rPr lang="en-US" sz="3000" dirty="0" smtClean="0"/>
              <a:t> as </a:t>
            </a:r>
            <a:r>
              <a:rPr lang="en-US" sz="3000" dirty="0" err="1" smtClean="0"/>
              <a:t>monotherapy</a:t>
            </a:r>
            <a:r>
              <a:rPr lang="en-US" sz="3000" dirty="0" smtClean="0"/>
              <a:t> or with metformin</a:t>
            </a:r>
          </a:p>
          <a:p>
            <a:pPr eaLnBrk="1" hangingPunct="1">
              <a:defRPr/>
            </a:pPr>
            <a:r>
              <a:rPr lang="en-US" sz="3000" dirty="0" smtClean="0"/>
              <a:t>Long duration of effectiveness</a:t>
            </a:r>
          </a:p>
          <a:p>
            <a:pPr eaLnBrk="1" hangingPunct="1">
              <a:defRPr/>
            </a:pPr>
            <a:r>
              <a:rPr lang="en-US" sz="3000" dirty="0" smtClean="0"/>
              <a:t>Reduction in CVS events</a:t>
            </a:r>
          </a:p>
          <a:p>
            <a:pPr eaLnBrk="1" hangingPunct="1">
              <a:defRPr/>
            </a:pPr>
            <a:r>
              <a:rPr lang="en-US" sz="3000" dirty="0" smtClean="0"/>
              <a:t>May help with NAFLD</a:t>
            </a:r>
          </a:p>
          <a:p>
            <a:pPr eaLnBrk="1" hangingPunct="1">
              <a:defRPr/>
            </a:pPr>
            <a:endParaRPr lang="en-US" sz="3000" dirty="0" smtClean="0"/>
          </a:p>
          <a:p>
            <a:pPr eaLnBrk="1" hangingPunct="1">
              <a:defRPr/>
            </a:pPr>
            <a:r>
              <a:rPr lang="en-US" sz="3000" dirty="0" smtClean="0"/>
              <a:t>Weight gain</a:t>
            </a:r>
          </a:p>
          <a:p>
            <a:pPr eaLnBrk="1" hangingPunct="1">
              <a:defRPr/>
            </a:pPr>
            <a:r>
              <a:rPr lang="en-US" sz="3000" dirty="0" smtClean="0"/>
              <a:t>Can cause osteoporosis</a:t>
            </a:r>
          </a:p>
          <a:p>
            <a:pPr eaLnBrk="1" hangingPunct="1">
              <a:defRPr/>
            </a:pPr>
            <a:r>
              <a:rPr lang="en-US" sz="3000" dirty="0" smtClean="0"/>
              <a:t>Can precipitate heart failure due to fluid overload</a:t>
            </a:r>
          </a:p>
        </p:txBody>
      </p:sp>
      <p:sp>
        <p:nvSpPr>
          <p:cNvPr id="16388" name="Slide Number Placeholder 3"/>
          <p:cNvSpPr>
            <a:spLocks noGrp="1"/>
          </p:cNvSpPr>
          <p:nvPr>
            <p:ph type="sldNum" sz="quarter" idx="4294967295"/>
          </p:nvPr>
        </p:nvSpPr>
        <p:spPr>
          <a:xfrm>
            <a:off x="6553200" y="6356350"/>
            <a:ext cx="2133600" cy="365125"/>
          </a:xfrm>
          <a:prstGeom prst="rect">
            <a:avLst/>
          </a:prstGeom>
          <a:noFill/>
        </p:spPr>
        <p:txBody>
          <a:bodyPr/>
          <a:lstStyle/>
          <a:p>
            <a:fld id="{C05F6E00-7208-493C-87BD-786A80FF33B5}" type="slidenum">
              <a:rPr lang="en-GB" smtClean="0"/>
              <a:pPr/>
              <a:t>13</a:t>
            </a:fld>
            <a:endParaRPr lang="en-GB" smtClean="0"/>
          </a:p>
        </p:txBody>
      </p:sp>
      <p:sp>
        <p:nvSpPr>
          <p:cNvPr id="16389" name="Footer Placeholder 4"/>
          <p:cNvSpPr>
            <a:spLocks noGrp="1"/>
          </p:cNvSpPr>
          <p:nvPr>
            <p:ph type="ftr" sz="quarter" idx="4294967295"/>
          </p:nvPr>
        </p:nvSpPr>
        <p:spPr>
          <a:xfrm>
            <a:off x="3124200" y="6356350"/>
            <a:ext cx="2895600" cy="365125"/>
          </a:xfrm>
          <a:prstGeom prst="rect">
            <a:avLst/>
          </a:prstGeom>
          <a:noFill/>
        </p:spPr>
        <p:txBody>
          <a:bodyPr/>
          <a:lstStyle/>
          <a:p>
            <a:r>
              <a:rPr lang="en-GB" smtClean="0"/>
              <a:t>Ian Gallen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1"/>
          <p:cNvSpPr>
            <a:spLocks noChangeArrowheads="1"/>
          </p:cNvSpPr>
          <p:nvPr/>
        </p:nvSpPr>
        <p:spPr bwMode="auto">
          <a:xfrm>
            <a:off x="311150" y="230188"/>
            <a:ext cx="8526463" cy="736600"/>
          </a:xfrm>
          <a:prstGeom prst="rect">
            <a:avLst/>
          </a:prstGeom>
          <a:noFill/>
          <a:ln w="9525">
            <a:noFill/>
            <a:miter lim="800000"/>
            <a:headEnd/>
            <a:tailEnd/>
          </a:ln>
        </p:spPr>
        <p:txBody>
          <a:bodyPr/>
          <a:lstStyle/>
          <a:p>
            <a:r>
              <a:rPr lang="en-US" sz="3400" b="1">
                <a:solidFill>
                  <a:srgbClr val="FFFF00"/>
                </a:solidFill>
                <a:latin typeface="Times New Roman" pitchFamily="18" charset="0"/>
              </a:rPr>
              <a:t>PROactive: Reduction in primary outcome</a:t>
            </a:r>
            <a:endParaRPr lang="en-US" sz="2600" b="1">
              <a:solidFill>
                <a:srgbClr val="FFFF00"/>
              </a:solidFill>
              <a:latin typeface="Times New Roman" pitchFamily="18" charset="0"/>
            </a:endParaRPr>
          </a:p>
        </p:txBody>
      </p:sp>
      <p:sp>
        <p:nvSpPr>
          <p:cNvPr id="17411" name="Line 93"/>
          <p:cNvSpPr>
            <a:spLocks noChangeShapeType="1"/>
          </p:cNvSpPr>
          <p:nvPr/>
        </p:nvSpPr>
        <p:spPr bwMode="auto">
          <a:xfrm flipV="1">
            <a:off x="365125" y="830263"/>
            <a:ext cx="8477250" cy="17462"/>
          </a:xfrm>
          <a:prstGeom prst="line">
            <a:avLst/>
          </a:prstGeom>
          <a:noFill/>
          <a:ln w="25400">
            <a:solidFill>
              <a:srgbClr val="C3001B"/>
            </a:solidFill>
            <a:round/>
            <a:headEnd/>
            <a:tailEnd/>
          </a:ln>
        </p:spPr>
        <p:txBody>
          <a:bodyPr/>
          <a:lstStyle/>
          <a:p>
            <a:endParaRPr lang="en-GB">
              <a:solidFill>
                <a:srgbClr val="FFFF00"/>
              </a:solidFill>
            </a:endParaRPr>
          </a:p>
        </p:txBody>
      </p:sp>
      <p:sp>
        <p:nvSpPr>
          <p:cNvPr id="17412" name="Rectangle 94"/>
          <p:cNvSpPr>
            <a:spLocks noChangeArrowheads="1"/>
          </p:cNvSpPr>
          <p:nvPr/>
        </p:nvSpPr>
        <p:spPr bwMode="auto">
          <a:xfrm>
            <a:off x="5008563" y="6308725"/>
            <a:ext cx="3870325" cy="304800"/>
          </a:xfrm>
          <a:prstGeom prst="rect">
            <a:avLst/>
          </a:prstGeom>
          <a:noFill/>
          <a:ln w="9525">
            <a:noFill/>
            <a:miter lim="800000"/>
            <a:headEnd/>
            <a:tailEnd/>
          </a:ln>
        </p:spPr>
        <p:txBody>
          <a:bodyPr wrap="none">
            <a:spAutoFit/>
          </a:bodyPr>
          <a:lstStyle/>
          <a:p>
            <a:pPr algn="r"/>
            <a:r>
              <a:rPr lang="en-US" sz="1400">
                <a:solidFill>
                  <a:srgbClr val="FFFF00"/>
                </a:solidFill>
              </a:rPr>
              <a:t>Dormandy JA et al.</a:t>
            </a:r>
            <a:r>
              <a:rPr lang="en-US" sz="1400" i="1">
                <a:solidFill>
                  <a:srgbClr val="FFFF00"/>
                </a:solidFill>
              </a:rPr>
              <a:t> Lancet</a:t>
            </a:r>
            <a:r>
              <a:rPr lang="en-US" sz="1400">
                <a:solidFill>
                  <a:srgbClr val="FFFF00"/>
                </a:solidFill>
              </a:rPr>
              <a:t>. 2005;366:1279-89.</a:t>
            </a:r>
          </a:p>
        </p:txBody>
      </p:sp>
      <p:sp>
        <p:nvSpPr>
          <p:cNvPr id="17413" name="Rectangle 150"/>
          <p:cNvSpPr>
            <a:spLocks noChangeArrowheads="1"/>
          </p:cNvSpPr>
          <p:nvPr/>
        </p:nvSpPr>
        <p:spPr bwMode="auto">
          <a:xfrm>
            <a:off x="766763" y="5286375"/>
            <a:ext cx="1695450" cy="350838"/>
          </a:xfrm>
          <a:prstGeom prst="rect">
            <a:avLst/>
          </a:prstGeom>
          <a:noFill/>
          <a:ln w="25400">
            <a:noFill/>
            <a:miter lim="800000"/>
            <a:headEnd/>
            <a:tailEnd/>
          </a:ln>
        </p:spPr>
        <p:txBody>
          <a:bodyPr wrap="none">
            <a:spAutoFit/>
          </a:bodyPr>
          <a:lstStyle/>
          <a:p>
            <a:r>
              <a:rPr lang="en-US" sz="1700" b="1">
                <a:solidFill>
                  <a:srgbClr val="FFFF00"/>
                </a:solidFill>
                <a:sym typeface="Symbol" pitchFamily="18" charset="2"/>
              </a:rPr>
              <a:t>Number at risk</a:t>
            </a:r>
            <a:endParaRPr lang="en-US" sz="1700">
              <a:solidFill>
                <a:srgbClr val="FFFF00"/>
              </a:solidFill>
              <a:sym typeface="Symbol" pitchFamily="18" charset="2"/>
            </a:endParaRPr>
          </a:p>
        </p:txBody>
      </p:sp>
      <p:sp>
        <p:nvSpPr>
          <p:cNvPr id="17414" name="Rectangle 151"/>
          <p:cNvSpPr>
            <a:spLocks noChangeArrowheads="1"/>
          </p:cNvSpPr>
          <p:nvPr/>
        </p:nvSpPr>
        <p:spPr bwMode="auto">
          <a:xfrm>
            <a:off x="1084263" y="5662613"/>
            <a:ext cx="1360487"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Pioglitazone</a:t>
            </a:r>
          </a:p>
        </p:txBody>
      </p:sp>
      <p:sp>
        <p:nvSpPr>
          <p:cNvPr id="17415" name="Rectangle 152"/>
          <p:cNvSpPr>
            <a:spLocks noChangeArrowheads="1"/>
          </p:cNvSpPr>
          <p:nvPr/>
        </p:nvSpPr>
        <p:spPr bwMode="auto">
          <a:xfrm>
            <a:off x="2682875" y="5662613"/>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2488</a:t>
            </a:r>
          </a:p>
        </p:txBody>
      </p:sp>
      <p:sp>
        <p:nvSpPr>
          <p:cNvPr id="17416" name="Rectangle 153"/>
          <p:cNvSpPr>
            <a:spLocks noChangeArrowheads="1"/>
          </p:cNvSpPr>
          <p:nvPr/>
        </p:nvSpPr>
        <p:spPr bwMode="auto">
          <a:xfrm>
            <a:off x="3702050" y="5662613"/>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2373</a:t>
            </a:r>
          </a:p>
        </p:txBody>
      </p:sp>
      <p:sp>
        <p:nvSpPr>
          <p:cNvPr id="17417" name="Rectangle 154"/>
          <p:cNvSpPr>
            <a:spLocks noChangeArrowheads="1"/>
          </p:cNvSpPr>
          <p:nvPr/>
        </p:nvSpPr>
        <p:spPr bwMode="auto">
          <a:xfrm>
            <a:off x="4721225" y="5662613"/>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2302</a:t>
            </a:r>
          </a:p>
        </p:txBody>
      </p:sp>
      <p:sp>
        <p:nvSpPr>
          <p:cNvPr id="17418" name="Rectangle 155"/>
          <p:cNvSpPr>
            <a:spLocks noChangeArrowheads="1"/>
          </p:cNvSpPr>
          <p:nvPr/>
        </p:nvSpPr>
        <p:spPr bwMode="auto">
          <a:xfrm>
            <a:off x="5691188" y="5662613"/>
            <a:ext cx="665162"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2218</a:t>
            </a:r>
          </a:p>
        </p:txBody>
      </p:sp>
      <p:sp>
        <p:nvSpPr>
          <p:cNvPr id="17419" name="Rectangle 156"/>
          <p:cNvSpPr>
            <a:spLocks noChangeArrowheads="1"/>
          </p:cNvSpPr>
          <p:nvPr/>
        </p:nvSpPr>
        <p:spPr bwMode="auto">
          <a:xfrm>
            <a:off x="6708775" y="5662613"/>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2146</a:t>
            </a:r>
          </a:p>
        </p:txBody>
      </p:sp>
      <p:sp>
        <p:nvSpPr>
          <p:cNvPr id="17420" name="Rectangle 157"/>
          <p:cNvSpPr>
            <a:spLocks noChangeArrowheads="1"/>
          </p:cNvSpPr>
          <p:nvPr/>
        </p:nvSpPr>
        <p:spPr bwMode="auto">
          <a:xfrm>
            <a:off x="7777163" y="5662613"/>
            <a:ext cx="544512"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348</a:t>
            </a:r>
          </a:p>
        </p:txBody>
      </p:sp>
      <p:sp>
        <p:nvSpPr>
          <p:cNvPr id="17421" name="Rectangle 158"/>
          <p:cNvSpPr>
            <a:spLocks noChangeArrowheads="1"/>
          </p:cNvSpPr>
          <p:nvPr/>
        </p:nvSpPr>
        <p:spPr bwMode="auto">
          <a:xfrm>
            <a:off x="1481138" y="5956300"/>
            <a:ext cx="963612"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Placebo</a:t>
            </a:r>
          </a:p>
        </p:txBody>
      </p:sp>
      <p:sp>
        <p:nvSpPr>
          <p:cNvPr id="17422" name="Rectangle 159"/>
          <p:cNvSpPr>
            <a:spLocks noChangeArrowheads="1"/>
          </p:cNvSpPr>
          <p:nvPr/>
        </p:nvSpPr>
        <p:spPr bwMode="auto">
          <a:xfrm>
            <a:off x="2682875" y="595630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2530</a:t>
            </a:r>
          </a:p>
        </p:txBody>
      </p:sp>
      <p:sp>
        <p:nvSpPr>
          <p:cNvPr id="17423" name="Rectangle 160"/>
          <p:cNvSpPr>
            <a:spLocks noChangeArrowheads="1"/>
          </p:cNvSpPr>
          <p:nvPr/>
        </p:nvSpPr>
        <p:spPr bwMode="auto">
          <a:xfrm>
            <a:off x="3702050" y="595630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2413</a:t>
            </a:r>
          </a:p>
        </p:txBody>
      </p:sp>
      <p:sp>
        <p:nvSpPr>
          <p:cNvPr id="17424" name="Rectangle 161"/>
          <p:cNvSpPr>
            <a:spLocks noChangeArrowheads="1"/>
          </p:cNvSpPr>
          <p:nvPr/>
        </p:nvSpPr>
        <p:spPr bwMode="auto">
          <a:xfrm>
            <a:off x="4721225" y="595630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2317</a:t>
            </a:r>
          </a:p>
        </p:txBody>
      </p:sp>
      <p:sp>
        <p:nvSpPr>
          <p:cNvPr id="17425" name="Rectangle 162"/>
          <p:cNvSpPr>
            <a:spLocks noChangeArrowheads="1"/>
          </p:cNvSpPr>
          <p:nvPr/>
        </p:nvSpPr>
        <p:spPr bwMode="auto">
          <a:xfrm>
            <a:off x="5691188" y="5956300"/>
            <a:ext cx="665162"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2215</a:t>
            </a:r>
          </a:p>
        </p:txBody>
      </p:sp>
      <p:sp>
        <p:nvSpPr>
          <p:cNvPr id="17426" name="Rectangle 163"/>
          <p:cNvSpPr>
            <a:spLocks noChangeArrowheads="1"/>
          </p:cNvSpPr>
          <p:nvPr/>
        </p:nvSpPr>
        <p:spPr bwMode="auto">
          <a:xfrm>
            <a:off x="6708775" y="595630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2122</a:t>
            </a:r>
          </a:p>
        </p:txBody>
      </p:sp>
      <p:sp>
        <p:nvSpPr>
          <p:cNvPr id="17427" name="Rectangle 164"/>
          <p:cNvSpPr>
            <a:spLocks noChangeArrowheads="1"/>
          </p:cNvSpPr>
          <p:nvPr/>
        </p:nvSpPr>
        <p:spPr bwMode="auto">
          <a:xfrm>
            <a:off x="7777163" y="5956300"/>
            <a:ext cx="544512"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345</a:t>
            </a:r>
          </a:p>
        </p:txBody>
      </p:sp>
      <p:sp>
        <p:nvSpPr>
          <p:cNvPr id="17428" name="Line 100"/>
          <p:cNvSpPr>
            <a:spLocks noChangeShapeType="1"/>
          </p:cNvSpPr>
          <p:nvPr/>
        </p:nvSpPr>
        <p:spPr bwMode="auto">
          <a:xfrm>
            <a:off x="1916113" y="1603375"/>
            <a:ext cx="125412" cy="1588"/>
          </a:xfrm>
          <a:prstGeom prst="line">
            <a:avLst/>
          </a:prstGeom>
          <a:noFill/>
          <a:ln w="25400">
            <a:solidFill>
              <a:srgbClr val="FFFFFF"/>
            </a:solidFill>
            <a:round/>
            <a:headEnd/>
            <a:tailEnd/>
          </a:ln>
        </p:spPr>
        <p:txBody>
          <a:bodyPr/>
          <a:lstStyle/>
          <a:p>
            <a:endParaRPr lang="en-GB">
              <a:solidFill>
                <a:srgbClr val="FFFF00"/>
              </a:solidFill>
            </a:endParaRPr>
          </a:p>
        </p:txBody>
      </p:sp>
      <p:sp>
        <p:nvSpPr>
          <p:cNvPr id="17429" name="Rectangle 101"/>
          <p:cNvSpPr>
            <a:spLocks noChangeArrowheads="1"/>
          </p:cNvSpPr>
          <p:nvPr/>
        </p:nvSpPr>
        <p:spPr bwMode="auto">
          <a:xfrm>
            <a:off x="1762125" y="3956050"/>
            <a:ext cx="127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5</a:t>
            </a:r>
            <a:endParaRPr lang="en-US" baseline="-25000">
              <a:solidFill>
                <a:srgbClr val="FFFF00"/>
              </a:solidFill>
            </a:endParaRPr>
          </a:p>
        </p:txBody>
      </p:sp>
      <p:sp>
        <p:nvSpPr>
          <p:cNvPr id="17430" name="Rectangle 102"/>
          <p:cNvSpPr>
            <a:spLocks noChangeArrowheads="1"/>
          </p:cNvSpPr>
          <p:nvPr/>
        </p:nvSpPr>
        <p:spPr bwMode="auto">
          <a:xfrm>
            <a:off x="1635125" y="3321050"/>
            <a:ext cx="254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10</a:t>
            </a:r>
            <a:endParaRPr lang="en-US" baseline="-25000">
              <a:solidFill>
                <a:srgbClr val="FFFF00"/>
              </a:solidFill>
            </a:endParaRPr>
          </a:p>
        </p:txBody>
      </p:sp>
      <p:sp>
        <p:nvSpPr>
          <p:cNvPr id="17431" name="Rectangle 103"/>
          <p:cNvSpPr>
            <a:spLocks noChangeArrowheads="1"/>
          </p:cNvSpPr>
          <p:nvPr/>
        </p:nvSpPr>
        <p:spPr bwMode="auto">
          <a:xfrm>
            <a:off x="1635125" y="2730500"/>
            <a:ext cx="254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15</a:t>
            </a:r>
            <a:endParaRPr lang="en-US" baseline="-25000">
              <a:solidFill>
                <a:srgbClr val="FFFF00"/>
              </a:solidFill>
            </a:endParaRPr>
          </a:p>
        </p:txBody>
      </p:sp>
      <p:sp>
        <p:nvSpPr>
          <p:cNvPr id="17432" name="Rectangle 104"/>
          <p:cNvSpPr>
            <a:spLocks noChangeArrowheads="1"/>
          </p:cNvSpPr>
          <p:nvPr/>
        </p:nvSpPr>
        <p:spPr bwMode="auto">
          <a:xfrm>
            <a:off x="1635125" y="1490663"/>
            <a:ext cx="254000" cy="274637"/>
          </a:xfrm>
          <a:prstGeom prst="rect">
            <a:avLst/>
          </a:prstGeom>
          <a:noFill/>
          <a:ln w="9525">
            <a:noFill/>
            <a:miter lim="800000"/>
            <a:headEnd/>
            <a:tailEnd/>
          </a:ln>
        </p:spPr>
        <p:txBody>
          <a:bodyPr wrap="none" lIns="0" tIns="0" rIns="0" bIns="0">
            <a:spAutoFit/>
          </a:bodyPr>
          <a:lstStyle/>
          <a:p>
            <a:pPr algn="r"/>
            <a:r>
              <a:rPr lang="en-US">
                <a:solidFill>
                  <a:srgbClr val="FFFF00"/>
                </a:solidFill>
              </a:rPr>
              <a:t>25</a:t>
            </a:r>
            <a:endParaRPr lang="en-US" baseline="-25000">
              <a:solidFill>
                <a:srgbClr val="FFFF00"/>
              </a:solidFill>
            </a:endParaRPr>
          </a:p>
        </p:txBody>
      </p:sp>
      <p:sp>
        <p:nvSpPr>
          <p:cNvPr id="17433" name="Rectangle 105"/>
          <p:cNvSpPr>
            <a:spLocks noChangeArrowheads="1"/>
          </p:cNvSpPr>
          <p:nvPr/>
        </p:nvSpPr>
        <p:spPr bwMode="auto">
          <a:xfrm>
            <a:off x="1762125" y="4549775"/>
            <a:ext cx="127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0</a:t>
            </a:r>
            <a:endParaRPr lang="en-US" baseline="-25000">
              <a:solidFill>
                <a:srgbClr val="FFFF00"/>
              </a:solidFill>
            </a:endParaRPr>
          </a:p>
        </p:txBody>
      </p:sp>
      <p:sp>
        <p:nvSpPr>
          <p:cNvPr id="17434" name="Line 110"/>
          <p:cNvSpPr>
            <a:spLocks noChangeShapeType="1"/>
          </p:cNvSpPr>
          <p:nvPr/>
        </p:nvSpPr>
        <p:spPr bwMode="auto">
          <a:xfrm>
            <a:off x="3035300" y="4679950"/>
            <a:ext cx="0" cy="109538"/>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7435" name="Rectangle 111"/>
          <p:cNvSpPr>
            <a:spLocks noChangeArrowheads="1"/>
          </p:cNvSpPr>
          <p:nvPr/>
        </p:nvSpPr>
        <p:spPr bwMode="auto">
          <a:xfrm>
            <a:off x="2878138" y="4759325"/>
            <a:ext cx="311150" cy="366713"/>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6</a:t>
            </a:r>
          </a:p>
        </p:txBody>
      </p:sp>
      <p:sp>
        <p:nvSpPr>
          <p:cNvPr id="17436" name="Rectangle 117"/>
          <p:cNvSpPr>
            <a:spLocks noChangeArrowheads="1"/>
          </p:cNvSpPr>
          <p:nvPr/>
        </p:nvSpPr>
        <p:spPr bwMode="auto">
          <a:xfrm>
            <a:off x="1635125" y="2105025"/>
            <a:ext cx="254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20</a:t>
            </a:r>
            <a:endParaRPr lang="en-US" baseline="-25000">
              <a:solidFill>
                <a:srgbClr val="FFFF00"/>
              </a:solidFill>
            </a:endParaRPr>
          </a:p>
        </p:txBody>
      </p:sp>
      <p:sp>
        <p:nvSpPr>
          <p:cNvPr id="17437" name="Rectangle 118"/>
          <p:cNvSpPr>
            <a:spLocks noChangeArrowheads="1"/>
          </p:cNvSpPr>
          <p:nvPr/>
        </p:nvSpPr>
        <p:spPr bwMode="auto">
          <a:xfrm>
            <a:off x="1898650" y="4759325"/>
            <a:ext cx="311150" cy="366713"/>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0</a:t>
            </a:r>
          </a:p>
        </p:txBody>
      </p:sp>
      <p:sp>
        <p:nvSpPr>
          <p:cNvPr id="17438" name="Line 123"/>
          <p:cNvSpPr>
            <a:spLocks noChangeShapeType="1"/>
          </p:cNvSpPr>
          <p:nvPr/>
        </p:nvSpPr>
        <p:spPr bwMode="auto">
          <a:xfrm>
            <a:off x="2051050" y="1593850"/>
            <a:ext cx="1588" cy="3179763"/>
          </a:xfrm>
          <a:prstGeom prst="line">
            <a:avLst/>
          </a:prstGeom>
          <a:noFill/>
          <a:ln w="25400">
            <a:solidFill>
              <a:srgbClr val="FFFFFF"/>
            </a:solidFill>
            <a:round/>
            <a:headEnd/>
            <a:tailEnd/>
          </a:ln>
        </p:spPr>
        <p:txBody>
          <a:bodyPr/>
          <a:lstStyle/>
          <a:p>
            <a:endParaRPr lang="en-GB">
              <a:solidFill>
                <a:srgbClr val="FFFF00"/>
              </a:solidFill>
            </a:endParaRPr>
          </a:p>
        </p:txBody>
      </p:sp>
      <p:sp>
        <p:nvSpPr>
          <p:cNvPr id="17439" name="Line 126"/>
          <p:cNvSpPr>
            <a:spLocks noChangeShapeType="1"/>
          </p:cNvSpPr>
          <p:nvPr/>
        </p:nvSpPr>
        <p:spPr bwMode="auto">
          <a:xfrm>
            <a:off x="1916113" y="2227263"/>
            <a:ext cx="125412" cy="1587"/>
          </a:xfrm>
          <a:prstGeom prst="line">
            <a:avLst/>
          </a:prstGeom>
          <a:noFill/>
          <a:ln w="25400">
            <a:solidFill>
              <a:srgbClr val="FFFFFF"/>
            </a:solidFill>
            <a:round/>
            <a:headEnd/>
            <a:tailEnd/>
          </a:ln>
        </p:spPr>
        <p:txBody>
          <a:bodyPr/>
          <a:lstStyle/>
          <a:p>
            <a:endParaRPr lang="en-GB">
              <a:solidFill>
                <a:srgbClr val="FFFF00"/>
              </a:solidFill>
            </a:endParaRPr>
          </a:p>
        </p:txBody>
      </p:sp>
      <p:sp>
        <p:nvSpPr>
          <p:cNvPr id="17440" name="Line 127"/>
          <p:cNvSpPr>
            <a:spLocks noChangeShapeType="1"/>
          </p:cNvSpPr>
          <p:nvPr/>
        </p:nvSpPr>
        <p:spPr bwMode="auto">
          <a:xfrm>
            <a:off x="1916113" y="2852738"/>
            <a:ext cx="125412" cy="0"/>
          </a:xfrm>
          <a:prstGeom prst="line">
            <a:avLst/>
          </a:prstGeom>
          <a:noFill/>
          <a:ln w="25400">
            <a:solidFill>
              <a:srgbClr val="FFFFFF"/>
            </a:solidFill>
            <a:round/>
            <a:headEnd/>
            <a:tailEnd/>
          </a:ln>
        </p:spPr>
        <p:txBody>
          <a:bodyPr/>
          <a:lstStyle/>
          <a:p>
            <a:endParaRPr lang="en-GB">
              <a:solidFill>
                <a:srgbClr val="FFFF00"/>
              </a:solidFill>
            </a:endParaRPr>
          </a:p>
        </p:txBody>
      </p:sp>
      <p:sp>
        <p:nvSpPr>
          <p:cNvPr id="17441" name="Line 128"/>
          <p:cNvSpPr>
            <a:spLocks noChangeShapeType="1"/>
          </p:cNvSpPr>
          <p:nvPr/>
        </p:nvSpPr>
        <p:spPr bwMode="auto">
          <a:xfrm>
            <a:off x="1916113" y="3446463"/>
            <a:ext cx="125412" cy="1587"/>
          </a:xfrm>
          <a:prstGeom prst="line">
            <a:avLst/>
          </a:prstGeom>
          <a:noFill/>
          <a:ln w="25400">
            <a:solidFill>
              <a:srgbClr val="FFFFFF"/>
            </a:solidFill>
            <a:round/>
            <a:headEnd/>
            <a:tailEnd/>
          </a:ln>
        </p:spPr>
        <p:txBody>
          <a:bodyPr/>
          <a:lstStyle/>
          <a:p>
            <a:endParaRPr lang="en-GB">
              <a:solidFill>
                <a:srgbClr val="FFFF00"/>
              </a:solidFill>
            </a:endParaRPr>
          </a:p>
        </p:txBody>
      </p:sp>
      <p:sp>
        <p:nvSpPr>
          <p:cNvPr id="17442" name="Line 129"/>
          <p:cNvSpPr>
            <a:spLocks noChangeShapeType="1"/>
          </p:cNvSpPr>
          <p:nvPr/>
        </p:nvSpPr>
        <p:spPr bwMode="auto">
          <a:xfrm>
            <a:off x="1916113" y="4078288"/>
            <a:ext cx="125412" cy="0"/>
          </a:xfrm>
          <a:prstGeom prst="line">
            <a:avLst/>
          </a:prstGeom>
          <a:noFill/>
          <a:ln w="25400">
            <a:solidFill>
              <a:srgbClr val="FFFFFF"/>
            </a:solidFill>
            <a:round/>
            <a:headEnd/>
            <a:tailEnd/>
          </a:ln>
        </p:spPr>
        <p:txBody>
          <a:bodyPr/>
          <a:lstStyle/>
          <a:p>
            <a:endParaRPr lang="en-GB">
              <a:solidFill>
                <a:srgbClr val="FFFF00"/>
              </a:solidFill>
            </a:endParaRPr>
          </a:p>
        </p:txBody>
      </p:sp>
      <p:sp>
        <p:nvSpPr>
          <p:cNvPr id="17443" name="Line 131"/>
          <p:cNvSpPr>
            <a:spLocks noChangeShapeType="1"/>
          </p:cNvSpPr>
          <p:nvPr/>
        </p:nvSpPr>
        <p:spPr bwMode="auto">
          <a:xfrm>
            <a:off x="4033838" y="4679950"/>
            <a:ext cx="0" cy="109538"/>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7444" name="Rectangle 132"/>
          <p:cNvSpPr>
            <a:spLocks noChangeArrowheads="1"/>
          </p:cNvSpPr>
          <p:nvPr/>
        </p:nvSpPr>
        <p:spPr bwMode="auto">
          <a:xfrm>
            <a:off x="3821113" y="4759325"/>
            <a:ext cx="438150" cy="366713"/>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12</a:t>
            </a:r>
          </a:p>
        </p:txBody>
      </p:sp>
      <p:sp>
        <p:nvSpPr>
          <p:cNvPr id="17445" name="Line 133"/>
          <p:cNvSpPr>
            <a:spLocks noChangeShapeType="1"/>
          </p:cNvSpPr>
          <p:nvPr/>
        </p:nvSpPr>
        <p:spPr bwMode="auto">
          <a:xfrm>
            <a:off x="5041900" y="4679950"/>
            <a:ext cx="0" cy="109538"/>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7446" name="Rectangle 134"/>
          <p:cNvSpPr>
            <a:spLocks noChangeArrowheads="1"/>
          </p:cNvSpPr>
          <p:nvPr/>
        </p:nvSpPr>
        <p:spPr bwMode="auto">
          <a:xfrm>
            <a:off x="4821238" y="4759325"/>
            <a:ext cx="438150" cy="366713"/>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18</a:t>
            </a:r>
          </a:p>
        </p:txBody>
      </p:sp>
      <p:sp>
        <p:nvSpPr>
          <p:cNvPr id="17447" name="Line 135"/>
          <p:cNvSpPr>
            <a:spLocks noChangeShapeType="1"/>
          </p:cNvSpPr>
          <p:nvPr/>
        </p:nvSpPr>
        <p:spPr bwMode="auto">
          <a:xfrm>
            <a:off x="6048375" y="4679950"/>
            <a:ext cx="0" cy="109538"/>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7448" name="Rectangle 136"/>
          <p:cNvSpPr>
            <a:spLocks noChangeArrowheads="1"/>
          </p:cNvSpPr>
          <p:nvPr/>
        </p:nvSpPr>
        <p:spPr bwMode="auto">
          <a:xfrm>
            <a:off x="5827713" y="4759325"/>
            <a:ext cx="438150" cy="366713"/>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24</a:t>
            </a:r>
          </a:p>
        </p:txBody>
      </p:sp>
      <p:sp>
        <p:nvSpPr>
          <p:cNvPr id="17449" name="Line 137"/>
          <p:cNvSpPr>
            <a:spLocks noChangeShapeType="1"/>
          </p:cNvSpPr>
          <p:nvPr/>
        </p:nvSpPr>
        <p:spPr bwMode="auto">
          <a:xfrm>
            <a:off x="7048500" y="4679950"/>
            <a:ext cx="0" cy="109538"/>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7450" name="Rectangle 138"/>
          <p:cNvSpPr>
            <a:spLocks noChangeArrowheads="1"/>
          </p:cNvSpPr>
          <p:nvPr/>
        </p:nvSpPr>
        <p:spPr bwMode="auto">
          <a:xfrm>
            <a:off x="6827838" y="4759325"/>
            <a:ext cx="438150" cy="366713"/>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30</a:t>
            </a:r>
          </a:p>
        </p:txBody>
      </p:sp>
      <p:sp>
        <p:nvSpPr>
          <p:cNvPr id="17451" name="Line 139"/>
          <p:cNvSpPr>
            <a:spLocks noChangeShapeType="1"/>
          </p:cNvSpPr>
          <p:nvPr/>
        </p:nvSpPr>
        <p:spPr bwMode="auto">
          <a:xfrm>
            <a:off x="8072438" y="4679950"/>
            <a:ext cx="0" cy="109538"/>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7452" name="Rectangle 140"/>
          <p:cNvSpPr>
            <a:spLocks noChangeArrowheads="1"/>
          </p:cNvSpPr>
          <p:nvPr/>
        </p:nvSpPr>
        <p:spPr bwMode="auto">
          <a:xfrm>
            <a:off x="7851775" y="4759325"/>
            <a:ext cx="438150" cy="366713"/>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36</a:t>
            </a:r>
          </a:p>
        </p:txBody>
      </p:sp>
      <p:sp>
        <p:nvSpPr>
          <p:cNvPr id="17453" name="Rectangle 141"/>
          <p:cNvSpPr>
            <a:spLocks noChangeArrowheads="1"/>
          </p:cNvSpPr>
          <p:nvPr/>
        </p:nvSpPr>
        <p:spPr bwMode="auto">
          <a:xfrm>
            <a:off x="6965950" y="2587625"/>
            <a:ext cx="1454150" cy="641350"/>
          </a:xfrm>
          <a:prstGeom prst="rect">
            <a:avLst/>
          </a:prstGeom>
          <a:noFill/>
          <a:ln w="25400">
            <a:noFill/>
            <a:miter lim="800000"/>
            <a:headEnd/>
            <a:tailEnd/>
          </a:ln>
        </p:spPr>
        <p:txBody>
          <a:bodyPr wrap="none">
            <a:spAutoFit/>
          </a:bodyPr>
          <a:lstStyle/>
          <a:p>
            <a:pPr algn="ctr"/>
            <a:r>
              <a:rPr lang="en-US">
                <a:solidFill>
                  <a:srgbClr val="FFFF00"/>
                </a:solidFill>
                <a:sym typeface="Symbol" pitchFamily="18" charset="2"/>
              </a:rPr>
              <a:t>Pioglitazone</a:t>
            </a:r>
            <a:br>
              <a:rPr lang="en-US">
                <a:solidFill>
                  <a:srgbClr val="FFFF00"/>
                </a:solidFill>
                <a:sym typeface="Symbol" pitchFamily="18" charset="2"/>
              </a:rPr>
            </a:br>
            <a:r>
              <a:rPr lang="en-US">
                <a:solidFill>
                  <a:srgbClr val="FFFF00"/>
                </a:solidFill>
                <a:sym typeface="Symbol" pitchFamily="18" charset="2"/>
              </a:rPr>
              <a:t>(514 events)</a:t>
            </a:r>
          </a:p>
        </p:txBody>
      </p:sp>
      <p:sp>
        <p:nvSpPr>
          <p:cNvPr id="17454" name="AutoShape 144"/>
          <p:cNvSpPr>
            <a:spLocks/>
          </p:cNvSpPr>
          <p:nvPr/>
        </p:nvSpPr>
        <p:spPr bwMode="auto">
          <a:xfrm>
            <a:off x="8143875" y="1825625"/>
            <a:ext cx="90488" cy="276225"/>
          </a:xfrm>
          <a:prstGeom prst="rightBracket">
            <a:avLst>
              <a:gd name="adj" fmla="val 25438"/>
            </a:avLst>
          </a:prstGeom>
          <a:noFill/>
          <a:ln w="25400">
            <a:solidFill>
              <a:schemeClr val="bg1"/>
            </a:solidFill>
            <a:round/>
            <a:headEnd/>
            <a:tailEnd/>
          </a:ln>
        </p:spPr>
        <p:txBody>
          <a:bodyPr wrap="none" anchor="ctr"/>
          <a:lstStyle/>
          <a:p>
            <a:endParaRPr lang="en-GB">
              <a:solidFill>
                <a:srgbClr val="FFFF00"/>
              </a:solidFill>
            </a:endParaRPr>
          </a:p>
        </p:txBody>
      </p:sp>
      <p:sp>
        <p:nvSpPr>
          <p:cNvPr id="17455" name="Rectangle 147"/>
          <p:cNvSpPr>
            <a:spLocks noChangeArrowheads="1"/>
          </p:cNvSpPr>
          <p:nvPr/>
        </p:nvSpPr>
        <p:spPr bwMode="blackWhite">
          <a:xfrm>
            <a:off x="4894263" y="2020888"/>
            <a:ext cx="1454150" cy="641350"/>
          </a:xfrm>
          <a:prstGeom prst="rect">
            <a:avLst/>
          </a:prstGeom>
          <a:noFill/>
          <a:ln w="25400">
            <a:noFill/>
            <a:miter lim="800000"/>
            <a:headEnd/>
            <a:tailEnd/>
          </a:ln>
        </p:spPr>
        <p:txBody>
          <a:bodyPr wrap="none">
            <a:spAutoFit/>
          </a:bodyPr>
          <a:lstStyle/>
          <a:p>
            <a:pPr algn="ctr"/>
            <a:r>
              <a:rPr lang="en-US">
                <a:solidFill>
                  <a:srgbClr val="FFFF00"/>
                </a:solidFill>
                <a:sym typeface="Symbol" pitchFamily="18" charset="2"/>
              </a:rPr>
              <a:t>Placebo</a:t>
            </a:r>
            <a:br>
              <a:rPr lang="en-US">
                <a:solidFill>
                  <a:srgbClr val="FFFF00"/>
                </a:solidFill>
                <a:sym typeface="Symbol" pitchFamily="18" charset="2"/>
              </a:rPr>
            </a:br>
            <a:r>
              <a:rPr lang="en-US">
                <a:solidFill>
                  <a:srgbClr val="FFFF00"/>
                </a:solidFill>
                <a:sym typeface="Symbol" pitchFamily="18" charset="2"/>
              </a:rPr>
              <a:t>(572 events)</a:t>
            </a:r>
          </a:p>
        </p:txBody>
      </p:sp>
      <p:sp>
        <p:nvSpPr>
          <p:cNvPr id="17456" name="Rectangle 149"/>
          <p:cNvSpPr>
            <a:spLocks noChangeArrowheads="1"/>
          </p:cNvSpPr>
          <p:nvPr/>
        </p:nvSpPr>
        <p:spPr bwMode="auto">
          <a:xfrm>
            <a:off x="3213100" y="5073650"/>
            <a:ext cx="3678238" cy="366713"/>
          </a:xfrm>
          <a:prstGeom prst="rect">
            <a:avLst/>
          </a:prstGeom>
          <a:noFill/>
          <a:ln w="25400">
            <a:noFill/>
            <a:miter lim="800000"/>
            <a:headEnd/>
            <a:tailEnd/>
          </a:ln>
        </p:spPr>
        <p:txBody>
          <a:bodyPr wrap="none">
            <a:spAutoFit/>
          </a:bodyPr>
          <a:lstStyle/>
          <a:p>
            <a:pPr algn="ctr"/>
            <a:r>
              <a:rPr lang="en-US">
                <a:solidFill>
                  <a:srgbClr val="FFFF00"/>
                </a:solidFill>
                <a:sym typeface="Symbol" pitchFamily="18" charset="2"/>
              </a:rPr>
              <a:t>Time from randomization (months)</a:t>
            </a:r>
          </a:p>
        </p:txBody>
      </p:sp>
      <p:sp>
        <p:nvSpPr>
          <p:cNvPr id="17457" name="Freeform 166"/>
          <p:cNvSpPr>
            <a:spLocks/>
          </p:cNvSpPr>
          <p:nvPr/>
        </p:nvSpPr>
        <p:spPr bwMode="gray">
          <a:xfrm>
            <a:off x="2087563" y="1833563"/>
            <a:ext cx="5976937" cy="2803525"/>
          </a:xfrm>
          <a:custGeom>
            <a:avLst/>
            <a:gdLst>
              <a:gd name="T0" fmla="*/ 0 w 3765"/>
              <a:gd name="T1" fmla="*/ 2147483647 h 1962"/>
              <a:gd name="T2" fmla="*/ 2147483647 w 3765"/>
              <a:gd name="T3" fmla="*/ 2147483647 h 1962"/>
              <a:gd name="T4" fmla="*/ 2147483647 w 3765"/>
              <a:gd name="T5" fmla="*/ 2147483647 h 1962"/>
              <a:gd name="T6" fmla="*/ 2147483647 w 3765"/>
              <a:gd name="T7" fmla="*/ 2147483647 h 1962"/>
              <a:gd name="T8" fmla="*/ 2147483647 w 3765"/>
              <a:gd name="T9" fmla="*/ 2147483647 h 1962"/>
              <a:gd name="T10" fmla="*/ 2147483647 w 3765"/>
              <a:gd name="T11" fmla="*/ 2147483647 h 1962"/>
              <a:gd name="T12" fmla="*/ 2147483647 w 3765"/>
              <a:gd name="T13" fmla="*/ 2147483647 h 1962"/>
              <a:gd name="T14" fmla="*/ 2147483647 w 3765"/>
              <a:gd name="T15" fmla="*/ 2147483647 h 1962"/>
              <a:gd name="T16" fmla="*/ 2147483647 w 3765"/>
              <a:gd name="T17" fmla="*/ 2147483647 h 1962"/>
              <a:gd name="T18" fmla="*/ 2147483647 w 3765"/>
              <a:gd name="T19" fmla="*/ 2147483647 h 1962"/>
              <a:gd name="T20" fmla="*/ 2147483647 w 3765"/>
              <a:gd name="T21" fmla="*/ 2147483647 h 1962"/>
              <a:gd name="T22" fmla="*/ 2147483647 w 3765"/>
              <a:gd name="T23" fmla="*/ 2147483647 h 1962"/>
              <a:gd name="T24" fmla="*/ 2147483647 w 3765"/>
              <a:gd name="T25" fmla="*/ 2147483647 h 1962"/>
              <a:gd name="T26" fmla="*/ 2147483647 w 3765"/>
              <a:gd name="T27" fmla="*/ 2147483647 h 1962"/>
              <a:gd name="T28" fmla="*/ 2147483647 w 3765"/>
              <a:gd name="T29" fmla="*/ 2147483647 h 1962"/>
              <a:gd name="T30" fmla="*/ 2147483647 w 3765"/>
              <a:gd name="T31" fmla="*/ 2147483647 h 1962"/>
              <a:gd name="T32" fmla="*/ 2147483647 w 3765"/>
              <a:gd name="T33" fmla="*/ 2147483647 h 1962"/>
              <a:gd name="T34" fmla="*/ 2147483647 w 3765"/>
              <a:gd name="T35" fmla="*/ 2147483647 h 1962"/>
              <a:gd name="T36" fmla="*/ 2147483647 w 3765"/>
              <a:gd name="T37" fmla="*/ 2147483647 h 1962"/>
              <a:gd name="T38" fmla="*/ 2147483647 w 3765"/>
              <a:gd name="T39" fmla="*/ 2147483647 h 1962"/>
              <a:gd name="T40" fmla="*/ 2147483647 w 3765"/>
              <a:gd name="T41" fmla="*/ 2147483647 h 1962"/>
              <a:gd name="T42" fmla="*/ 2147483647 w 3765"/>
              <a:gd name="T43" fmla="*/ 2147483647 h 1962"/>
              <a:gd name="T44" fmla="*/ 2147483647 w 3765"/>
              <a:gd name="T45" fmla="*/ 2147483647 h 1962"/>
              <a:gd name="T46" fmla="*/ 2147483647 w 3765"/>
              <a:gd name="T47" fmla="*/ 2147483647 h 1962"/>
              <a:gd name="T48" fmla="*/ 2147483647 w 3765"/>
              <a:gd name="T49" fmla="*/ 2147483647 h 1962"/>
              <a:gd name="T50" fmla="*/ 2147483647 w 3765"/>
              <a:gd name="T51" fmla="*/ 2147483647 h 1962"/>
              <a:gd name="T52" fmla="*/ 2147483647 w 3765"/>
              <a:gd name="T53" fmla="*/ 2147483647 h 1962"/>
              <a:gd name="T54" fmla="*/ 2147483647 w 3765"/>
              <a:gd name="T55" fmla="*/ 0 h 19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65"/>
              <a:gd name="T85" fmla="*/ 0 h 1962"/>
              <a:gd name="T86" fmla="*/ 3765 w 3765"/>
              <a:gd name="T87" fmla="*/ 1962 h 19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65" h="1962">
                <a:moveTo>
                  <a:pt x="0" y="1962"/>
                </a:moveTo>
                <a:lnTo>
                  <a:pt x="112" y="1936"/>
                </a:lnTo>
                <a:lnTo>
                  <a:pt x="218" y="1888"/>
                </a:lnTo>
                <a:lnTo>
                  <a:pt x="298" y="1840"/>
                </a:lnTo>
                <a:lnTo>
                  <a:pt x="378" y="1792"/>
                </a:lnTo>
                <a:lnTo>
                  <a:pt x="560" y="1706"/>
                </a:lnTo>
                <a:lnTo>
                  <a:pt x="672" y="1626"/>
                </a:lnTo>
                <a:lnTo>
                  <a:pt x="789" y="1568"/>
                </a:lnTo>
                <a:lnTo>
                  <a:pt x="859" y="1523"/>
                </a:lnTo>
                <a:lnTo>
                  <a:pt x="917" y="1488"/>
                </a:lnTo>
                <a:lnTo>
                  <a:pt x="1082" y="1402"/>
                </a:lnTo>
                <a:lnTo>
                  <a:pt x="1194" y="1317"/>
                </a:lnTo>
                <a:lnTo>
                  <a:pt x="1306" y="1221"/>
                </a:lnTo>
                <a:lnTo>
                  <a:pt x="1466" y="1146"/>
                </a:lnTo>
                <a:lnTo>
                  <a:pt x="1674" y="1050"/>
                </a:lnTo>
                <a:lnTo>
                  <a:pt x="1808" y="986"/>
                </a:lnTo>
                <a:lnTo>
                  <a:pt x="1952" y="917"/>
                </a:lnTo>
                <a:lnTo>
                  <a:pt x="2149" y="805"/>
                </a:lnTo>
                <a:lnTo>
                  <a:pt x="2410" y="682"/>
                </a:lnTo>
                <a:lnTo>
                  <a:pt x="2597" y="613"/>
                </a:lnTo>
                <a:lnTo>
                  <a:pt x="2672" y="581"/>
                </a:lnTo>
                <a:lnTo>
                  <a:pt x="2933" y="453"/>
                </a:lnTo>
                <a:lnTo>
                  <a:pt x="3093" y="357"/>
                </a:lnTo>
                <a:lnTo>
                  <a:pt x="3216" y="288"/>
                </a:lnTo>
                <a:lnTo>
                  <a:pt x="3344" y="234"/>
                </a:lnTo>
                <a:lnTo>
                  <a:pt x="3504" y="149"/>
                </a:lnTo>
                <a:lnTo>
                  <a:pt x="3605" y="106"/>
                </a:lnTo>
                <a:lnTo>
                  <a:pt x="3765" y="0"/>
                </a:lnTo>
              </a:path>
            </a:pathLst>
          </a:custGeom>
          <a:noFill/>
          <a:ln w="31750" cap="flat" cmpd="sng">
            <a:solidFill>
              <a:srgbClr val="F5C700"/>
            </a:solidFill>
            <a:prstDash val="solid"/>
            <a:round/>
            <a:headEnd type="none" w="med" len="med"/>
            <a:tailEnd type="none" w="med" len="med"/>
          </a:ln>
        </p:spPr>
        <p:txBody>
          <a:bodyPr wrap="none" anchor="ctr"/>
          <a:lstStyle/>
          <a:p>
            <a:endParaRPr lang="en-GB">
              <a:solidFill>
                <a:srgbClr val="FFFF00"/>
              </a:solidFill>
            </a:endParaRPr>
          </a:p>
        </p:txBody>
      </p:sp>
      <p:sp>
        <p:nvSpPr>
          <p:cNvPr id="17458" name="Freeform 167"/>
          <p:cNvSpPr>
            <a:spLocks/>
          </p:cNvSpPr>
          <p:nvPr/>
        </p:nvSpPr>
        <p:spPr bwMode="auto">
          <a:xfrm>
            <a:off x="2070100" y="2084388"/>
            <a:ext cx="5986463" cy="2566987"/>
          </a:xfrm>
          <a:custGeom>
            <a:avLst/>
            <a:gdLst>
              <a:gd name="T0" fmla="*/ 0 w 3771"/>
              <a:gd name="T1" fmla="*/ 2147483647 h 1797"/>
              <a:gd name="T2" fmla="*/ 2147483647 w 3771"/>
              <a:gd name="T3" fmla="*/ 2147483647 h 1797"/>
              <a:gd name="T4" fmla="*/ 2147483647 w 3771"/>
              <a:gd name="T5" fmla="*/ 2147483647 h 1797"/>
              <a:gd name="T6" fmla="*/ 2147483647 w 3771"/>
              <a:gd name="T7" fmla="*/ 2147483647 h 1797"/>
              <a:gd name="T8" fmla="*/ 2147483647 w 3771"/>
              <a:gd name="T9" fmla="*/ 2147483647 h 1797"/>
              <a:gd name="T10" fmla="*/ 2147483647 w 3771"/>
              <a:gd name="T11" fmla="*/ 2147483647 h 1797"/>
              <a:gd name="T12" fmla="*/ 2147483647 w 3771"/>
              <a:gd name="T13" fmla="*/ 2147483647 h 1797"/>
              <a:gd name="T14" fmla="*/ 2147483647 w 3771"/>
              <a:gd name="T15" fmla="*/ 2147483647 h 1797"/>
              <a:gd name="T16" fmla="*/ 2147483647 w 3771"/>
              <a:gd name="T17" fmla="*/ 2147483647 h 1797"/>
              <a:gd name="T18" fmla="*/ 2147483647 w 3771"/>
              <a:gd name="T19" fmla="*/ 2147483647 h 1797"/>
              <a:gd name="T20" fmla="*/ 2147483647 w 3771"/>
              <a:gd name="T21" fmla="*/ 2147483647 h 1797"/>
              <a:gd name="T22" fmla="*/ 2147483647 w 3771"/>
              <a:gd name="T23" fmla="*/ 2147483647 h 1797"/>
              <a:gd name="T24" fmla="*/ 2147483647 w 3771"/>
              <a:gd name="T25" fmla="*/ 2147483647 h 1797"/>
              <a:gd name="T26" fmla="*/ 2147483647 w 3771"/>
              <a:gd name="T27" fmla="*/ 2147483647 h 1797"/>
              <a:gd name="T28" fmla="*/ 2147483647 w 3771"/>
              <a:gd name="T29" fmla="*/ 2147483647 h 1797"/>
              <a:gd name="T30" fmla="*/ 2147483647 w 3771"/>
              <a:gd name="T31" fmla="*/ 2147483647 h 1797"/>
              <a:gd name="T32" fmla="*/ 2147483647 w 3771"/>
              <a:gd name="T33" fmla="*/ 2147483647 h 1797"/>
              <a:gd name="T34" fmla="*/ 2147483647 w 3771"/>
              <a:gd name="T35" fmla="*/ 2147483647 h 1797"/>
              <a:gd name="T36" fmla="*/ 2147483647 w 3771"/>
              <a:gd name="T37" fmla="*/ 2147483647 h 1797"/>
              <a:gd name="T38" fmla="*/ 2147483647 w 3771"/>
              <a:gd name="T39" fmla="*/ 2147483647 h 1797"/>
              <a:gd name="T40" fmla="*/ 2147483647 w 3771"/>
              <a:gd name="T41" fmla="*/ 2147483647 h 1797"/>
              <a:gd name="T42" fmla="*/ 2147483647 w 3771"/>
              <a:gd name="T43" fmla="*/ 2147483647 h 1797"/>
              <a:gd name="T44" fmla="*/ 2147483647 w 3771"/>
              <a:gd name="T45" fmla="*/ 2147483647 h 1797"/>
              <a:gd name="T46" fmla="*/ 2147483647 w 3771"/>
              <a:gd name="T47" fmla="*/ 2147483647 h 1797"/>
              <a:gd name="T48" fmla="*/ 2147483647 w 3771"/>
              <a:gd name="T49" fmla="*/ 2147483647 h 1797"/>
              <a:gd name="T50" fmla="*/ 2147483647 w 3771"/>
              <a:gd name="T51" fmla="*/ 2147483647 h 1797"/>
              <a:gd name="T52" fmla="*/ 2147483647 w 3771"/>
              <a:gd name="T53" fmla="*/ 2147483647 h 1797"/>
              <a:gd name="T54" fmla="*/ 2147483647 w 3771"/>
              <a:gd name="T55" fmla="*/ 2147483647 h 1797"/>
              <a:gd name="T56" fmla="*/ 2147483647 w 3771"/>
              <a:gd name="T57" fmla="*/ 0 h 17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71"/>
              <a:gd name="T88" fmla="*/ 0 h 1797"/>
              <a:gd name="T89" fmla="*/ 3771 w 3771"/>
              <a:gd name="T90" fmla="*/ 1797 h 17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71" h="1797">
                <a:moveTo>
                  <a:pt x="0" y="1797"/>
                </a:moveTo>
                <a:lnTo>
                  <a:pt x="133" y="1748"/>
                </a:lnTo>
                <a:lnTo>
                  <a:pt x="133" y="1749"/>
                </a:lnTo>
                <a:lnTo>
                  <a:pt x="229" y="1706"/>
                </a:lnTo>
                <a:lnTo>
                  <a:pt x="261" y="1669"/>
                </a:lnTo>
                <a:lnTo>
                  <a:pt x="368" y="1600"/>
                </a:lnTo>
                <a:lnTo>
                  <a:pt x="501" y="1509"/>
                </a:lnTo>
                <a:lnTo>
                  <a:pt x="587" y="1456"/>
                </a:lnTo>
                <a:lnTo>
                  <a:pt x="683" y="1413"/>
                </a:lnTo>
                <a:lnTo>
                  <a:pt x="789" y="1328"/>
                </a:lnTo>
                <a:lnTo>
                  <a:pt x="960" y="1259"/>
                </a:lnTo>
                <a:lnTo>
                  <a:pt x="1195" y="1115"/>
                </a:lnTo>
                <a:lnTo>
                  <a:pt x="1387" y="1008"/>
                </a:lnTo>
                <a:lnTo>
                  <a:pt x="1637" y="917"/>
                </a:lnTo>
                <a:lnTo>
                  <a:pt x="1819" y="853"/>
                </a:lnTo>
                <a:lnTo>
                  <a:pt x="1925" y="795"/>
                </a:lnTo>
                <a:lnTo>
                  <a:pt x="2101" y="736"/>
                </a:lnTo>
                <a:lnTo>
                  <a:pt x="2165" y="699"/>
                </a:lnTo>
                <a:lnTo>
                  <a:pt x="2213" y="693"/>
                </a:lnTo>
                <a:lnTo>
                  <a:pt x="2389" y="613"/>
                </a:lnTo>
                <a:lnTo>
                  <a:pt x="2539" y="549"/>
                </a:lnTo>
                <a:lnTo>
                  <a:pt x="2773" y="448"/>
                </a:lnTo>
                <a:lnTo>
                  <a:pt x="2960" y="379"/>
                </a:lnTo>
                <a:cubicBezTo>
                  <a:pt x="2974" y="376"/>
                  <a:pt x="3023" y="352"/>
                  <a:pt x="3040" y="352"/>
                </a:cubicBezTo>
                <a:cubicBezTo>
                  <a:pt x="3078" y="334"/>
                  <a:pt x="3122" y="304"/>
                  <a:pt x="3189" y="272"/>
                </a:cubicBezTo>
                <a:lnTo>
                  <a:pt x="3419" y="176"/>
                </a:lnTo>
                <a:lnTo>
                  <a:pt x="3557" y="107"/>
                </a:lnTo>
                <a:lnTo>
                  <a:pt x="3707" y="27"/>
                </a:lnTo>
                <a:lnTo>
                  <a:pt x="3771" y="0"/>
                </a:lnTo>
              </a:path>
            </a:pathLst>
          </a:custGeom>
          <a:noFill/>
          <a:ln w="31750" cap="flat" cmpd="sng">
            <a:solidFill>
              <a:srgbClr val="35D80A"/>
            </a:solidFill>
            <a:prstDash val="solid"/>
            <a:round/>
            <a:headEnd type="none" w="med" len="med"/>
            <a:tailEnd type="none" w="med" len="med"/>
          </a:ln>
        </p:spPr>
        <p:txBody>
          <a:bodyPr wrap="none" anchor="ctr"/>
          <a:lstStyle/>
          <a:p>
            <a:endParaRPr lang="en-GB">
              <a:solidFill>
                <a:srgbClr val="FFFF00"/>
              </a:solidFill>
            </a:endParaRPr>
          </a:p>
        </p:txBody>
      </p:sp>
      <p:sp>
        <p:nvSpPr>
          <p:cNvPr id="17459" name="Rectangle 168"/>
          <p:cNvSpPr>
            <a:spLocks noChangeArrowheads="1"/>
          </p:cNvSpPr>
          <p:nvPr/>
        </p:nvSpPr>
        <p:spPr bwMode="auto">
          <a:xfrm>
            <a:off x="531813" y="2979738"/>
            <a:ext cx="1054100" cy="823912"/>
          </a:xfrm>
          <a:prstGeom prst="rect">
            <a:avLst/>
          </a:prstGeom>
          <a:noFill/>
          <a:ln w="9525">
            <a:noFill/>
            <a:miter lim="800000"/>
            <a:headEnd/>
            <a:tailEnd/>
          </a:ln>
        </p:spPr>
        <p:txBody>
          <a:bodyPr wrap="none" lIns="0" tIns="0" rIns="0" bIns="0">
            <a:spAutoFit/>
          </a:bodyPr>
          <a:lstStyle/>
          <a:p>
            <a:pPr algn="ctr"/>
            <a:r>
              <a:rPr lang="en-US">
                <a:solidFill>
                  <a:srgbClr val="FFFF00"/>
                </a:solidFill>
              </a:rPr>
              <a:t>Proportion</a:t>
            </a:r>
            <a:br>
              <a:rPr lang="en-US">
                <a:solidFill>
                  <a:srgbClr val="FFFF00"/>
                </a:solidFill>
              </a:rPr>
            </a:br>
            <a:r>
              <a:rPr lang="en-US">
                <a:solidFill>
                  <a:srgbClr val="FFFF00"/>
                </a:solidFill>
              </a:rPr>
              <a:t>of events</a:t>
            </a:r>
            <a:br>
              <a:rPr lang="en-US">
                <a:solidFill>
                  <a:srgbClr val="FFFF00"/>
                </a:solidFill>
              </a:rPr>
            </a:br>
            <a:r>
              <a:rPr lang="en-US">
                <a:solidFill>
                  <a:srgbClr val="FFFF00"/>
                </a:solidFill>
              </a:rPr>
              <a:t>(%)</a:t>
            </a:r>
            <a:endParaRPr lang="en-US" baseline="-25000">
              <a:solidFill>
                <a:srgbClr val="FFFF00"/>
              </a:solidFill>
            </a:endParaRPr>
          </a:p>
        </p:txBody>
      </p:sp>
      <p:sp>
        <p:nvSpPr>
          <p:cNvPr id="17460" name="Line 169"/>
          <p:cNvSpPr>
            <a:spLocks noChangeShapeType="1"/>
          </p:cNvSpPr>
          <p:nvPr/>
        </p:nvSpPr>
        <p:spPr bwMode="auto">
          <a:xfrm flipV="1">
            <a:off x="854075" y="5629275"/>
            <a:ext cx="1554163" cy="3175"/>
          </a:xfrm>
          <a:prstGeom prst="line">
            <a:avLst/>
          </a:prstGeom>
          <a:noFill/>
          <a:ln w="25400">
            <a:solidFill>
              <a:srgbClr val="C3001B"/>
            </a:solidFill>
            <a:round/>
            <a:headEnd/>
            <a:tailEnd/>
          </a:ln>
        </p:spPr>
        <p:txBody>
          <a:bodyPr/>
          <a:lstStyle/>
          <a:p>
            <a:endParaRPr lang="en-GB">
              <a:solidFill>
                <a:srgbClr val="FFFF00"/>
              </a:solidFill>
            </a:endParaRPr>
          </a:p>
        </p:txBody>
      </p:sp>
      <p:sp>
        <p:nvSpPr>
          <p:cNvPr id="17461" name="Text Box 170"/>
          <p:cNvSpPr txBox="1">
            <a:spLocks noChangeArrowheads="1"/>
          </p:cNvSpPr>
          <p:nvPr/>
        </p:nvSpPr>
        <p:spPr bwMode="auto">
          <a:xfrm>
            <a:off x="287338" y="862013"/>
            <a:ext cx="8828087" cy="701675"/>
          </a:xfrm>
          <a:prstGeom prst="rect">
            <a:avLst/>
          </a:prstGeom>
          <a:noFill/>
          <a:ln w="25400">
            <a:noFill/>
            <a:miter lim="800000"/>
            <a:headEnd/>
            <a:tailEnd/>
          </a:ln>
        </p:spPr>
        <p:txBody>
          <a:bodyPr>
            <a:spAutoFit/>
          </a:bodyPr>
          <a:lstStyle/>
          <a:p>
            <a:pPr>
              <a:lnSpc>
                <a:spcPct val="90000"/>
              </a:lnSpc>
              <a:spcBef>
                <a:spcPct val="20000"/>
              </a:spcBef>
              <a:spcAft>
                <a:spcPct val="20000"/>
              </a:spcAft>
            </a:pPr>
            <a:r>
              <a:rPr lang="en-US">
                <a:solidFill>
                  <a:srgbClr val="FFFF00"/>
                </a:solidFill>
              </a:rPr>
              <a:t>All-cause mortality, nonfatal MI (including silent MI), ACS, revascularization, leg amputation, stroke</a:t>
            </a:r>
          </a:p>
        </p:txBody>
      </p:sp>
      <p:sp>
        <p:nvSpPr>
          <p:cNvPr id="17462" name="Rectangle 172"/>
          <p:cNvSpPr>
            <a:spLocks noChangeArrowheads="1"/>
          </p:cNvSpPr>
          <p:nvPr/>
        </p:nvSpPr>
        <p:spPr bwMode="auto">
          <a:xfrm>
            <a:off x="215900" y="6303963"/>
            <a:ext cx="1152525" cy="304800"/>
          </a:xfrm>
          <a:prstGeom prst="rect">
            <a:avLst/>
          </a:prstGeom>
          <a:noFill/>
          <a:ln w="9525">
            <a:noFill/>
            <a:miter lim="800000"/>
            <a:headEnd/>
            <a:tailEnd/>
          </a:ln>
        </p:spPr>
        <p:txBody>
          <a:bodyPr wrap="none">
            <a:spAutoFit/>
          </a:bodyPr>
          <a:lstStyle/>
          <a:p>
            <a:r>
              <a:rPr lang="en-US" sz="1400">
                <a:solidFill>
                  <a:srgbClr val="FFFF00"/>
                </a:solidFill>
              </a:rPr>
              <a:t>*Unadjusted</a:t>
            </a:r>
          </a:p>
        </p:txBody>
      </p:sp>
      <p:sp>
        <p:nvSpPr>
          <p:cNvPr id="17463" name="Line 143"/>
          <p:cNvSpPr>
            <a:spLocks noChangeShapeType="1"/>
          </p:cNvSpPr>
          <p:nvPr/>
        </p:nvSpPr>
        <p:spPr bwMode="auto">
          <a:xfrm>
            <a:off x="3641725" y="1954213"/>
            <a:ext cx="4514850" cy="0"/>
          </a:xfrm>
          <a:prstGeom prst="line">
            <a:avLst/>
          </a:prstGeom>
          <a:noFill/>
          <a:ln w="25400">
            <a:solidFill>
              <a:schemeClr val="bg1"/>
            </a:solidFill>
            <a:round/>
            <a:headEnd/>
            <a:tailEnd type="triangle" w="med" len="med"/>
          </a:ln>
        </p:spPr>
        <p:txBody>
          <a:bodyPr wrap="none" anchor="ctr"/>
          <a:lstStyle/>
          <a:p>
            <a:endParaRPr lang="en-GB">
              <a:solidFill>
                <a:srgbClr val="FFFF00"/>
              </a:solidFill>
            </a:endParaRPr>
          </a:p>
        </p:txBody>
      </p:sp>
      <p:sp>
        <p:nvSpPr>
          <p:cNvPr id="17464" name="Rectangle 145"/>
          <p:cNvSpPr>
            <a:spLocks noChangeArrowheads="1"/>
          </p:cNvSpPr>
          <p:nvPr/>
        </p:nvSpPr>
        <p:spPr bwMode="invGray">
          <a:xfrm>
            <a:off x="2413000" y="1546225"/>
            <a:ext cx="1987550" cy="781050"/>
          </a:xfrm>
          <a:prstGeom prst="rect">
            <a:avLst/>
          </a:prstGeom>
          <a:solidFill>
            <a:srgbClr val="FF0000"/>
          </a:solidFill>
          <a:ln w="25400">
            <a:noFill/>
            <a:miter lim="800000"/>
            <a:headEnd/>
            <a:tailEnd/>
          </a:ln>
        </p:spPr>
        <p:txBody>
          <a:bodyPr wrap="none" anchor="ctr"/>
          <a:lstStyle/>
          <a:p>
            <a:endParaRPr lang="en-GB">
              <a:solidFill>
                <a:srgbClr val="FFFF00"/>
              </a:solidFill>
            </a:endParaRPr>
          </a:p>
        </p:txBody>
      </p:sp>
      <p:sp>
        <p:nvSpPr>
          <p:cNvPr id="17465" name="Rectangle 146"/>
          <p:cNvSpPr>
            <a:spLocks noChangeArrowheads="1"/>
          </p:cNvSpPr>
          <p:nvPr/>
        </p:nvSpPr>
        <p:spPr bwMode="invGray">
          <a:xfrm>
            <a:off x="2109788" y="1612900"/>
            <a:ext cx="2593975" cy="836613"/>
          </a:xfrm>
          <a:prstGeom prst="rect">
            <a:avLst/>
          </a:prstGeom>
          <a:noFill/>
          <a:ln w="9525">
            <a:noFill/>
            <a:miter lim="800000"/>
            <a:headEnd/>
            <a:tailEnd/>
          </a:ln>
        </p:spPr>
        <p:txBody>
          <a:bodyPr lIns="0" tIns="0" rIns="0" bIns="0">
            <a:spAutoFit/>
          </a:bodyPr>
          <a:lstStyle/>
          <a:p>
            <a:pPr algn="ctr"/>
            <a:r>
              <a:rPr lang="en-US" sz="1500" b="1">
                <a:solidFill>
                  <a:srgbClr val="FFFFFF"/>
                </a:solidFill>
              </a:rPr>
              <a:t>10% RRR</a:t>
            </a:r>
          </a:p>
          <a:p>
            <a:pPr algn="ctr"/>
            <a:r>
              <a:rPr lang="en-US" sz="1400" b="1">
                <a:solidFill>
                  <a:srgbClr val="FFFF00"/>
                </a:solidFill>
                <a:sym typeface="Symbol" pitchFamily="18" charset="2"/>
              </a:rPr>
              <a:t>HR* 0.90 (0.80–1.02)</a:t>
            </a:r>
            <a:r>
              <a:rPr lang="en-US" sz="1500" b="1">
                <a:solidFill>
                  <a:srgbClr val="FFFF00"/>
                </a:solidFill>
                <a:sym typeface="Symbol" pitchFamily="18" charset="2"/>
              </a:rPr>
              <a:t/>
            </a:r>
            <a:br>
              <a:rPr lang="en-US" sz="1500" b="1">
                <a:solidFill>
                  <a:srgbClr val="FFFF00"/>
                </a:solidFill>
                <a:sym typeface="Symbol" pitchFamily="18" charset="2"/>
              </a:rPr>
            </a:br>
            <a:r>
              <a:rPr lang="en-US" sz="1400" b="1">
                <a:solidFill>
                  <a:srgbClr val="FFFF00"/>
                </a:solidFill>
                <a:sym typeface="Symbol" pitchFamily="18" charset="2"/>
              </a:rPr>
              <a:t>P = 0.095</a:t>
            </a:r>
            <a:endParaRPr lang="en-US" sz="1500" b="1">
              <a:solidFill>
                <a:srgbClr val="FFFF00"/>
              </a:solidFill>
              <a:sym typeface="Symbol" pitchFamily="18" charset="2"/>
            </a:endParaRPr>
          </a:p>
          <a:p>
            <a:pPr algn="ctr"/>
            <a:endParaRPr lang="en-US" b="1" baseline="-25000">
              <a:solidFill>
                <a:srgbClr val="FFFF00"/>
              </a:solidFill>
            </a:endParaRPr>
          </a:p>
        </p:txBody>
      </p:sp>
      <p:sp>
        <p:nvSpPr>
          <p:cNvPr id="17466" name="Line 173"/>
          <p:cNvSpPr>
            <a:spLocks noChangeShapeType="1"/>
          </p:cNvSpPr>
          <p:nvPr/>
        </p:nvSpPr>
        <p:spPr bwMode="auto">
          <a:xfrm>
            <a:off x="2057400" y="4687888"/>
            <a:ext cx="6035675" cy="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7467" name="Slide Number Placeholder 58"/>
          <p:cNvSpPr>
            <a:spLocks noGrp="1"/>
          </p:cNvSpPr>
          <p:nvPr>
            <p:ph type="sldNum" sz="quarter" idx="12"/>
          </p:nvPr>
        </p:nvSpPr>
        <p:spPr>
          <a:noFill/>
        </p:spPr>
        <p:txBody>
          <a:bodyPr/>
          <a:lstStyle/>
          <a:p>
            <a:fld id="{B58496B0-556F-4E78-A1F0-72F46EAC59CF}" type="slidenum">
              <a:rPr lang="en-GB" smtClean="0">
                <a:solidFill>
                  <a:srgbClr val="FFFF00">
                    <a:tint val="75000"/>
                  </a:srgbClr>
                </a:solidFill>
              </a:rPr>
              <a:pPr/>
              <a:t>14</a:t>
            </a:fld>
            <a:endParaRPr lang="en-GB" smtClean="0">
              <a:solidFill>
                <a:srgbClr val="FFFF00">
                  <a:tint val="75000"/>
                </a:srgbClr>
              </a:solidFill>
            </a:endParaRPr>
          </a:p>
        </p:txBody>
      </p:sp>
      <p:sp>
        <p:nvSpPr>
          <p:cNvPr id="17468" name="Footer Placeholder 59"/>
          <p:cNvSpPr>
            <a:spLocks noGrp="1"/>
          </p:cNvSpPr>
          <p:nvPr>
            <p:ph type="ftr" sz="quarter" idx="11"/>
          </p:nvPr>
        </p:nvSpPr>
        <p:spPr>
          <a:noFill/>
        </p:spPr>
        <p:txBody>
          <a:bodyPr/>
          <a:lstStyle/>
          <a:p>
            <a:r>
              <a:rPr lang="en-GB" dirty="0" smtClean="0">
                <a:solidFill>
                  <a:srgbClr val="FFFF00">
                    <a:tint val="75000"/>
                  </a:srgbClr>
                </a:solidFill>
              </a:rPr>
              <a:t>Ian Gallen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60"/>
          <p:cNvSpPr>
            <a:spLocks/>
          </p:cNvSpPr>
          <p:nvPr/>
        </p:nvSpPr>
        <p:spPr bwMode="gray">
          <a:xfrm>
            <a:off x="3409950" y="2727325"/>
            <a:ext cx="4730750" cy="1454150"/>
          </a:xfrm>
          <a:custGeom>
            <a:avLst/>
            <a:gdLst>
              <a:gd name="T0" fmla="*/ 0 w 2980"/>
              <a:gd name="T1" fmla="*/ 2147483647 h 964"/>
              <a:gd name="T2" fmla="*/ 2147483647 w 2980"/>
              <a:gd name="T3" fmla="*/ 2147483647 h 964"/>
              <a:gd name="T4" fmla="*/ 2147483647 w 2980"/>
              <a:gd name="T5" fmla="*/ 2147483647 h 964"/>
              <a:gd name="T6" fmla="*/ 2147483647 w 2980"/>
              <a:gd name="T7" fmla="*/ 2147483647 h 964"/>
              <a:gd name="T8" fmla="*/ 2147483647 w 2980"/>
              <a:gd name="T9" fmla="*/ 2147483647 h 964"/>
              <a:gd name="T10" fmla="*/ 2147483647 w 2980"/>
              <a:gd name="T11" fmla="*/ 2147483647 h 964"/>
              <a:gd name="T12" fmla="*/ 2147483647 w 2980"/>
              <a:gd name="T13" fmla="*/ 2147483647 h 964"/>
              <a:gd name="T14" fmla="*/ 2147483647 w 2980"/>
              <a:gd name="T15" fmla="*/ 2147483647 h 964"/>
              <a:gd name="T16" fmla="*/ 2147483647 w 2980"/>
              <a:gd name="T17" fmla="*/ 2147483647 h 964"/>
              <a:gd name="T18" fmla="*/ 2147483647 w 2980"/>
              <a:gd name="T19" fmla="*/ 2147483647 h 964"/>
              <a:gd name="T20" fmla="*/ 2147483647 w 2980"/>
              <a:gd name="T21" fmla="*/ 2147483647 h 964"/>
              <a:gd name="T22" fmla="*/ 2147483647 w 2980"/>
              <a:gd name="T23" fmla="*/ 2147483647 h 964"/>
              <a:gd name="T24" fmla="*/ 2147483647 w 2980"/>
              <a:gd name="T25" fmla="*/ 0 h 9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0"/>
              <a:gd name="T40" fmla="*/ 0 h 964"/>
              <a:gd name="T41" fmla="*/ 2980 w 2980"/>
              <a:gd name="T42" fmla="*/ 964 h 9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0" h="964">
                <a:moveTo>
                  <a:pt x="0" y="964"/>
                </a:moveTo>
                <a:lnTo>
                  <a:pt x="444" y="804"/>
                </a:lnTo>
                <a:lnTo>
                  <a:pt x="700" y="716"/>
                </a:lnTo>
                <a:lnTo>
                  <a:pt x="884" y="656"/>
                </a:lnTo>
                <a:lnTo>
                  <a:pt x="1116" y="596"/>
                </a:lnTo>
                <a:lnTo>
                  <a:pt x="1272" y="536"/>
                </a:lnTo>
                <a:lnTo>
                  <a:pt x="1520" y="440"/>
                </a:lnTo>
                <a:lnTo>
                  <a:pt x="1724" y="384"/>
                </a:lnTo>
                <a:lnTo>
                  <a:pt x="1952" y="332"/>
                </a:lnTo>
                <a:lnTo>
                  <a:pt x="2380" y="184"/>
                </a:lnTo>
                <a:lnTo>
                  <a:pt x="2600" y="104"/>
                </a:lnTo>
                <a:lnTo>
                  <a:pt x="2788" y="56"/>
                </a:lnTo>
                <a:lnTo>
                  <a:pt x="2980" y="0"/>
                </a:lnTo>
              </a:path>
            </a:pathLst>
          </a:custGeom>
          <a:noFill/>
          <a:ln w="31750" cap="flat" cmpd="sng">
            <a:solidFill>
              <a:srgbClr val="F0C800"/>
            </a:solidFill>
            <a:prstDash val="solid"/>
            <a:round/>
            <a:headEnd type="none" w="med" len="med"/>
            <a:tailEnd type="none" w="med" len="med"/>
          </a:ln>
        </p:spPr>
        <p:txBody>
          <a:bodyPr wrap="none" anchor="ctr"/>
          <a:lstStyle/>
          <a:p>
            <a:endParaRPr lang="en-GB">
              <a:solidFill>
                <a:srgbClr val="FFFF00"/>
              </a:solidFill>
            </a:endParaRPr>
          </a:p>
        </p:txBody>
      </p:sp>
      <p:sp>
        <p:nvSpPr>
          <p:cNvPr id="18435" name="Rectangle 2"/>
          <p:cNvSpPr>
            <a:spLocks noChangeArrowheads="1"/>
          </p:cNvSpPr>
          <p:nvPr/>
        </p:nvSpPr>
        <p:spPr bwMode="auto">
          <a:xfrm>
            <a:off x="311150" y="230188"/>
            <a:ext cx="8640763" cy="736600"/>
          </a:xfrm>
          <a:prstGeom prst="rect">
            <a:avLst/>
          </a:prstGeom>
          <a:noFill/>
          <a:ln w="9525">
            <a:noFill/>
            <a:miter lim="800000"/>
            <a:headEnd/>
            <a:tailEnd/>
          </a:ln>
        </p:spPr>
        <p:txBody>
          <a:bodyPr/>
          <a:lstStyle/>
          <a:p>
            <a:r>
              <a:rPr lang="en-US" sz="3400" b="1">
                <a:solidFill>
                  <a:srgbClr val="FFFF00"/>
                </a:solidFill>
                <a:latin typeface="Times New Roman" pitchFamily="18" charset="0"/>
              </a:rPr>
              <a:t>PROactive: Reduction in secondary outcome</a:t>
            </a:r>
            <a:endParaRPr lang="en-US" sz="2600" b="1">
              <a:solidFill>
                <a:srgbClr val="FFFF00"/>
              </a:solidFill>
              <a:latin typeface="Times New Roman" pitchFamily="18" charset="0"/>
            </a:endParaRPr>
          </a:p>
        </p:txBody>
      </p:sp>
      <p:sp>
        <p:nvSpPr>
          <p:cNvPr id="18436" name="Line 3"/>
          <p:cNvSpPr>
            <a:spLocks noChangeShapeType="1"/>
          </p:cNvSpPr>
          <p:nvPr/>
        </p:nvSpPr>
        <p:spPr bwMode="auto">
          <a:xfrm flipV="1">
            <a:off x="365125" y="830263"/>
            <a:ext cx="8477250" cy="17462"/>
          </a:xfrm>
          <a:prstGeom prst="line">
            <a:avLst/>
          </a:prstGeom>
          <a:noFill/>
          <a:ln w="25400">
            <a:solidFill>
              <a:srgbClr val="C3001B"/>
            </a:solidFill>
            <a:round/>
            <a:headEnd/>
            <a:tailEnd/>
          </a:ln>
        </p:spPr>
        <p:txBody>
          <a:bodyPr/>
          <a:lstStyle/>
          <a:p>
            <a:endParaRPr lang="en-GB">
              <a:solidFill>
                <a:srgbClr val="FFFF00"/>
              </a:solidFill>
            </a:endParaRPr>
          </a:p>
        </p:txBody>
      </p:sp>
      <p:sp>
        <p:nvSpPr>
          <p:cNvPr id="18437" name="Rectangle 4"/>
          <p:cNvSpPr>
            <a:spLocks noChangeArrowheads="1"/>
          </p:cNvSpPr>
          <p:nvPr/>
        </p:nvSpPr>
        <p:spPr bwMode="auto">
          <a:xfrm>
            <a:off x="5008563" y="6308725"/>
            <a:ext cx="3870325" cy="304800"/>
          </a:xfrm>
          <a:prstGeom prst="rect">
            <a:avLst/>
          </a:prstGeom>
          <a:noFill/>
          <a:ln w="9525">
            <a:noFill/>
            <a:miter lim="800000"/>
            <a:headEnd/>
            <a:tailEnd/>
          </a:ln>
        </p:spPr>
        <p:txBody>
          <a:bodyPr wrap="none">
            <a:spAutoFit/>
          </a:bodyPr>
          <a:lstStyle/>
          <a:p>
            <a:pPr algn="r"/>
            <a:r>
              <a:rPr lang="en-US" sz="1400">
                <a:solidFill>
                  <a:srgbClr val="FFFF00"/>
                </a:solidFill>
              </a:rPr>
              <a:t>Dormandy JA et al.</a:t>
            </a:r>
            <a:r>
              <a:rPr lang="en-US" sz="1400" i="1">
                <a:solidFill>
                  <a:srgbClr val="FFFF00"/>
                </a:solidFill>
              </a:rPr>
              <a:t> Lancet</a:t>
            </a:r>
            <a:r>
              <a:rPr lang="en-US" sz="1400">
                <a:solidFill>
                  <a:srgbClr val="FFFF00"/>
                </a:solidFill>
              </a:rPr>
              <a:t>. 2005;366:1279-89.</a:t>
            </a:r>
          </a:p>
        </p:txBody>
      </p:sp>
      <p:sp>
        <p:nvSpPr>
          <p:cNvPr id="18438" name="Rectangle 38"/>
          <p:cNvSpPr>
            <a:spLocks noChangeArrowheads="1"/>
          </p:cNvSpPr>
          <p:nvPr/>
        </p:nvSpPr>
        <p:spPr bwMode="auto">
          <a:xfrm>
            <a:off x="766763" y="5197475"/>
            <a:ext cx="1695450" cy="350838"/>
          </a:xfrm>
          <a:prstGeom prst="rect">
            <a:avLst/>
          </a:prstGeom>
          <a:noFill/>
          <a:ln w="25400">
            <a:noFill/>
            <a:miter lim="800000"/>
            <a:headEnd/>
            <a:tailEnd/>
          </a:ln>
        </p:spPr>
        <p:txBody>
          <a:bodyPr wrap="none">
            <a:spAutoFit/>
          </a:bodyPr>
          <a:lstStyle/>
          <a:p>
            <a:r>
              <a:rPr lang="en-US" sz="1700" b="1">
                <a:solidFill>
                  <a:srgbClr val="FFFF00"/>
                </a:solidFill>
                <a:sym typeface="Symbol" pitchFamily="18" charset="2"/>
              </a:rPr>
              <a:t>Number at risk</a:t>
            </a:r>
            <a:endParaRPr lang="en-US" sz="1700">
              <a:solidFill>
                <a:srgbClr val="FFFF00"/>
              </a:solidFill>
              <a:sym typeface="Symbol" pitchFamily="18" charset="2"/>
            </a:endParaRPr>
          </a:p>
        </p:txBody>
      </p:sp>
      <p:sp>
        <p:nvSpPr>
          <p:cNvPr id="18439" name="Rectangle 39"/>
          <p:cNvSpPr>
            <a:spLocks noChangeArrowheads="1"/>
          </p:cNvSpPr>
          <p:nvPr/>
        </p:nvSpPr>
        <p:spPr bwMode="auto">
          <a:xfrm>
            <a:off x="1084263" y="5573713"/>
            <a:ext cx="1360487"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Pioglitazone</a:t>
            </a:r>
          </a:p>
        </p:txBody>
      </p:sp>
      <p:sp>
        <p:nvSpPr>
          <p:cNvPr id="18440" name="Rectangle 40"/>
          <p:cNvSpPr>
            <a:spLocks noChangeArrowheads="1"/>
          </p:cNvSpPr>
          <p:nvPr/>
        </p:nvSpPr>
        <p:spPr bwMode="auto">
          <a:xfrm>
            <a:off x="2682875" y="5573713"/>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2536</a:t>
            </a:r>
          </a:p>
        </p:txBody>
      </p:sp>
      <p:sp>
        <p:nvSpPr>
          <p:cNvPr id="18441" name="Rectangle 41"/>
          <p:cNvSpPr>
            <a:spLocks noChangeArrowheads="1"/>
          </p:cNvSpPr>
          <p:nvPr/>
        </p:nvSpPr>
        <p:spPr bwMode="auto">
          <a:xfrm>
            <a:off x="3702050" y="5573713"/>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2487</a:t>
            </a:r>
          </a:p>
        </p:txBody>
      </p:sp>
      <p:sp>
        <p:nvSpPr>
          <p:cNvPr id="18442" name="Rectangle 42"/>
          <p:cNvSpPr>
            <a:spLocks noChangeArrowheads="1"/>
          </p:cNvSpPr>
          <p:nvPr/>
        </p:nvSpPr>
        <p:spPr bwMode="auto">
          <a:xfrm>
            <a:off x="4721225" y="5573713"/>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2435</a:t>
            </a:r>
          </a:p>
        </p:txBody>
      </p:sp>
      <p:sp>
        <p:nvSpPr>
          <p:cNvPr id="18443" name="Rectangle 43"/>
          <p:cNvSpPr>
            <a:spLocks noChangeArrowheads="1"/>
          </p:cNvSpPr>
          <p:nvPr/>
        </p:nvSpPr>
        <p:spPr bwMode="auto">
          <a:xfrm>
            <a:off x="5691188" y="5573713"/>
            <a:ext cx="665162"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2381</a:t>
            </a:r>
          </a:p>
        </p:txBody>
      </p:sp>
      <p:sp>
        <p:nvSpPr>
          <p:cNvPr id="18444" name="Rectangle 44"/>
          <p:cNvSpPr>
            <a:spLocks noChangeArrowheads="1"/>
          </p:cNvSpPr>
          <p:nvPr/>
        </p:nvSpPr>
        <p:spPr bwMode="auto">
          <a:xfrm>
            <a:off x="6708775" y="5573713"/>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2336</a:t>
            </a:r>
          </a:p>
        </p:txBody>
      </p:sp>
      <p:sp>
        <p:nvSpPr>
          <p:cNvPr id="18445" name="Rectangle 45"/>
          <p:cNvSpPr>
            <a:spLocks noChangeArrowheads="1"/>
          </p:cNvSpPr>
          <p:nvPr/>
        </p:nvSpPr>
        <p:spPr bwMode="auto">
          <a:xfrm>
            <a:off x="7777163" y="5573713"/>
            <a:ext cx="544512"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396</a:t>
            </a:r>
          </a:p>
        </p:txBody>
      </p:sp>
      <p:sp>
        <p:nvSpPr>
          <p:cNvPr id="18446" name="Rectangle 46"/>
          <p:cNvSpPr>
            <a:spLocks noChangeArrowheads="1"/>
          </p:cNvSpPr>
          <p:nvPr/>
        </p:nvSpPr>
        <p:spPr bwMode="auto">
          <a:xfrm>
            <a:off x="1481138" y="5956300"/>
            <a:ext cx="963612"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Placebo</a:t>
            </a:r>
          </a:p>
        </p:txBody>
      </p:sp>
      <p:sp>
        <p:nvSpPr>
          <p:cNvPr id="18447" name="Rectangle 47"/>
          <p:cNvSpPr>
            <a:spLocks noChangeArrowheads="1"/>
          </p:cNvSpPr>
          <p:nvPr/>
        </p:nvSpPr>
        <p:spPr bwMode="auto">
          <a:xfrm>
            <a:off x="2682875" y="595630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2566</a:t>
            </a:r>
          </a:p>
        </p:txBody>
      </p:sp>
      <p:sp>
        <p:nvSpPr>
          <p:cNvPr id="18448" name="Rectangle 48"/>
          <p:cNvSpPr>
            <a:spLocks noChangeArrowheads="1"/>
          </p:cNvSpPr>
          <p:nvPr/>
        </p:nvSpPr>
        <p:spPr bwMode="auto">
          <a:xfrm>
            <a:off x="3702050" y="595630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2504</a:t>
            </a:r>
          </a:p>
        </p:txBody>
      </p:sp>
      <p:sp>
        <p:nvSpPr>
          <p:cNvPr id="18449" name="Rectangle 49"/>
          <p:cNvSpPr>
            <a:spLocks noChangeArrowheads="1"/>
          </p:cNvSpPr>
          <p:nvPr/>
        </p:nvSpPr>
        <p:spPr bwMode="auto">
          <a:xfrm>
            <a:off x="4721225" y="595630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2442</a:t>
            </a:r>
          </a:p>
        </p:txBody>
      </p:sp>
      <p:sp>
        <p:nvSpPr>
          <p:cNvPr id="18450" name="Rectangle 50"/>
          <p:cNvSpPr>
            <a:spLocks noChangeArrowheads="1"/>
          </p:cNvSpPr>
          <p:nvPr/>
        </p:nvSpPr>
        <p:spPr bwMode="auto">
          <a:xfrm>
            <a:off x="5691188" y="5956300"/>
            <a:ext cx="665162"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2371</a:t>
            </a:r>
          </a:p>
        </p:txBody>
      </p:sp>
      <p:sp>
        <p:nvSpPr>
          <p:cNvPr id="18451" name="Rectangle 51"/>
          <p:cNvSpPr>
            <a:spLocks noChangeArrowheads="1"/>
          </p:cNvSpPr>
          <p:nvPr/>
        </p:nvSpPr>
        <p:spPr bwMode="auto">
          <a:xfrm>
            <a:off x="6708775" y="595630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2315</a:t>
            </a:r>
          </a:p>
        </p:txBody>
      </p:sp>
      <p:sp>
        <p:nvSpPr>
          <p:cNvPr id="18452" name="Rectangle 52"/>
          <p:cNvSpPr>
            <a:spLocks noChangeArrowheads="1"/>
          </p:cNvSpPr>
          <p:nvPr/>
        </p:nvSpPr>
        <p:spPr bwMode="auto">
          <a:xfrm>
            <a:off x="7777163" y="5956300"/>
            <a:ext cx="544512"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390</a:t>
            </a:r>
          </a:p>
        </p:txBody>
      </p:sp>
      <p:sp>
        <p:nvSpPr>
          <p:cNvPr id="18453" name="Line 61"/>
          <p:cNvSpPr>
            <a:spLocks noChangeShapeType="1"/>
          </p:cNvSpPr>
          <p:nvPr/>
        </p:nvSpPr>
        <p:spPr bwMode="auto">
          <a:xfrm flipV="1">
            <a:off x="854075" y="5540375"/>
            <a:ext cx="1554163" cy="3175"/>
          </a:xfrm>
          <a:prstGeom prst="line">
            <a:avLst/>
          </a:prstGeom>
          <a:noFill/>
          <a:ln w="25400">
            <a:solidFill>
              <a:srgbClr val="C3001B"/>
            </a:solidFill>
            <a:round/>
            <a:headEnd/>
            <a:tailEnd/>
          </a:ln>
        </p:spPr>
        <p:txBody>
          <a:bodyPr/>
          <a:lstStyle/>
          <a:p>
            <a:endParaRPr lang="en-GB">
              <a:solidFill>
                <a:srgbClr val="FFFF00"/>
              </a:solidFill>
            </a:endParaRPr>
          </a:p>
        </p:txBody>
      </p:sp>
      <p:sp>
        <p:nvSpPr>
          <p:cNvPr id="18454" name="Line 5"/>
          <p:cNvSpPr>
            <a:spLocks noChangeShapeType="1"/>
          </p:cNvSpPr>
          <p:nvPr/>
        </p:nvSpPr>
        <p:spPr bwMode="auto">
          <a:xfrm>
            <a:off x="1903413" y="1330325"/>
            <a:ext cx="125412" cy="1588"/>
          </a:xfrm>
          <a:prstGeom prst="line">
            <a:avLst/>
          </a:prstGeom>
          <a:noFill/>
          <a:ln w="25400">
            <a:solidFill>
              <a:srgbClr val="FFFFFF"/>
            </a:solidFill>
            <a:round/>
            <a:headEnd/>
            <a:tailEnd/>
          </a:ln>
        </p:spPr>
        <p:txBody>
          <a:bodyPr/>
          <a:lstStyle/>
          <a:p>
            <a:endParaRPr lang="en-GB">
              <a:solidFill>
                <a:srgbClr val="FFFF00"/>
              </a:solidFill>
            </a:endParaRPr>
          </a:p>
        </p:txBody>
      </p:sp>
      <p:sp>
        <p:nvSpPr>
          <p:cNvPr id="18455" name="Rectangle 6"/>
          <p:cNvSpPr>
            <a:spLocks noChangeArrowheads="1"/>
          </p:cNvSpPr>
          <p:nvPr/>
        </p:nvSpPr>
        <p:spPr bwMode="auto">
          <a:xfrm>
            <a:off x="1749425" y="3814763"/>
            <a:ext cx="127000" cy="274637"/>
          </a:xfrm>
          <a:prstGeom prst="rect">
            <a:avLst/>
          </a:prstGeom>
          <a:noFill/>
          <a:ln w="9525">
            <a:noFill/>
            <a:miter lim="800000"/>
            <a:headEnd/>
            <a:tailEnd/>
          </a:ln>
        </p:spPr>
        <p:txBody>
          <a:bodyPr wrap="none" lIns="0" tIns="0" rIns="0" bIns="0">
            <a:spAutoFit/>
          </a:bodyPr>
          <a:lstStyle/>
          <a:p>
            <a:pPr algn="r"/>
            <a:r>
              <a:rPr lang="en-US">
                <a:solidFill>
                  <a:srgbClr val="FFFF00"/>
                </a:solidFill>
              </a:rPr>
              <a:t>5</a:t>
            </a:r>
            <a:endParaRPr lang="en-US" baseline="-25000">
              <a:solidFill>
                <a:srgbClr val="FFFF00"/>
              </a:solidFill>
            </a:endParaRPr>
          </a:p>
        </p:txBody>
      </p:sp>
      <p:sp>
        <p:nvSpPr>
          <p:cNvPr id="18456" name="Rectangle 7"/>
          <p:cNvSpPr>
            <a:spLocks noChangeArrowheads="1"/>
          </p:cNvSpPr>
          <p:nvPr/>
        </p:nvSpPr>
        <p:spPr bwMode="auto">
          <a:xfrm>
            <a:off x="1622425" y="3143250"/>
            <a:ext cx="254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10</a:t>
            </a:r>
            <a:endParaRPr lang="en-US" baseline="-25000">
              <a:solidFill>
                <a:srgbClr val="FFFF00"/>
              </a:solidFill>
            </a:endParaRPr>
          </a:p>
        </p:txBody>
      </p:sp>
      <p:sp>
        <p:nvSpPr>
          <p:cNvPr id="18457" name="Rectangle 8"/>
          <p:cNvSpPr>
            <a:spLocks noChangeArrowheads="1"/>
          </p:cNvSpPr>
          <p:nvPr/>
        </p:nvSpPr>
        <p:spPr bwMode="auto">
          <a:xfrm>
            <a:off x="1622425" y="2520950"/>
            <a:ext cx="254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15</a:t>
            </a:r>
            <a:endParaRPr lang="en-US" baseline="-25000">
              <a:solidFill>
                <a:srgbClr val="FFFF00"/>
              </a:solidFill>
            </a:endParaRPr>
          </a:p>
        </p:txBody>
      </p:sp>
      <p:sp>
        <p:nvSpPr>
          <p:cNvPr id="18458" name="Rectangle 9"/>
          <p:cNvSpPr>
            <a:spLocks noChangeArrowheads="1"/>
          </p:cNvSpPr>
          <p:nvPr/>
        </p:nvSpPr>
        <p:spPr bwMode="auto">
          <a:xfrm>
            <a:off x="1622425" y="1211263"/>
            <a:ext cx="254000" cy="274637"/>
          </a:xfrm>
          <a:prstGeom prst="rect">
            <a:avLst/>
          </a:prstGeom>
          <a:noFill/>
          <a:ln w="9525">
            <a:noFill/>
            <a:miter lim="800000"/>
            <a:headEnd/>
            <a:tailEnd/>
          </a:ln>
        </p:spPr>
        <p:txBody>
          <a:bodyPr wrap="none" lIns="0" tIns="0" rIns="0" bIns="0">
            <a:spAutoFit/>
          </a:bodyPr>
          <a:lstStyle/>
          <a:p>
            <a:pPr algn="r"/>
            <a:r>
              <a:rPr lang="en-US">
                <a:solidFill>
                  <a:srgbClr val="FFFF00"/>
                </a:solidFill>
              </a:rPr>
              <a:t>25</a:t>
            </a:r>
            <a:endParaRPr lang="en-US" baseline="-25000">
              <a:solidFill>
                <a:srgbClr val="FFFF00"/>
              </a:solidFill>
            </a:endParaRPr>
          </a:p>
        </p:txBody>
      </p:sp>
      <p:sp>
        <p:nvSpPr>
          <p:cNvPr id="18459" name="Rectangle 10"/>
          <p:cNvSpPr>
            <a:spLocks noChangeArrowheads="1"/>
          </p:cNvSpPr>
          <p:nvPr/>
        </p:nvSpPr>
        <p:spPr bwMode="auto">
          <a:xfrm>
            <a:off x="1749425" y="4440238"/>
            <a:ext cx="127000" cy="274637"/>
          </a:xfrm>
          <a:prstGeom prst="rect">
            <a:avLst/>
          </a:prstGeom>
          <a:noFill/>
          <a:ln w="9525">
            <a:noFill/>
            <a:miter lim="800000"/>
            <a:headEnd/>
            <a:tailEnd/>
          </a:ln>
        </p:spPr>
        <p:txBody>
          <a:bodyPr wrap="none" lIns="0" tIns="0" rIns="0" bIns="0">
            <a:spAutoFit/>
          </a:bodyPr>
          <a:lstStyle/>
          <a:p>
            <a:pPr algn="r"/>
            <a:r>
              <a:rPr lang="en-US">
                <a:solidFill>
                  <a:srgbClr val="FFFF00"/>
                </a:solidFill>
              </a:rPr>
              <a:t>0</a:t>
            </a:r>
            <a:endParaRPr lang="en-US" baseline="-25000">
              <a:solidFill>
                <a:srgbClr val="FFFF00"/>
              </a:solidFill>
            </a:endParaRPr>
          </a:p>
        </p:txBody>
      </p:sp>
      <p:sp>
        <p:nvSpPr>
          <p:cNvPr id="18460" name="Line 11"/>
          <p:cNvSpPr>
            <a:spLocks noChangeShapeType="1"/>
          </p:cNvSpPr>
          <p:nvPr/>
        </p:nvSpPr>
        <p:spPr bwMode="auto">
          <a:xfrm>
            <a:off x="3022600" y="4579938"/>
            <a:ext cx="0" cy="11430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8461" name="Rectangle 12"/>
          <p:cNvSpPr>
            <a:spLocks noChangeArrowheads="1"/>
          </p:cNvSpPr>
          <p:nvPr/>
        </p:nvSpPr>
        <p:spPr bwMode="auto">
          <a:xfrm>
            <a:off x="2865438" y="4662488"/>
            <a:ext cx="311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6</a:t>
            </a:r>
          </a:p>
        </p:txBody>
      </p:sp>
      <p:sp>
        <p:nvSpPr>
          <p:cNvPr id="18462" name="Rectangle 13"/>
          <p:cNvSpPr>
            <a:spLocks noChangeArrowheads="1"/>
          </p:cNvSpPr>
          <p:nvPr/>
        </p:nvSpPr>
        <p:spPr bwMode="auto">
          <a:xfrm>
            <a:off x="1622425" y="1860550"/>
            <a:ext cx="254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20</a:t>
            </a:r>
            <a:endParaRPr lang="en-US" baseline="-25000">
              <a:solidFill>
                <a:srgbClr val="FFFF00"/>
              </a:solidFill>
            </a:endParaRPr>
          </a:p>
        </p:txBody>
      </p:sp>
      <p:sp>
        <p:nvSpPr>
          <p:cNvPr id="18463" name="Rectangle 14"/>
          <p:cNvSpPr>
            <a:spLocks noChangeArrowheads="1"/>
          </p:cNvSpPr>
          <p:nvPr/>
        </p:nvSpPr>
        <p:spPr bwMode="auto">
          <a:xfrm>
            <a:off x="1885950" y="4662488"/>
            <a:ext cx="311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0</a:t>
            </a:r>
          </a:p>
        </p:txBody>
      </p:sp>
      <p:sp>
        <p:nvSpPr>
          <p:cNvPr id="18464" name="Line 15"/>
          <p:cNvSpPr>
            <a:spLocks noChangeShapeType="1"/>
          </p:cNvSpPr>
          <p:nvPr/>
        </p:nvSpPr>
        <p:spPr bwMode="auto">
          <a:xfrm>
            <a:off x="2038350" y="1319213"/>
            <a:ext cx="1588" cy="3359150"/>
          </a:xfrm>
          <a:prstGeom prst="line">
            <a:avLst/>
          </a:prstGeom>
          <a:noFill/>
          <a:ln w="25400">
            <a:solidFill>
              <a:srgbClr val="FFFFFF"/>
            </a:solidFill>
            <a:round/>
            <a:headEnd/>
            <a:tailEnd/>
          </a:ln>
        </p:spPr>
        <p:txBody>
          <a:bodyPr/>
          <a:lstStyle/>
          <a:p>
            <a:endParaRPr lang="en-GB">
              <a:solidFill>
                <a:srgbClr val="FFFF00"/>
              </a:solidFill>
            </a:endParaRPr>
          </a:p>
        </p:txBody>
      </p:sp>
      <p:sp>
        <p:nvSpPr>
          <p:cNvPr id="18465" name="Line 16"/>
          <p:cNvSpPr>
            <a:spLocks noChangeShapeType="1"/>
          </p:cNvSpPr>
          <p:nvPr/>
        </p:nvSpPr>
        <p:spPr bwMode="auto">
          <a:xfrm>
            <a:off x="1903413" y="1989138"/>
            <a:ext cx="125412" cy="1587"/>
          </a:xfrm>
          <a:prstGeom prst="line">
            <a:avLst/>
          </a:prstGeom>
          <a:noFill/>
          <a:ln w="25400">
            <a:solidFill>
              <a:srgbClr val="FFFFFF"/>
            </a:solidFill>
            <a:round/>
            <a:headEnd/>
            <a:tailEnd/>
          </a:ln>
        </p:spPr>
        <p:txBody>
          <a:bodyPr/>
          <a:lstStyle/>
          <a:p>
            <a:endParaRPr lang="en-GB">
              <a:solidFill>
                <a:srgbClr val="FFFF00"/>
              </a:solidFill>
            </a:endParaRPr>
          </a:p>
        </p:txBody>
      </p:sp>
      <p:sp>
        <p:nvSpPr>
          <p:cNvPr id="18466" name="Line 17"/>
          <p:cNvSpPr>
            <a:spLocks noChangeShapeType="1"/>
          </p:cNvSpPr>
          <p:nvPr/>
        </p:nvSpPr>
        <p:spPr bwMode="auto">
          <a:xfrm>
            <a:off x="1903413" y="2649538"/>
            <a:ext cx="125412" cy="0"/>
          </a:xfrm>
          <a:prstGeom prst="line">
            <a:avLst/>
          </a:prstGeom>
          <a:noFill/>
          <a:ln w="25400">
            <a:solidFill>
              <a:srgbClr val="FFFFFF"/>
            </a:solidFill>
            <a:round/>
            <a:headEnd/>
            <a:tailEnd/>
          </a:ln>
        </p:spPr>
        <p:txBody>
          <a:bodyPr/>
          <a:lstStyle/>
          <a:p>
            <a:endParaRPr lang="en-GB">
              <a:solidFill>
                <a:srgbClr val="FFFF00"/>
              </a:solidFill>
            </a:endParaRPr>
          </a:p>
        </p:txBody>
      </p:sp>
      <p:sp>
        <p:nvSpPr>
          <p:cNvPr id="18467" name="Line 18"/>
          <p:cNvSpPr>
            <a:spLocks noChangeShapeType="1"/>
          </p:cNvSpPr>
          <p:nvPr/>
        </p:nvSpPr>
        <p:spPr bwMode="auto">
          <a:xfrm>
            <a:off x="1903413" y="3276600"/>
            <a:ext cx="125412" cy="1588"/>
          </a:xfrm>
          <a:prstGeom prst="line">
            <a:avLst/>
          </a:prstGeom>
          <a:noFill/>
          <a:ln w="25400">
            <a:solidFill>
              <a:srgbClr val="FFFFFF"/>
            </a:solidFill>
            <a:round/>
            <a:headEnd/>
            <a:tailEnd/>
          </a:ln>
        </p:spPr>
        <p:txBody>
          <a:bodyPr/>
          <a:lstStyle/>
          <a:p>
            <a:endParaRPr lang="en-GB">
              <a:solidFill>
                <a:srgbClr val="FFFF00"/>
              </a:solidFill>
            </a:endParaRPr>
          </a:p>
        </p:txBody>
      </p:sp>
      <p:sp>
        <p:nvSpPr>
          <p:cNvPr id="18468" name="Line 19"/>
          <p:cNvSpPr>
            <a:spLocks noChangeShapeType="1"/>
          </p:cNvSpPr>
          <p:nvPr/>
        </p:nvSpPr>
        <p:spPr bwMode="auto">
          <a:xfrm>
            <a:off x="1903413" y="3943350"/>
            <a:ext cx="125412" cy="1588"/>
          </a:xfrm>
          <a:prstGeom prst="line">
            <a:avLst/>
          </a:prstGeom>
          <a:noFill/>
          <a:ln w="25400">
            <a:solidFill>
              <a:srgbClr val="FFFFFF"/>
            </a:solidFill>
            <a:round/>
            <a:headEnd/>
            <a:tailEnd/>
          </a:ln>
        </p:spPr>
        <p:txBody>
          <a:bodyPr/>
          <a:lstStyle/>
          <a:p>
            <a:endParaRPr lang="en-GB">
              <a:solidFill>
                <a:srgbClr val="FFFF00"/>
              </a:solidFill>
            </a:endParaRPr>
          </a:p>
        </p:txBody>
      </p:sp>
      <p:sp>
        <p:nvSpPr>
          <p:cNvPr id="18469" name="Line 21"/>
          <p:cNvSpPr>
            <a:spLocks noChangeShapeType="1"/>
          </p:cNvSpPr>
          <p:nvPr/>
        </p:nvSpPr>
        <p:spPr bwMode="auto">
          <a:xfrm>
            <a:off x="4021138" y="4579938"/>
            <a:ext cx="0" cy="11430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8470" name="Rectangle 22"/>
          <p:cNvSpPr>
            <a:spLocks noChangeArrowheads="1"/>
          </p:cNvSpPr>
          <p:nvPr/>
        </p:nvSpPr>
        <p:spPr bwMode="auto">
          <a:xfrm>
            <a:off x="3808413" y="4662488"/>
            <a:ext cx="438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12</a:t>
            </a:r>
          </a:p>
        </p:txBody>
      </p:sp>
      <p:sp>
        <p:nvSpPr>
          <p:cNvPr id="18471" name="Line 23"/>
          <p:cNvSpPr>
            <a:spLocks noChangeShapeType="1"/>
          </p:cNvSpPr>
          <p:nvPr/>
        </p:nvSpPr>
        <p:spPr bwMode="auto">
          <a:xfrm>
            <a:off x="5029200" y="4579938"/>
            <a:ext cx="0" cy="11430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8472" name="Rectangle 24"/>
          <p:cNvSpPr>
            <a:spLocks noChangeArrowheads="1"/>
          </p:cNvSpPr>
          <p:nvPr/>
        </p:nvSpPr>
        <p:spPr bwMode="auto">
          <a:xfrm>
            <a:off x="4808538" y="4662488"/>
            <a:ext cx="438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18</a:t>
            </a:r>
          </a:p>
        </p:txBody>
      </p:sp>
      <p:sp>
        <p:nvSpPr>
          <p:cNvPr id="18473" name="Line 25"/>
          <p:cNvSpPr>
            <a:spLocks noChangeShapeType="1"/>
          </p:cNvSpPr>
          <p:nvPr/>
        </p:nvSpPr>
        <p:spPr bwMode="auto">
          <a:xfrm>
            <a:off x="6035675" y="4579938"/>
            <a:ext cx="0" cy="11430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8474" name="Rectangle 26"/>
          <p:cNvSpPr>
            <a:spLocks noChangeArrowheads="1"/>
          </p:cNvSpPr>
          <p:nvPr/>
        </p:nvSpPr>
        <p:spPr bwMode="auto">
          <a:xfrm>
            <a:off x="5815013" y="4662488"/>
            <a:ext cx="438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24</a:t>
            </a:r>
          </a:p>
        </p:txBody>
      </p:sp>
      <p:sp>
        <p:nvSpPr>
          <p:cNvPr id="18475" name="Line 27"/>
          <p:cNvSpPr>
            <a:spLocks noChangeShapeType="1"/>
          </p:cNvSpPr>
          <p:nvPr/>
        </p:nvSpPr>
        <p:spPr bwMode="auto">
          <a:xfrm>
            <a:off x="7035800" y="4579938"/>
            <a:ext cx="0" cy="11430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8476" name="Rectangle 28"/>
          <p:cNvSpPr>
            <a:spLocks noChangeArrowheads="1"/>
          </p:cNvSpPr>
          <p:nvPr/>
        </p:nvSpPr>
        <p:spPr bwMode="auto">
          <a:xfrm>
            <a:off x="6815138" y="4662488"/>
            <a:ext cx="438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30</a:t>
            </a:r>
          </a:p>
        </p:txBody>
      </p:sp>
      <p:sp>
        <p:nvSpPr>
          <p:cNvPr id="18477" name="Line 29"/>
          <p:cNvSpPr>
            <a:spLocks noChangeShapeType="1"/>
          </p:cNvSpPr>
          <p:nvPr/>
        </p:nvSpPr>
        <p:spPr bwMode="auto">
          <a:xfrm>
            <a:off x="8059738" y="4579938"/>
            <a:ext cx="0" cy="11430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8478" name="Rectangle 30"/>
          <p:cNvSpPr>
            <a:spLocks noChangeArrowheads="1"/>
          </p:cNvSpPr>
          <p:nvPr/>
        </p:nvSpPr>
        <p:spPr bwMode="auto">
          <a:xfrm>
            <a:off x="7839075" y="4662488"/>
            <a:ext cx="438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36</a:t>
            </a:r>
          </a:p>
        </p:txBody>
      </p:sp>
      <p:sp>
        <p:nvSpPr>
          <p:cNvPr id="18479" name="Rectangle 31"/>
          <p:cNvSpPr>
            <a:spLocks noChangeArrowheads="1"/>
          </p:cNvSpPr>
          <p:nvPr/>
        </p:nvSpPr>
        <p:spPr bwMode="auto">
          <a:xfrm>
            <a:off x="7054850" y="3286125"/>
            <a:ext cx="1454150" cy="641350"/>
          </a:xfrm>
          <a:prstGeom prst="rect">
            <a:avLst/>
          </a:prstGeom>
          <a:noFill/>
          <a:ln w="25400">
            <a:noFill/>
            <a:miter lim="800000"/>
            <a:headEnd/>
            <a:tailEnd/>
          </a:ln>
        </p:spPr>
        <p:txBody>
          <a:bodyPr wrap="none">
            <a:spAutoFit/>
          </a:bodyPr>
          <a:lstStyle/>
          <a:p>
            <a:pPr algn="ctr"/>
            <a:r>
              <a:rPr lang="en-US">
                <a:solidFill>
                  <a:srgbClr val="FFFF00"/>
                </a:solidFill>
                <a:sym typeface="Symbol" pitchFamily="18" charset="2"/>
              </a:rPr>
              <a:t>Pioglitazone</a:t>
            </a:r>
            <a:br>
              <a:rPr lang="en-US">
                <a:solidFill>
                  <a:srgbClr val="FFFF00"/>
                </a:solidFill>
                <a:sym typeface="Symbol" pitchFamily="18" charset="2"/>
              </a:rPr>
            </a:br>
            <a:r>
              <a:rPr lang="en-US">
                <a:solidFill>
                  <a:srgbClr val="FFFF00"/>
                </a:solidFill>
                <a:sym typeface="Symbol" pitchFamily="18" charset="2"/>
              </a:rPr>
              <a:t>(301 events)</a:t>
            </a:r>
          </a:p>
        </p:txBody>
      </p:sp>
      <p:sp>
        <p:nvSpPr>
          <p:cNvPr id="18480" name="Line 32"/>
          <p:cNvSpPr>
            <a:spLocks noChangeShapeType="1"/>
          </p:cNvSpPr>
          <p:nvPr/>
        </p:nvSpPr>
        <p:spPr bwMode="auto">
          <a:xfrm>
            <a:off x="5610225" y="2847975"/>
            <a:ext cx="2533650" cy="0"/>
          </a:xfrm>
          <a:prstGeom prst="line">
            <a:avLst/>
          </a:prstGeom>
          <a:noFill/>
          <a:ln w="25400">
            <a:solidFill>
              <a:schemeClr val="bg1"/>
            </a:solidFill>
            <a:round/>
            <a:headEnd/>
            <a:tailEnd type="triangle" w="med" len="med"/>
          </a:ln>
        </p:spPr>
        <p:txBody>
          <a:bodyPr wrap="none" anchor="ctr"/>
          <a:lstStyle/>
          <a:p>
            <a:endParaRPr lang="en-GB">
              <a:solidFill>
                <a:srgbClr val="FFFF00"/>
              </a:solidFill>
            </a:endParaRPr>
          </a:p>
        </p:txBody>
      </p:sp>
      <p:sp>
        <p:nvSpPr>
          <p:cNvPr id="18481" name="AutoShape 33"/>
          <p:cNvSpPr>
            <a:spLocks/>
          </p:cNvSpPr>
          <p:nvPr/>
        </p:nvSpPr>
        <p:spPr bwMode="auto">
          <a:xfrm>
            <a:off x="8220075" y="2711450"/>
            <a:ext cx="90488" cy="292100"/>
          </a:xfrm>
          <a:prstGeom prst="rightBracket">
            <a:avLst>
              <a:gd name="adj" fmla="val 26900"/>
            </a:avLst>
          </a:prstGeom>
          <a:noFill/>
          <a:ln w="25400">
            <a:solidFill>
              <a:schemeClr val="bg1"/>
            </a:solidFill>
            <a:round/>
            <a:headEnd/>
            <a:tailEnd/>
          </a:ln>
        </p:spPr>
        <p:txBody>
          <a:bodyPr wrap="none" anchor="ctr"/>
          <a:lstStyle/>
          <a:p>
            <a:endParaRPr lang="en-GB">
              <a:solidFill>
                <a:srgbClr val="FFFF00"/>
              </a:solidFill>
            </a:endParaRPr>
          </a:p>
        </p:txBody>
      </p:sp>
      <p:sp>
        <p:nvSpPr>
          <p:cNvPr id="18482" name="Rectangle 36"/>
          <p:cNvSpPr>
            <a:spLocks noChangeArrowheads="1"/>
          </p:cNvSpPr>
          <p:nvPr/>
        </p:nvSpPr>
        <p:spPr bwMode="auto">
          <a:xfrm>
            <a:off x="6550025" y="2152650"/>
            <a:ext cx="1454150" cy="641350"/>
          </a:xfrm>
          <a:prstGeom prst="rect">
            <a:avLst/>
          </a:prstGeom>
          <a:noFill/>
          <a:ln w="25400">
            <a:noFill/>
            <a:miter lim="800000"/>
            <a:headEnd/>
            <a:tailEnd/>
          </a:ln>
        </p:spPr>
        <p:txBody>
          <a:bodyPr wrap="none">
            <a:spAutoFit/>
          </a:bodyPr>
          <a:lstStyle/>
          <a:p>
            <a:pPr algn="ctr"/>
            <a:r>
              <a:rPr lang="en-US">
                <a:solidFill>
                  <a:srgbClr val="FFFF00"/>
                </a:solidFill>
                <a:sym typeface="Symbol" pitchFamily="18" charset="2"/>
              </a:rPr>
              <a:t>Placebo</a:t>
            </a:r>
            <a:br>
              <a:rPr lang="en-US">
                <a:solidFill>
                  <a:srgbClr val="FFFF00"/>
                </a:solidFill>
                <a:sym typeface="Symbol" pitchFamily="18" charset="2"/>
              </a:rPr>
            </a:br>
            <a:r>
              <a:rPr lang="en-US">
                <a:solidFill>
                  <a:srgbClr val="FFFF00"/>
                </a:solidFill>
                <a:sym typeface="Symbol" pitchFamily="18" charset="2"/>
              </a:rPr>
              <a:t>(358 events)</a:t>
            </a:r>
          </a:p>
        </p:txBody>
      </p:sp>
      <p:sp>
        <p:nvSpPr>
          <p:cNvPr id="18483" name="Rectangle 37"/>
          <p:cNvSpPr>
            <a:spLocks noChangeArrowheads="1"/>
          </p:cNvSpPr>
          <p:nvPr/>
        </p:nvSpPr>
        <p:spPr bwMode="auto">
          <a:xfrm>
            <a:off x="3200400" y="4994275"/>
            <a:ext cx="3678238" cy="366713"/>
          </a:xfrm>
          <a:prstGeom prst="rect">
            <a:avLst/>
          </a:prstGeom>
          <a:noFill/>
          <a:ln w="25400">
            <a:noFill/>
            <a:miter lim="800000"/>
            <a:headEnd/>
            <a:tailEnd/>
          </a:ln>
        </p:spPr>
        <p:txBody>
          <a:bodyPr wrap="none">
            <a:spAutoFit/>
          </a:bodyPr>
          <a:lstStyle/>
          <a:p>
            <a:pPr algn="ctr"/>
            <a:r>
              <a:rPr lang="en-US">
                <a:solidFill>
                  <a:srgbClr val="FFFF00"/>
                </a:solidFill>
                <a:sym typeface="Symbol" pitchFamily="18" charset="2"/>
              </a:rPr>
              <a:t>Time from randomization (months)</a:t>
            </a:r>
          </a:p>
        </p:txBody>
      </p:sp>
      <p:sp>
        <p:nvSpPr>
          <p:cNvPr id="18484" name="Rectangle 56"/>
          <p:cNvSpPr>
            <a:spLocks noChangeArrowheads="1"/>
          </p:cNvSpPr>
          <p:nvPr/>
        </p:nvSpPr>
        <p:spPr bwMode="auto">
          <a:xfrm>
            <a:off x="519113" y="2782888"/>
            <a:ext cx="1054100" cy="823912"/>
          </a:xfrm>
          <a:prstGeom prst="rect">
            <a:avLst/>
          </a:prstGeom>
          <a:noFill/>
          <a:ln w="9525">
            <a:noFill/>
            <a:miter lim="800000"/>
            <a:headEnd/>
            <a:tailEnd/>
          </a:ln>
        </p:spPr>
        <p:txBody>
          <a:bodyPr wrap="none" lIns="0" tIns="0" rIns="0" bIns="0">
            <a:spAutoFit/>
          </a:bodyPr>
          <a:lstStyle/>
          <a:p>
            <a:pPr algn="ctr"/>
            <a:r>
              <a:rPr lang="en-US">
                <a:solidFill>
                  <a:srgbClr val="FFFF00"/>
                </a:solidFill>
              </a:rPr>
              <a:t>Proportion</a:t>
            </a:r>
            <a:br>
              <a:rPr lang="en-US">
                <a:solidFill>
                  <a:srgbClr val="FFFF00"/>
                </a:solidFill>
              </a:rPr>
            </a:br>
            <a:r>
              <a:rPr lang="en-US">
                <a:solidFill>
                  <a:srgbClr val="FFFF00"/>
                </a:solidFill>
              </a:rPr>
              <a:t>of events</a:t>
            </a:r>
            <a:br>
              <a:rPr lang="en-US">
                <a:solidFill>
                  <a:srgbClr val="FFFF00"/>
                </a:solidFill>
              </a:rPr>
            </a:br>
            <a:r>
              <a:rPr lang="en-US">
                <a:solidFill>
                  <a:srgbClr val="FFFF00"/>
                </a:solidFill>
              </a:rPr>
              <a:t>(%)</a:t>
            </a:r>
            <a:endParaRPr lang="en-US" baseline="-25000">
              <a:solidFill>
                <a:srgbClr val="FFFF00"/>
              </a:solidFill>
            </a:endParaRPr>
          </a:p>
        </p:txBody>
      </p:sp>
      <p:sp>
        <p:nvSpPr>
          <p:cNvPr id="18485" name="Freeform 58"/>
          <p:cNvSpPr>
            <a:spLocks/>
          </p:cNvSpPr>
          <p:nvPr/>
        </p:nvSpPr>
        <p:spPr bwMode="auto">
          <a:xfrm>
            <a:off x="2159000" y="2998788"/>
            <a:ext cx="5969000" cy="1568450"/>
          </a:xfrm>
          <a:custGeom>
            <a:avLst/>
            <a:gdLst>
              <a:gd name="T0" fmla="*/ 0 w 3760"/>
              <a:gd name="T1" fmla="*/ 2147483647 h 1040"/>
              <a:gd name="T2" fmla="*/ 2147483647 w 3760"/>
              <a:gd name="T3" fmla="*/ 2147483647 h 1040"/>
              <a:gd name="T4" fmla="*/ 2147483647 w 3760"/>
              <a:gd name="T5" fmla="*/ 2147483647 h 1040"/>
              <a:gd name="T6" fmla="*/ 2147483647 w 3760"/>
              <a:gd name="T7" fmla="*/ 2147483647 h 1040"/>
              <a:gd name="T8" fmla="*/ 2147483647 w 3760"/>
              <a:gd name="T9" fmla="*/ 2147483647 h 1040"/>
              <a:gd name="T10" fmla="*/ 2147483647 w 3760"/>
              <a:gd name="T11" fmla="*/ 2147483647 h 1040"/>
              <a:gd name="T12" fmla="*/ 2147483647 w 3760"/>
              <a:gd name="T13" fmla="*/ 2147483647 h 1040"/>
              <a:gd name="T14" fmla="*/ 2147483647 w 3760"/>
              <a:gd name="T15" fmla="*/ 2147483647 h 1040"/>
              <a:gd name="T16" fmla="*/ 2147483647 w 3760"/>
              <a:gd name="T17" fmla="*/ 2147483647 h 1040"/>
              <a:gd name="T18" fmla="*/ 2147483647 w 3760"/>
              <a:gd name="T19" fmla="*/ 2147483647 h 1040"/>
              <a:gd name="T20" fmla="*/ 2147483647 w 3760"/>
              <a:gd name="T21" fmla="*/ 2147483647 h 1040"/>
              <a:gd name="T22" fmla="*/ 2147483647 w 3760"/>
              <a:gd name="T23" fmla="*/ 2147483647 h 1040"/>
              <a:gd name="T24" fmla="*/ 2147483647 w 3760"/>
              <a:gd name="T25" fmla="*/ 2147483647 h 1040"/>
              <a:gd name="T26" fmla="*/ 2147483647 w 3760"/>
              <a:gd name="T27" fmla="*/ 2147483647 h 1040"/>
              <a:gd name="T28" fmla="*/ 2147483647 w 3760"/>
              <a:gd name="T29" fmla="*/ 2147483647 h 1040"/>
              <a:gd name="T30" fmla="*/ 2147483647 w 3760"/>
              <a:gd name="T31" fmla="*/ 2147483647 h 1040"/>
              <a:gd name="T32" fmla="*/ 2147483647 w 3760"/>
              <a:gd name="T33" fmla="*/ 2147483647 h 1040"/>
              <a:gd name="T34" fmla="*/ 2147483647 w 3760"/>
              <a:gd name="T35" fmla="*/ 2147483647 h 1040"/>
              <a:gd name="T36" fmla="*/ 2147483647 w 3760"/>
              <a:gd name="T37" fmla="*/ 2147483647 h 1040"/>
              <a:gd name="T38" fmla="*/ 2147483647 w 3760"/>
              <a:gd name="T39" fmla="*/ 2147483647 h 1040"/>
              <a:gd name="T40" fmla="*/ 2147483647 w 3760"/>
              <a:gd name="T41" fmla="*/ 0 h 10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60"/>
              <a:gd name="T64" fmla="*/ 0 h 1040"/>
              <a:gd name="T65" fmla="*/ 3760 w 3760"/>
              <a:gd name="T66" fmla="*/ 1040 h 10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60" h="1040">
                <a:moveTo>
                  <a:pt x="0" y="1040"/>
                </a:moveTo>
                <a:cubicBezTo>
                  <a:pt x="34" y="1031"/>
                  <a:pt x="142" y="1007"/>
                  <a:pt x="205" y="988"/>
                </a:cubicBezTo>
                <a:cubicBezTo>
                  <a:pt x="269" y="969"/>
                  <a:pt x="329" y="944"/>
                  <a:pt x="382" y="924"/>
                </a:cubicBezTo>
                <a:cubicBezTo>
                  <a:pt x="435" y="904"/>
                  <a:pt x="460" y="890"/>
                  <a:pt x="524" y="868"/>
                </a:cubicBezTo>
                <a:cubicBezTo>
                  <a:pt x="588" y="846"/>
                  <a:pt x="699" y="809"/>
                  <a:pt x="765" y="791"/>
                </a:cubicBezTo>
                <a:cubicBezTo>
                  <a:pt x="831" y="773"/>
                  <a:pt x="857" y="773"/>
                  <a:pt x="918" y="759"/>
                </a:cubicBezTo>
                <a:cubicBezTo>
                  <a:pt x="978" y="745"/>
                  <a:pt x="1068" y="724"/>
                  <a:pt x="1127" y="707"/>
                </a:cubicBezTo>
                <a:cubicBezTo>
                  <a:pt x="1187" y="690"/>
                  <a:pt x="1218" y="670"/>
                  <a:pt x="1272" y="655"/>
                </a:cubicBezTo>
                <a:cubicBezTo>
                  <a:pt x="1326" y="639"/>
                  <a:pt x="1393" y="627"/>
                  <a:pt x="1453" y="614"/>
                </a:cubicBezTo>
                <a:cubicBezTo>
                  <a:pt x="1514" y="601"/>
                  <a:pt x="1575" y="590"/>
                  <a:pt x="1634" y="574"/>
                </a:cubicBezTo>
                <a:cubicBezTo>
                  <a:pt x="1694" y="558"/>
                  <a:pt x="1759" y="531"/>
                  <a:pt x="1812" y="518"/>
                </a:cubicBezTo>
                <a:cubicBezTo>
                  <a:pt x="1864" y="505"/>
                  <a:pt x="1892" y="507"/>
                  <a:pt x="1948" y="494"/>
                </a:cubicBezTo>
                <a:cubicBezTo>
                  <a:pt x="2005" y="481"/>
                  <a:pt x="2094" y="453"/>
                  <a:pt x="2150" y="438"/>
                </a:cubicBezTo>
                <a:cubicBezTo>
                  <a:pt x="2205" y="423"/>
                  <a:pt x="2235" y="417"/>
                  <a:pt x="2283" y="402"/>
                </a:cubicBezTo>
                <a:cubicBezTo>
                  <a:pt x="2330" y="386"/>
                  <a:pt x="2384" y="363"/>
                  <a:pt x="2436" y="349"/>
                </a:cubicBezTo>
                <a:cubicBezTo>
                  <a:pt x="2487" y="335"/>
                  <a:pt x="2517" y="335"/>
                  <a:pt x="2593" y="317"/>
                </a:cubicBezTo>
                <a:cubicBezTo>
                  <a:pt x="2668" y="299"/>
                  <a:pt x="2801" y="265"/>
                  <a:pt x="2890" y="241"/>
                </a:cubicBezTo>
                <a:cubicBezTo>
                  <a:pt x="2980" y="217"/>
                  <a:pt x="3051" y="195"/>
                  <a:pt x="3132" y="173"/>
                </a:cubicBezTo>
                <a:cubicBezTo>
                  <a:pt x="3213" y="151"/>
                  <a:pt x="3296" y="129"/>
                  <a:pt x="3374" y="108"/>
                </a:cubicBezTo>
                <a:cubicBezTo>
                  <a:pt x="3451" y="87"/>
                  <a:pt x="3535" y="62"/>
                  <a:pt x="3599" y="44"/>
                </a:cubicBezTo>
                <a:cubicBezTo>
                  <a:pt x="3663" y="26"/>
                  <a:pt x="3727" y="9"/>
                  <a:pt x="3760" y="0"/>
                </a:cubicBezTo>
              </a:path>
            </a:pathLst>
          </a:custGeom>
          <a:noFill/>
          <a:ln w="31750" cap="flat" cmpd="sng">
            <a:solidFill>
              <a:srgbClr val="35D80A"/>
            </a:solidFill>
            <a:prstDash val="solid"/>
            <a:round/>
            <a:headEnd type="none" w="med" len="med"/>
            <a:tailEnd type="none" w="med" len="med"/>
          </a:ln>
        </p:spPr>
        <p:txBody>
          <a:bodyPr wrap="none" anchor="ctr"/>
          <a:lstStyle/>
          <a:p>
            <a:endParaRPr lang="en-GB">
              <a:solidFill>
                <a:srgbClr val="FFFF00"/>
              </a:solidFill>
            </a:endParaRPr>
          </a:p>
        </p:txBody>
      </p:sp>
      <p:sp>
        <p:nvSpPr>
          <p:cNvPr id="18486" name="Rectangle 62"/>
          <p:cNvSpPr>
            <a:spLocks noChangeArrowheads="1"/>
          </p:cNvSpPr>
          <p:nvPr/>
        </p:nvSpPr>
        <p:spPr bwMode="invGray">
          <a:xfrm>
            <a:off x="3632200" y="2452688"/>
            <a:ext cx="1987550" cy="755650"/>
          </a:xfrm>
          <a:prstGeom prst="rect">
            <a:avLst/>
          </a:prstGeom>
          <a:solidFill>
            <a:srgbClr val="FF0000"/>
          </a:solidFill>
          <a:ln w="25400">
            <a:noFill/>
            <a:miter lim="800000"/>
            <a:headEnd/>
            <a:tailEnd/>
          </a:ln>
        </p:spPr>
        <p:txBody>
          <a:bodyPr wrap="none" anchor="ctr"/>
          <a:lstStyle/>
          <a:p>
            <a:endParaRPr lang="en-GB">
              <a:solidFill>
                <a:srgbClr val="FFFF00"/>
              </a:solidFill>
            </a:endParaRPr>
          </a:p>
        </p:txBody>
      </p:sp>
      <p:sp>
        <p:nvSpPr>
          <p:cNvPr id="18487" name="Rectangle 63"/>
          <p:cNvSpPr>
            <a:spLocks noChangeArrowheads="1"/>
          </p:cNvSpPr>
          <p:nvPr/>
        </p:nvSpPr>
        <p:spPr bwMode="invGray">
          <a:xfrm>
            <a:off x="3341688" y="2503488"/>
            <a:ext cx="2593975" cy="654050"/>
          </a:xfrm>
          <a:prstGeom prst="rect">
            <a:avLst/>
          </a:prstGeom>
          <a:noFill/>
          <a:ln w="9525">
            <a:noFill/>
            <a:miter lim="800000"/>
            <a:headEnd/>
            <a:tailEnd/>
          </a:ln>
        </p:spPr>
        <p:txBody>
          <a:bodyPr lIns="0" tIns="0" rIns="0" bIns="0">
            <a:spAutoFit/>
          </a:bodyPr>
          <a:lstStyle/>
          <a:p>
            <a:pPr algn="ctr"/>
            <a:r>
              <a:rPr lang="en-US" sz="1500" b="1">
                <a:solidFill>
                  <a:srgbClr val="FFFFFF"/>
                </a:solidFill>
              </a:rPr>
              <a:t>16% RRR</a:t>
            </a:r>
          </a:p>
          <a:p>
            <a:pPr algn="ctr"/>
            <a:r>
              <a:rPr lang="en-US" sz="1400" b="1">
                <a:solidFill>
                  <a:srgbClr val="FFFF00"/>
                </a:solidFill>
                <a:sym typeface="Symbol" pitchFamily="18" charset="2"/>
              </a:rPr>
              <a:t>HR* 0.84 (0.72–0.98)</a:t>
            </a:r>
            <a:r>
              <a:rPr lang="en-US" sz="1500" b="1">
                <a:solidFill>
                  <a:srgbClr val="FFFF00"/>
                </a:solidFill>
                <a:sym typeface="Symbol" pitchFamily="18" charset="2"/>
              </a:rPr>
              <a:t/>
            </a:r>
            <a:br>
              <a:rPr lang="en-US" sz="1500" b="1">
                <a:solidFill>
                  <a:srgbClr val="FFFF00"/>
                </a:solidFill>
                <a:sym typeface="Symbol" pitchFamily="18" charset="2"/>
              </a:rPr>
            </a:br>
            <a:r>
              <a:rPr lang="en-US" sz="1400" b="1">
                <a:solidFill>
                  <a:srgbClr val="FFFF00"/>
                </a:solidFill>
                <a:sym typeface="Symbol" pitchFamily="18" charset="2"/>
              </a:rPr>
              <a:t>P = 0.027</a:t>
            </a:r>
            <a:endParaRPr lang="en-US" b="1" baseline="-25000">
              <a:solidFill>
                <a:srgbClr val="FFFF00"/>
              </a:solidFill>
            </a:endParaRPr>
          </a:p>
        </p:txBody>
      </p:sp>
      <p:sp>
        <p:nvSpPr>
          <p:cNvPr id="18488" name="Text Box 64"/>
          <p:cNvSpPr txBox="1">
            <a:spLocks noChangeArrowheads="1"/>
          </p:cNvSpPr>
          <p:nvPr/>
        </p:nvSpPr>
        <p:spPr bwMode="auto">
          <a:xfrm>
            <a:off x="346075" y="857250"/>
            <a:ext cx="8669338" cy="460375"/>
          </a:xfrm>
          <a:prstGeom prst="rect">
            <a:avLst/>
          </a:prstGeom>
          <a:noFill/>
          <a:ln w="25400">
            <a:noFill/>
            <a:miter lim="800000"/>
            <a:headEnd/>
            <a:tailEnd/>
          </a:ln>
        </p:spPr>
        <p:txBody>
          <a:bodyPr>
            <a:spAutoFit/>
          </a:bodyPr>
          <a:lstStyle/>
          <a:p>
            <a:pPr>
              <a:lnSpc>
                <a:spcPct val="90000"/>
              </a:lnSpc>
              <a:spcBef>
                <a:spcPct val="20000"/>
              </a:spcBef>
              <a:spcAft>
                <a:spcPct val="20000"/>
              </a:spcAft>
            </a:pPr>
            <a:r>
              <a:rPr lang="en-US" sz="2200">
                <a:solidFill>
                  <a:srgbClr val="FFFF00"/>
                </a:solidFill>
              </a:rPr>
              <a:t>Combined nonfatal MI, all-cause mortality, stroke</a:t>
            </a:r>
          </a:p>
        </p:txBody>
      </p:sp>
      <p:sp>
        <p:nvSpPr>
          <p:cNvPr id="18489" name="Rectangle 66"/>
          <p:cNvSpPr>
            <a:spLocks noChangeArrowheads="1"/>
          </p:cNvSpPr>
          <p:nvPr/>
        </p:nvSpPr>
        <p:spPr bwMode="auto">
          <a:xfrm>
            <a:off x="215900" y="6303963"/>
            <a:ext cx="1152525" cy="304800"/>
          </a:xfrm>
          <a:prstGeom prst="rect">
            <a:avLst/>
          </a:prstGeom>
          <a:noFill/>
          <a:ln w="9525">
            <a:noFill/>
            <a:miter lim="800000"/>
            <a:headEnd/>
            <a:tailEnd/>
          </a:ln>
        </p:spPr>
        <p:txBody>
          <a:bodyPr wrap="none">
            <a:spAutoFit/>
          </a:bodyPr>
          <a:lstStyle/>
          <a:p>
            <a:r>
              <a:rPr lang="en-US" sz="1400">
                <a:solidFill>
                  <a:srgbClr val="FFFF00"/>
                </a:solidFill>
              </a:rPr>
              <a:t>*Unadjusted</a:t>
            </a:r>
          </a:p>
        </p:txBody>
      </p:sp>
      <p:sp>
        <p:nvSpPr>
          <p:cNvPr id="18490" name="Line 68"/>
          <p:cNvSpPr>
            <a:spLocks noChangeShapeType="1"/>
          </p:cNvSpPr>
          <p:nvPr/>
        </p:nvSpPr>
        <p:spPr bwMode="auto">
          <a:xfrm>
            <a:off x="1928813" y="4586288"/>
            <a:ext cx="6127750" cy="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8491" name="Slide Number Placeholder 58"/>
          <p:cNvSpPr>
            <a:spLocks noGrp="1"/>
          </p:cNvSpPr>
          <p:nvPr>
            <p:ph type="sldNum" sz="quarter" idx="12"/>
          </p:nvPr>
        </p:nvSpPr>
        <p:spPr>
          <a:noFill/>
        </p:spPr>
        <p:txBody>
          <a:bodyPr/>
          <a:lstStyle/>
          <a:p>
            <a:fld id="{8626D0A8-A163-4AAC-8278-1608CB980778}" type="slidenum">
              <a:rPr lang="en-GB" smtClean="0">
                <a:solidFill>
                  <a:srgbClr val="FFFF00">
                    <a:tint val="75000"/>
                  </a:srgbClr>
                </a:solidFill>
              </a:rPr>
              <a:pPr/>
              <a:t>15</a:t>
            </a:fld>
            <a:endParaRPr lang="en-GB" smtClean="0">
              <a:solidFill>
                <a:srgbClr val="FFFF00">
                  <a:tint val="75000"/>
                </a:srgbClr>
              </a:solidFill>
            </a:endParaRPr>
          </a:p>
        </p:txBody>
      </p:sp>
      <p:sp>
        <p:nvSpPr>
          <p:cNvPr id="18492" name="Footer Placeholder 59"/>
          <p:cNvSpPr>
            <a:spLocks noGrp="1"/>
          </p:cNvSpPr>
          <p:nvPr>
            <p:ph type="ftr" sz="quarter" idx="11"/>
          </p:nvPr>
        </p:nvSpPr>
        <p:spPr>
          <a:noFill/>
        </p:spPr>
        <p:txBody>
          <a:bodyPr/>
          <a:lstStyle/>
          <a:p>
            <a:r>
              <a:rPr lang="en-GB" dirty="0" smtClean="0">
                <a:solidFill>
                  <a:srgbClr val="FFFF00">
                    <a:tint val="75000"/>
                  </a:srgbClr>
                </a:solidFill>
              </a:rPr>
              <a:t>Ian Gallen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11150" y="287338"/>
            <a:ext cx="8526463" cy="736600"/>
          </a:xfrm>
          <a:prstGeom prst="rect">
            <a:avLst/>
          </a:prstGeom>
          <a:noFill/>
          <a:ln w="9525">
            <a:noFill/>
            <a:miter lim="800000"/>
            <a:headEnd/>
            <a:tailEnd/>
          </a:ln>
        </p:spPr>
        <p:txBody>
          <a:bodyPr/>
          <a:lstStyle/>
          <a:p>
            <a:r>
              <a:rPr lang="en-US" sz="3400" b="1">
                <a:solidFill>
                  <a:srgbClr val="FFFF00"/>
                </a:solidFill>
                <a:latin typeface="Times New Roman" pitchFamily="18" charset="0"/>
              </a:rPr>
              <a:t>PROactive: Reduced need for insulin</a:t>
            </a:r>
            <a:endParaRPr lang="en-US" sz="2600" b="1">
              <a:solidFill>
                <a:srgbClr val="FFFF00"/>
              </a:solidFill>
              <a:latin typeface="Times New Roman" pitchFamily="18" charset="0"/>
            </a:endParaRPr>
          </a:p>
        </p:txBody>
      </p:sp>
      <p:sp>
        <p:nvSpPr>
          <p:cNvPr id="19459" name="Rectangle 4"/>
          <p:cNvSpPr>
            <a:spLocks noChangeArrowheads="1"/>
          </p:cNvSpPr>
          <p:nvPr/>
        </p:nvSpPr>
        <p:spPr bwMode="auto">
          <a:xfrm>
            <a:off x="5008563" y="6308725"/>
            <a:ext cx="3870325" cy="304800"/>
          </a:xfrm>
          <a:prstGeom prst="rect">
            <a:avLst/>
          </a:prstGeom>
          <a:noFill/>
          <a:ln w="9525">
            <a:noFill/>
            <a:miter lim="800000"/>
            <a:headEnd/>
            <a:tailEnd/>
          </a:ln>
        </p:spPr>
        <p:txBody>
          <a:bodyPr wrap="none">
            <a:spAutoFit/>
          </a:bodyPr>
          <a:lstStyle/>
          <a:p>
            <a:pPr algn="r"/>
            <a:r>
              <a:rPr lang="en-US" sz="1400">
                <a:solidFill>
                  <a:srgbClr val="FFFF00"/>
                </a:solidFill>
              </a:rPr>
              <a:t>Dormandy JA et al.</a:t>
            </a:r>
            <a:r>
              <a:rPr lang="en-US" sz="1400" i="1">
                <a:solidFill>
                  <a:srgbClr val="FFFF00"/>
                </a:solidFill>
              </a:rPr>
              <a:t> Lancet</a:t>
            </a:r>
            <a:r>
              <a:rPr lang="en-US" sz="1400">
                <a:solidFill>
                  <a:srgbClr val="FFFF00"/>
                </a:solidFill>
              </a:rPr>
              <a:t>. 2005;366:1279-89.</a:t>
            </a:r>
          </a:p>
        </p:txBody>
      </p:sp>
      <p:sp>
        <p:nvSpPr>
          <p:cNvPr id="19460" name="Rectangle 7"/>
          <p:cNvSpPr>
            <a:spLocks noChangeArrowheads="1"/>
          </p:cNvSpPr>
          <p:nvPr/>
        </p:nvSpPr>
        <p:spPr bwMode="auto">
          <a:xfrm>
            <a:off x="715963" y="5187950"/>
            <a:ext cx="1695450" cy="350838"/>
          </a:xfrm>
          <a:prstGeom prst="rect">
            <a:avLst/>
          </a:prstGeom>
          <a:noFill/>
          <a:ln w="25400">
            <a:noFill/>
            <a:miter lim="800000"/>
            <a:headEnd/>
            <a:tailEnd/>
          </a:ln>
        </p:spPr>
        <p:txBody>
          <a:bodyPr wrap="none">
            <a:spAutoFit/>
          </a:bodyPr>
          <a:lstStyle/>
          <a:p>
            <a:r>
              <a:rPr lang="en-US" sz="1700" b="1">
                <a:solidFill>
                  <a:srgbClr val="FFFF00"/>
                </a:solidFill>
                <a:sym typeface="Symbol" pitchFamily="18" charset="2"/>
              </a:rPr>
              <a:t>Number at risk</a:t>
            </a:r>
            <a:endParaRPr lang="en-US" sz="1700">
              <a:solidFill>
                <a:srgbClr val="FFFF00"/>
              </a:solidFill>
              <a:sym typeface="Symbol" pitchFamily="18" charset="2"/>
            </a:endParaRPr>
          </a:p>
        </p:txBody>
      </p:sp>
      <p:sp>
        <p:nvSpPr>
          <p:cNvPr id="19461" name="Rectangle 8"/>
          <p:cNvSpPr>
            <a:spLocks noChangeArrowheads="1"/>
          </p:cNvSpPr>
          <p:nvPr/>
        </p:nvSpPr>
        <p:spPr bwMode="auto">
          <a:xfrm>
            <a:off x="1035050" y="5581650"/>
            <a:ext cx="1360488"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Pioglitazone</a:t>
            </a:r>
          </a:p>
        </p:txBody>
      </p:sp>
      <p:sp>
        <p:nvSpPr>
          <p:cNvPr id="19462" name="Rectangle 9"/>
          <p:cNvSpPr>
            <a:spLocks noChangeArrowheads="1"/>
          </p:cNvSpPr>
          <p:nvPr/>
        </p:nvSpPr>
        <p:spPr bwMode="auto">
          <a:xfrm>
            <a:off x="2638425" y="558165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1700</a:t>
            </a:r>
          </a:p>
        </p:txBody>
      </p:sp>
      <p:sp>
        <p:nvSpPr>
          <p:cNvPr id="19463" name="Rectangle 10"/>
          <p:cNvSpPr>
            <a:spLocks noChangeArrowheads="1"/>
          </p:cNvSpPr>
          <p:nvPr/>
        </p:nvSpPr>
        <p:spPr bwMode="auto">
          <a:xfrm>
            <a:off x="3660775" y="558165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1654</a:t>
            </a:r>
          </a:p>
        </p:txBody>
      </p:sp>
      <p:sp>
        <p:nvSpPr>
          <p:cNvPr id="19464" name="Rectangle 11"/>
          <p:cNvSpPr>
            <a:spLocks noChangeArrowheads="1"/>
          </p:cNvSpPr>
          <p:nvPr/>
        </p:nvSpPr>
        <p:spPr bwMode="auto">
          <a:xfrm>
            <a:off x="4683125" y="558165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1603</a:t>
            </a:r>
          </a:p>
        </p:txBody>
      </p:sp>
      <p:sp>
        <p:nvSpPr>
          <p:cNvPr id="19465" name="Rectangle 12"/>
          <p:cNvSpPr>
            <a:spLocks noChangeArrowheads="1"/>
          </p:cNvSpPr>
          <p:nvPr/>
        </p:nvSpPr>
        <p:spPr bwMode="auto">
          <a:xfrm>
            <a:off x="5656263" y="5581650"/>
            <a:ext cx="665162"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1554</a:t>
            </a:r>
          </a:p>
        </p:txBody>
      </p:sp>
      <p:sp>
        <p:nvSpPr>
          <p:cNvPr id="19466" name="Rectangle 13"/>
          <p:cNvSpPr>
            <a:spLocks noChangeArrowheads="1"/>
          </p:cNvSpPr>
          <p:nvPr/>
        </p:nvSpPr>
        <p:spPr bwMode="auto">
          <a:xfrm>
            <a:off x="6677025" y="5581650"/>
            <a:ext cx="66516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1499</a:t>
            </a:r>
          </a:p>
        </p:txBody>
      </p:sp>
      <p:sp>
        <p:nvSpPr>
          <p:cNvPr id="19467" name="Rectangle 14"/>
          <p:cNvSpPr>
            <a:spLocks noChangeArrowheads="1"/>
          </p:cNvSpPr>
          <p:nvPr/>
        </p:nvSpPr>
        <p:spPr bwMode="auto">
          <a:xfrm>
            <a:off x="7750175" y="5581650"/>
            <a:ext cx="544513" cy="350838"/>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244</a:t>
            </a:r>
          </a:p>
        </p:txBody>
      </p:sp>
      <p:sp>
        <p:nvSpPr>
          <p:cNvPr id="19468" name="Rectangle 15"/>
          <p:cNvSpPr>
            <a:spLocks noChangeArrowheads="1"/>
          </p:cNvSpPr>
          <p:nvPr/>
        </p:nvSpPr>
        <p:spPr bwMode="auto">
          <a:xfrm>
            <a:off x="1433513" y="5983288"/>
            <a:ext cx="963612"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Placebo</a:t>
            </a:r>
          </a:p>
        </p:txBody>
      </p:sp>
      <p:sp>
        <p:nvSpPr>
          <p:cNvPr id="19469" name="Rectangle 16"/>
          <p:cNvSpPr>
            <a:spLocks noChangeArrowheads="1"/>
          </p:cNvSpPr>
          <p:nvPr/>
        </p:nvSpPr>
        <p:spPr bwMode="auto">
          <a:xfrm>
            <a:off x="2638425" y="5983288"/>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1646</a:t>
            </a:r>
          </a:p>
        </p:txBody>
      </p:sp>
      <p:sp>
        <p:nvSpPr>
          <p:cNvPr id="19470" name="Rectangle 17"/>
          <p:cNvSpPr>
            <a:spLocks noChangeArrowheads="1"/>
          </p:cNvSpPr>
          <p:nvPr/>
        </p:nvSpPr>
        <p:spPr bwMode="auto">
          <a:xfrm>
            <a:off x="3660775" y="5983288"/>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1544</a:t>
            </a:r>
          </a:p>
        </p:txBody>
      </p:sp>
      <p:sp>
        <p:nvSpPr>
          <p:cNvPr id="19471" name="Rectangle 18"/>
          <p:cNvSpPr>
            <a:spLocks noChangeArrowheads="1"/>
          </p:cNvSpPr>
          <p:nvPr/>
        </p:nvSpPr>
        <p:spPr bwMode="auto">
          <a:xfrm>
            <a:off x="4683125" y="5983288"/>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1472</a:t>
            </a:r>
          </a:p>
        </p:txBody>
      </p:sp>
      <p:sp>
        <p:nvSpPr>
          <p:cNvPr id="19472" name="Rectangle 19"/>
          <p:cNvSpPr>
            <a:spLocks noChangeArrowheads="1"/>
          </p:cNvSpPr>
          <p:nvPr/>
        </p:nvSpPr>
        <p:spPr bwMode="auto">
          <a:xfrm>
            <a:off x="5656263" y="5983288"/>
            <a:ext cx="665162"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1401</a:t>
            </a:r>
          </a:p>
        </p:txBody>
      </p:sp>
      <p:sp>
        <p:nvSpPr>
          <p:cNvPr id="19473" name="Rectangle 20"/>
          <p:cNvSpPr>
            <a:spLocks noChangeArrowheads="1"/>
          </p:cNvSpPr>
          <p:nvPr/>
        </p:nvSpPr>
        <p:spPr bwMode="auto">
          <a:xfrm>
            <a:off x="6677025" y="5983288"/>
            <a:ext cx="66516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1325</a:t>
            </a:r>
          </a:p>
        </p:txBody>
      </p:sp>
      <p:sp>
        <p:nvSpPr>
          <p:cNvPr id="19474" name="Rectangle 21"/>
          <p:cNvSpPr>
            <a:spLocks noChangeArrowheads="1"/>
          </p:cNvSpPr>
          <p:nvPr/>
        </p:nvSpPr>
        <p:spPr bwMode="auto">
          <a:xfrm>
            <a:off x="7750175" y="5983288"/>
            <a:ext cx="544513" cy="350837"/>
          </a:xfrm>
          <a:prstGeom prst="rect">
            <a:avLst/>
          </a:prstGeom>
          <a:noFill/>
          <a:ln w="25400">
            <a:noFill/>
            <a:miter lim="800000"/>
            <a:headEnd/>
            <a:tailEnd/>
          </a:ln>
        </p:spPr>
        <p:txBody>
          <a:bodyPr wrap="none">
            <a:spAutoFit/>
          </a:bodyPr>
          <a:lstStyle/>
          <a:p>
            <a:r>
              <a:rPr lang="en-US" sz="1700">
                <a:solidFill>
                  <a:srgbClr val="FFFF00"/>
                </a:solidFill>
                <a:sym typeface="Symbol" pitchFamily="18" charset="2"/>
              </a:rPr>
              <a:t>202</a:t>
            </a:r>
          </a:p>
        </p:txBody>
      </p:sp>
      <p:sp>
        <p:nvSpPr>
          <p:cNvPr id="19475" name="Line 22"/>
          <p:cNvSpPr>
            <a:spLocks noChangeShapeType="1"/>
          </p:cNvSpPr>
          <p:nvPr/>
        </p:nvSpPr>
        <p:spPr bwMode="auto">
          <a:xfrm flipV="1">
            <a:off x="804863" y="5546725"/>
            <a:ext cx="1558925" cy="3175"/>
          </a:xfrm>
          <a:prstGeom prst="line">
            <a:avLst/>
          </a:prstGeom>
          <a:noFill/>
          <a:ln w="25400">
            <a:solidFill>
              <a:srgbClr val="C3001B"/>
            </a:solidFill>
            <a:round/>
            <a:headEnd/>
            <a:tailEnd/>
          </a:ln>
        </p:spPr>
        <p:txBody>
          <a:bodyPr/>
          <a:lstStyle/>
          <a:p>
            <a:endParaRPr lang="en-GB">
              <a:solidFill>
                <a:srgbClr val="FFFF00"/>
              </a:solidFill>
            </a:endParaRPr>
          </a:p>
        </p:txBody>
      </p:sp>
      <p:sp>
        <p:nvSpPr>
          <p:cNvPr id="19476" name="Line 23"/>
          <p:cNvSpPr>
            <a:spLocks noChangeShapeType="1"/>
          </p:cNvSpPr>
          <p:nvPr/>
        </p:nvSpPr>
        <p:spPr bwMode="auto">
          <a:xfrm>
            <a:off x="1857375" y="1214438"/>
            <a:ext cx="125413" cy="1587"/>
          </a:xfrm>
          <a:prstGeom prst="line">
            <a:avLst/>
          </a:prstGeom>
          <a:noFill/>
          <a:ln w="25400">
            <a:solidFill>
              <a:schemeClr val="bg1"/>
            </a:solidFill>
            <a:round/>
            <a:headEnd/>
            <a:tailEnd/>
          </a:ln>
        </p:spPr>
        <p:txBody>
          <a:bodyPr/>
          <a:lstStyle/>
          <a:p>
            <a:endParaRPr lang="en-GB">
              <a:solidFill>
                <a:srgbClr val="FFFF00"/>
              </a:solidFill>
            </a:endParaRPr>
          </a:p>
        </p:txBody>
      </p:sp>
      <p:sp>
        <p:nvSpPr>
          <p:cNvPr id="19477" name="Rectangle 24"/>
          <p:cNvSpPr>
            <a:spLocks noChangeArrowheads="1"/>
          </p:cNvSpPr>
          <p:nvPr/>
        </p:nvSpPr>
        <p:spPr bwMode="auto">
          <a:xfrm>
            <a:off x="1665288" y="3822700"/>
            <a:ext cx="127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5</a:t>
            </a:r>
            <a:endParaRPr lang="en-US" baseline="-25000">
              <a:solidFill>
                <a:srgbClr val="FFFF00"/>
              </a:solidFill>
            </a:endParaRPr>
          </a:p>
        </p:txBody>
      </p:sp>
      <p:sp>
        <p:nvSpPr>
          <p:cNvPr id="19478" name="Rectangle 25"/>
          <p:cNvSpPr>
            <a:spLocks noChangeArrowheads="1"/>
          </p:cNvSpPr>
          <p:nvPr/>
        </p:nvSpPr>
        <p:spPr bwMode="auto">
          <a:xfrm>
            <a:off x="1538288" y="3117850"/>
            <a:ext cx="254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10</a:t>
            </a:r>
            <a:endParaRPr lang="en-US" baseline="-25000">
              <a:solidFill>
                <a:srgbClr val="FFFF00"/>
              </a:solidFill>
            </a:endParaRPr>
          </a:p>
        </p:txBody>
      </p:sp>
      <p:sp>
        <p:nvSpPr>
          <p:cNvPr id="19479" name="Rectangle 26"/>
          <p:cNvSpPr>
            <a:spLocks noChangeArrowheads="1"/>
          </p:cNvSpPr>
          <p:nvPr/>
        </p:nvSpPr>
        <p:spPr bwMode="auto">
          <a:xfrm>
            <a:off x="1538288" y="2463800"/>
            <a:ext cx="254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15</a:t>
            </a:r>
            <a:endParaRPr lang="en-US" baseline="-25000">
              <a:solidFill>
                <a:srgbClr val="FFFF00"/>
              </a:solidFill>
            </a:endParaRPr>
          </a:p>
        </p:txBody>
      </p:sp>
      <p:sp>
        <p:nvSpPr>
          <p:cNvPr id="19480" name="Rectangle 27"/>
          <p:cNvSpPr>
            <a:spLocks noChangeArrowheads="1"/>
          </p:cNvSpPr>
          <p:nvPr/>
        </p:nvSpPr>
        <p:spPr bwMode="auto">
          <a:xfrm>
            <a:off x="1538288" y="1089025"/>
            <a:ext cx="254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25</a:t>
            </a:r>
            <a:endParaRPr lang="en-US" baseline="-25000">
              <a:solidFill>
                <a:srgbClr val="FFFF00"/>
              </a:solidFill>
            </a:endParaRPr>
          </a:p>
        </p:txBody>
      </p:sp>
      <p:sp>
        <p:nvSpPr>
          <p:cNvPr id="19481" name="Rectangle 28"/>
          <p:cNvSpPr>
            <a:spLocks noChangeArrowheads="1"/>
          </p:cNvSpPr>
          <p:nvPr/>
        </p:nvSpPr>
        <p:spPr bwMode="auto">
          <a:xfrm>
            <a:off x="1665288" y="4479925"/>
            <a:ext cx="127000" cy="274638"/>
          </a:xfrm>
          <a:prstGeom prst="rect">
            <a:avLst/>
          </a:prstGeom>
          <a:noFill/>
          <a:ln w="9525">
            <a:noFill/>
            <a:miter lim="800000"/>
            <a:headEnd/>
            <a:tailEnd/>
          </a:ln>
        </p:spPr>
        <p:txBody>
          <a:bodyPr wrap="none" lIns="0" tIns="0" rIns="0" bIns="0">
            <a:spAutoFit/>
          </a:bodyPr>
          <a:lstStyle/>
          <a:p>
            <a:pPr algn="r"/>
            <a:r>
              <a:rPr lang="en-US">
                <a:solidFill>
                  <a:srgbClr val="FFFF00"/>
                </a:solidFill>
              </a:rPr>
              <a:t>0</a:t>
            </a:r>
            <a:endParaRPr lang="en-US" baseline="-25000">
              <a:solidFill>
                <a:srgbClr val="FFFF00"/>
              </a:solidFill>
            </a:endParaRPr>
          </a:p>
        </p:txBody>
      </p:sp>
      <p:sp>
        <p:nvSpPr>
          <p:cNvPr id="19482" name="Line 29"/>
          <p:cNvSpPr>
            <a:spLocks noChangeShapeType="1"/>
          </p:cNvSpPr>
          <p:nvPr/>
        </p:nvSpPr>
        <p:spPr bwMode="auto">
          <a:xfrm>
            <a:off x="2979738" y="4625975"/>
            <a:ext cx="0" cy="12065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9483" name="Rectangle 30"/>
          <p:cNvSpPr>
            <a:spLocks noChangeArrowheads="1"/>
          </p:cNvSpPr>
          <p:nvPr/>
        </p:nvSpPr>
        <p:spPr bwMode="auto">
          <a:xfrm>
            <a:off x="2822575" y="4713288"/>
            <a:ext cx="311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6</a:t>
            </a:r>
          </a:p>
        </p:txBody>
      </p:sp>
      <p:sp>
        <p:nvSpPr>
          <p:cNvPr id="19484" name="Rectangle 31"/>
          <p:cNvSpPr>
            <a:spLocks noChangeArrowheads="1"/>
          </p:cNvSpPr>
          <p:nvPr/>
        </p:nvSpPr>
        <p:spPr bwMode="auto">
          <a:xfrm>
            <a:off x="1538288" y="1770063"/>
            <a:ext cx="254000" cy="274637"/>
          </a:xfrm>
          <a:prstGeom prst="rect">
            <a:avLst/>
          </a:prstGeom>
          <a:noFill/>
          <a:ln w="9525">
            <a:noFill/>
            <a:miter lim="800000"/>
            <a:headEnd/>
            <a:tailEnd/>
          </a:ln>
        </p:spPr>
        <p:txBody>
          <a:bodyPr wrap="none" lIns="0" tIns="0" rIns="0" bIns="0">
            <a:spAutoFit/>
          </a:bodyPr>
          <a:lstStyle/>
          <a:p>
            <a:pPr algn="r"/>
            <a:r>
              <a:rPr lang="en-US">
                <a:solidFill>
                  <a:srgbClr val="FFFF00"/>
                </a:solidFill>
              </a:rPr>
              <a:t>20</a:t>
            </a:r>
            <a:endParaRPr lang="en-US" baseline="-25000">
              <a:solidFill>
                <a:srgbClr val="FFFF00"/>
              </a:solidFill>
            </a:endParaRPr>
          </a:p>
        </p:txBody>
      </p:sp>
      <p:sp>
        <p:nvSpPr>
          <p:cNvPr id="19485" name="Rectangle 32"/>
          <p:cNvSpPr>
            <a:spLocks noChangeArrowheads="1"/>
          </p:cNvSpPr>
          <p:nvPr/>
        </p:nvSpPr>
        <p:spPr bwMode="auto">
          <a:xfrm>
            <a:off x="1839913" y="4713288"/>
            <a:ext cx="311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0</a:t>
            </a:r>
          </a:p>
        </p:txBody>
      </p:sp>
      <p:sp>
        <p:nvSpPr>
          <p:cNvPr id="19486" name="Line 33"/>
          <p:cNvSpPr>
            <a:spLocks noChangeShapeType="1"/>
          </p:cNvSpPr>
          <p:nvPr/>
        </p:nvSpPr>
        <p:spPr bwMode="auto">
          <a:xfrm>
            <a:off x="1992313" y="1201738"/>
            <a:ext cx="1587" cy="3527425"/>
          </a:xfrm>
          <a:prstGeom prst="line">
            <a:avLst/>
          </a:prstGeom>
          <a:noFill/>
          <a:ln w="25400">
            <a:solidFill>
              <a:schemeClr val="bg1"/>
            </a:solidFill>
            <a:round/>
            <a:headEnd/>
            <a:tailEnd/>
          </a:ln>
        </p:spPr>
        <p:txBody>
          <a:bodyPr/>
          <a:lstStyle/>
          <a:p>
            <a:endParaRPr lang="en-GB">
              <a:solidFill>
                <a:srgbClr val="FFFF00"/>
              </a:solidFill>
            </a:endParaRPr>
          </a:p>
        </p:txBody>
      </p:sp>
      <p:sp>
        <p:nvSpPr>
          <p:cNvPr id="19487" name="Line 34"/>
          <p:cNvSpPr>
            <a:spLocks noChangeShapeType="1"/>
          </p:cNvSpPr>
          <p:nvPr/>
        </p:nvSpPr>
        <p:spPr bwMode="auto">
          <a:xfrm>
            <a:off x="1857375" y="1906588"/>
            <a:ext cx="125413" cy="1587"/>
          </a:xfrm>
          <a:prstGeom prst="line">
            <a:avLst/>
          </a:prstGeom>
          <a:noFill/>
          <a:ln w="25400">
            <a:solidFill>
              <a:schemeClr val="bg1"/>
            </a:solidFill>
            <a:round/>
            <a:headEnd/>
            <a:tailEnd/>
          </a:ln>
        </p:spPr>
        <p:txBody>
          <a:bodyPr/>
          <a:lstStyle/>
          <a:p>
            <a:endParaRPr lang="en-GB">
              <a:solidFill>
                <a:srgbClr val="FFFF00"/>
              </a:solidFill>
            </a:endParaRPr>
          </a:p>
        </p:txBody>
      </p:sp>
      <p:sp>
        <p:nvSpPr>
          <p:cNvPr id="19488" name="Line 35"/>
          <p:cNvSpPr>
            <a:spLocks noChangeShapeType="1"/>
          </p:cNvSpPr>
          <p:nvPr/>
        </p:nvSpPr>
        <p:spPr bwMode="auto">
          <a:xfrm>
            <a:off x="1857375" y="2598738"/>
            <a:ext cx="125413" cy="0"/>
          </a:xfrm>
          <a:prstGeom prst="line">
            <a:avLst/>
          </a:prstGeom>
          <a:noFill/>
          <a:ln w="25400">
            <a:solidFill>
              <a:schemeClr val="bg1"/>
            </a:solidFill>
            <a:round/>
            <a:headEnd/>
            <a:tailEnd/>
          </a:ln>
        </p:spPr>
        <p:txBody>
          <a:bodyPr/>
          <a:lstStyle/>
          <a:p>
            <a:endParaRPr lang="en-GB">
              <a:solidFill>
                <a:srgbClr val="FFFF00"/>
              </a:solidFill>
            </a:endParaRPr>
          </a:p>
        </p:txBody>
      </p:sp>
      <p:sp>
        <p:nvSpPr>
          <p:cNvPr id="19489" name="Line 36"/>
          <p:cNvSpPr>
            <a:spLocks noChangeShapeType="1"/>
          </p:cNvSpPr>
          <p:nvPr/>
        </p:nvSpPr>
        <p:spPr bwMode="auto">
          <a:xfrm>
            <a:off x="1857375" y="3257550"/>
            <a:ext cx="125413" cy="1588"/>
          </a:xfrm>
          <a:prstGeom prst="line">
            <a:avLst/>
          </a:prstGeom>
          <a:noFill/>
          <a:ln w="25400">
            <a:solidFill>
              <a:schemeClr val="bg1"/>
            </a:solidFill>
            <a:round/>
            <a:headEnd/>
            <a:tailEnd/>
          </a:ln>
        </p:spPr>
        <p:txBody>
          <a:bodyPr/>
          <a:lstStyle/>
          <a:p>
            <a:endParaRPr lang="en-GB">
              <a:solidFill>
                <a:srgbClr val="FFFF00"/>
              </a:solidFill>
            </a:endParaRPr>
          </a:p>
        </p:txBody>
      </p:sp>
      <p:sp>
        <p:nvSpPr>
          <p:cNvPr id="19490" name="Line 37"/>
          <p:cNvSpPr>
            <a:spLocks noChangeShapeType="1"/>
          </p:cNvSpPr>
          <p:nvPr/>
        </p:nvSpPr>
        <p:spPr bwMode="auto">
          <a:xfrm>
            <a:off x="1857375" y="3957638"/>
            <a:ext cx="125413" cy="1587"/>
          </a:xfrm>
          <a:prstGeom prst="line">
            <a:avLst/>
          </a:prstGeom>
          <a:noFill/>
          <a:ln w="25400">
            <a:solidFill>
              <a:schemeClr val="bg1"/>
            </a:solidFill>
            <a:round/>
            <a:headEnd/>
            <a:tailEnd/>
          </a:ln>
        </p:spPr>
        <p:txBody>
          <a:bodyPr/>
          <a:lstStyle/>
          <a:p>
            <a:endParaRPr lang="en-GB">
              <a:solidFill>
                <a:srgbClr val="FFFF00"/>
              </a:solidFill>
            </a:endParaRPr>
          </a:p>
        </p:txBody>
      </p:sp>
      <p:sp>
        <p:nvSpPr>
          <p:cNvPr id="19491" name="Line 39"/>
          <p:cNvSpPr>
            <a:spLocks noChangeShapeType="1"/>
          </p:cNvSpPr>
          <p:nvPr/>
        </p:nvSpPr>
        <p:spPr bwMode="auto">
          <a:xfrm>
            <a:off x="3981450" y="4625975"/>
            <a:ext cx="0" cy="12065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9492" name="Rectangle 40"/>
          <p:cNvSpPr>
            <a:spLocks noChangeArrowheads="1"/>
          </p:cNvSpPr>
          <p:nvPr/>
        </p:nvSpPr>
        <p:spPr bwMode="auto">
          <a:xfrm>
            <a:off x="3768725" y="4713288"/>
            <a:ext cx="438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12</a:t>
            </a:r>
          </a:p>
        </p:txBody>
      </p:sp>
      <p:sp>
        <p:nvSpPr>
          <p:cNvPr id="19493" name="Line 41"/>
          <p:cNvSpPr>
            <a:spLocks noChangeShapeType="1"/>
          </p:cNvSpPr>
          <p:nvPr/>
        </p:nvSpPr>
        <p:spPr bwMode="auto">
          <a:xfrm>
            <a:off x="4992688" y="4625975"/>
            <a:ext cx="0" cy="12065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9494" name="Rectangle 42"/>
          <p:cNvSpPr>
            <a:spLocks noChangeArrowheads="1"/>
          </p:cNvSpPr>
          <p:nvPr/>
        </p:nvSpPr>
        <p:spPr bwMode="auto">
          <a:xfrm>
            <a:off x="4772025" y="4713288"/>
            <a:ext cx="438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18</a:t>
            </a:r>
          </a:p>
        </p:txBody>
      </p:sp>
      <p:sp>
        <p:nvSpPr>
          <p:cNvPr id="19495" name="Line 43"/>
          <p:cNvSpPr>
            <a:spLocks noChangeShapeType="1"/>
          </p:cNvSpPr>
          <p:nvPr/>
        </p:nvSpPr>
        <p:spPr bwMode="auto">
          <a:xfrm>
            <a:off x="6002338" y="4625975"/>
            <a:ext cx="0" cy="12065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9496" name="Rectangle 44"/>
          <p:cNvSpPr>
            <a:spLocks noChangeArrowheads="1"/>
          </p:cNvSpPr>
          <p:nvPr/>
        </p:nvSpPr>
        <p:spPr bwMode="auto">
          <a:xfrm>
            <a:off x="5781675" y="4713288"/>
            <a:ext cx="438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24</a:t>
            </a:r>
          </a:p>
        </p:txBody>
      </p:sp>
      <p:sp>
        <p:nvSpPr>
          <p:cNvPr id="19497" name="Line 45"/>
          <p:cNvSpPr>
            <a:spLocks noChangeShapeType="1"/>
          </p:cNvSpPr>
          <p:nvPr/>
        </p:nvSpPr>
        <p:spPr bwMode="auto">
          <a:xfrm>
            <a:off x="7005638" y="4625975"/>
            <a:ext cx="0" cy="12065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9498" name="Rectangle 46"/>
          <p:cNvSpPr>
            <a:spLocks noChangeArrowheads="1"/>
          </p:cNvSpPr>
          <p:nvPr/>
        </p:nvSpPr>
        <p:spPr bwMode="auto">
          <a:xfrm>
            <a:off x="6784975" y="4713288"/>
            <a:ext cx="438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30</a:t>
            </a:r>
          </a:p>
        </p:txBody>
      </p:sp>
      <p:sp>
        <p:nvSpPr>
          <p:cNvPr id="19499" name="Line 47"/>
          <p:cNvSpPr>
            <a:spLocks noChangeShapeType="1"/>
          </p:cNvSpPr>
          <p:nvPr/>
        </p:nvSpPr>
        <p:spPr bwMode="auto">
          <a:xfrm>
            <a:off x="8032750" y="4625975"/>
            <a:ext cx="0" cy="12065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9500" name="Rectangle 48"/>
          <p:cNvSpPr>
            <a:spLocks noChangeArrowheads="1"/>
          </p:cNvSpPr>
          <p:nvPr/>
        </p:nvSpPr>
        <p:spPr bwMode="auto">
          <a:xfrm>
            <a:off x="7812088" y="4713288"/>
            <a:ext cx="438150" cy="366712"/>
          </a:xfrm>
          <a:prstGeom prst="rect">
            <a:avLst/>
          </a:prstGeom>
          <a:noFill/>
          <a:ln w="25400">
            <a:noFill/>
            <a:miter lim="800000"/>
            <a:headEnd/>
            <a:tailEnd/>
          </a:ln>
        </p:spPr>
        <p:txBody>
          <a:bodyPr wrap="none">
            <a:spAutoFit/>
          </a:bodyPr>
          <a:lstStyle/>
          <a:p>
            <a:r>
              <a:rPr lang="en-US">
                <a:solidFill>
                  <a:srgbClr val="FFFF00"/>
                </a:solidFill>
                <a:sym typeface="Symbol" pitchFamily="18" charset="2"/>
              </a:rPr>
              <a:t>36</a:t>
            </a:r>
          </a:p>
        </p:txBody>
      </p:sp>
      <p:sp>
        <p:nvSpPr>
          <p:cNvPr id="19501" name="Rectangle 49"/>
          <p:cNvSpPr>
            <a:spLocks noChangeArrowheads="1"/>
          </p:cNvSpPr>
          <p:nvPr/>
        </p:nvSpPr>
        <p:spPr bwMode="auto">
          <a:xfrm>
            <a:off x="6789738" y="3360738"/>
            <a:ext cx="1454150" cy="641350"/>
          </a:xfrm>
          <a:prstGeom prst="rect">
            <a:avLst/>
          </a:prstGeom>
          <a:noFill/>
          <a:ln w="25400">
            <a:noFill/>
            <a:miter lim="800000"/>
            <a:headEnd/>
            <a:tailEnd/>
          </a:ln>
        </p:spPr>
        <p:txBody>
          <a:bodyPr wrap="none">
            <a:spAutoFit/>
          </a:bodyPr>
          <a:lstStyle/>
          <a:p>
            <a:pPr algn="ctr"/>
            <a:r>
              <a:rPr lang="en-US">
                <a:solidFill>
                  <a:srgbClr val="FFFF00"/>
                </a:solidFill>
                <a:sym typeface="Symbol" pitchFamily="18" charset="2"/>
              </a:rPr>
              <a:t>Pioglitazone</a:t>
            </a:r>
            <a:br>
              <a:rPr lang="en-US">
                <a:solidFill>
                  <a:srgbClr val="FFFF00"/>
                </a:solidFill>
                <a:sym typeface="Symbol" pitchFamily="18" charset="2"/>
              </a:rPr>
            </a:br>
            <a:r>
              <a:rPr lang="en-US">
                <a:solidFill>
                  <a:srgbClr val="FFFF00"/>
                </a:solidFill>
                <a:sym typeface="Symbol" pitchFamily="18" charset="2"/>
              </a:rPr>
              <a:t>(183 events)</a:t>
            </a:r>
          </a:p>
        </p:txBody>
      </p:sp>
      <p:sp>
        <p:nvSpPr>
          <p:cNvPr id="19502" name="AutoShape 51"/>
          <p:cNvSpPr>
            <a:spLocks/>
          </p:cNvSpPr>
          <p:nvPr/>
        </p:nvSpPr>
        <p:spPr bwMode="auto">
          <a:xfrm>
            <a:off x="8113713" y="1604963"/>
            <a:ext cx="123825" cy="1517650"/>
          </a:xfrm>
          <a:prstGeom prst="rightBracket">
            <a:avLst>
              <a:gd name="adj" fmla="val 102137"/>
            </a:avLst>
          </a:prstGeom>
          <a:noFill/>
          <a:ln w="25400">
            <a:solidFill>
              <a:schemeClr val="bg1"/>
            </a:solidFill>
            <a:round/>
            <a:headEnd/>
            <a:tailEnd/>
          </a:ln>
        </p:spPr>
        <p:txBody>
          <a:bodyPr wrap="none" anchor="ctr"/>
          <a:lstStyle/>
          <a:p>
            <a:endParaRPr lang="en-GB">
              <a:solidFill>
                <a:srgbClr val="FFFF00"/>
              </a:solidFill>
            </a:endParaRPr>
          </a:p>
        </p:txBody>
      </p:sp>
      <p:sp>
        <p:nvSpPr>
          <p:cNvPr id="19503" name="Rectangle 52"/>
          <p:cNvSpPr>
            <a:spLocks noChangeArrowheads="1"/>
          </p:cNvSpPr>
          <p:nvPr/>
        </p:nvSpPr>
        <p:spPr bwMode="auto">
          <a:xfrm>
            <a:off x="5986463" y="1173163"/>
            <a:ext cx="1454150" cy="641350"/>
          </a:xfrm>
          <a:prstGeom prst="rect">
            <a:avLst/>
          </a:prstGeom>
          <a:noFill/>
          <a:ln w="25400">
            <a:noFill/>
            <a:miter lim="800000"/>
            <a:headEnd/>
            <a:tailEnd/>
          </a:ln>
        </p:spPr>
        <p:txBody>
          <a:bodyPr wrap="none">
            <a:spAutoFit/>
          </a:bodyPr>
          <a:lstStyle/>
          <a:p>
            <a:pPr algn="ctr"/>
            <a:r>
              <a:rPr lang="en-US">
                <a:solidFill>
                  <a:srgbClr val="FFFF00"/>
                </a:solidFill>
                <a:sym typeface="Symbol" pitchFamily="18" charset="2"/>
              </a:rPr>
              <a:t>Placebo</a:t>
            </a:r>
            <a:br>
              <a:rPr lang="en-US">
                <a:solidFill>
                  <a:srgbClr val="FFFF00"/>
                </a:solidFill>
                <a:sym typeface="Symbol" pitchFamily="18" charset="2"/>
              </a:rPr>
            </a:br>
            <a:r>
              <a:rPr lang="en-US">
                <a:solidFill>
                  <a:srgbClr val="FFFF00"/>
                </a:solidFill>
                <a:sym typeface="Symbol" pitchFamily="18" charset="2"/>
              </a:rPr>
              <a:t>(362 events)</a:t>
            </a:r>
          </a:p>
        </p:txBody>
      </p:sp>
      <p:sp>
        <p:nvSpPr>
          <p:cNvPr id="19504" name="Rectangle 53"/>
          <p:cNvSpPr>
            <a:spLocks noChangeArrowheads="1"/>
          </p:cNvSpPr>
          <p:nvPr/>
        </p:nvSpPr>
        <p:spPr bwMode="auto">
          <a:xfrm>
            <a:off x="3162300" y="5060950"/>
            <a:ext cx="3678238" cy="366713"/>
          </a:xfrm>
          <a:prstGeom prst="rect">
            <a:avLst/>
          </a:prstGeom>
          <a:noFill/>
          <a:ln w="25400">
            <a:noFill/>
            <a:miter lim="800000"/>
            <a:headEnd/>
            <a:tailEnd/>
          </a:ln>
        </p:spPr>
        <p:txBody>
          <a:bodyPr wrap="none">
            <a:spAutoFit/>
          </a:bodyPr>
          <a:lstStyle/>
          <a:p>
            <a:pPr algn="ctr"/>
            <a:r>
              <a:rPr lang="en-US">
                <a:solidFill>
                  <a:srgbClr val="FFFF00"/>
                </a:solidFill>
                <a:sym typeface="Symbol" pitchFamily="18" charset="2"/>
              </a:rPr>
              <a:t>Time from randomization (months)</a:t>
            </a:r>
          </a:p>
        </p:txBody>
      </p:sp>
      <p:sp>
        <p:nvSpPr>
          <p:cNvPr id="19505" name="Rectangle 54"/>
          <p:cNvSpPr>
            <a:spLocks noChangeArrowheads="1"/>
          </p:cNvSpPr>
          <p:nvPr/>
        </p:nvSpPr>
        <p:spPr bwMode="auto">
          <a:xfrm>
            <a:off x="469900" y="2740025"/>
            <a:ext cx="1054100" cy="823913"/>
          </a:xfrm>
          <a:prstGeom prst="rect">
            <a:avLst/>
          </a:prstGeom>
          <a:noFill/>
          <a:ln w="9525">
            <a:noFill/>
            <a:miter lim="800000"/>
            <a:headEnd/>
            <a:tailEnd/>
          </a:ln>
        </p:spPr>
        <p:txBody>
          <a:bodyPr wrap="none" lIns="0" tIns="0" rIns="0" bIns="0">
            <a:spAutoFit/>
          </a:bodyPr>
          <a:lstStyle/>
          <a:p>
            <a:pPr algn="ctr"/>
            <a:r>
              <a:rPr lang="en-US">
                <a:solidFill>
                  <a:srgbClr val="FFFF00"/>
                </a:solidFill>
              </a:rPr>
              <a:t>Proportion</a:t>
            </a:r>
            <a:br>
              <a:rPr lang="en-US">
                <a:solidFill>
                  <a:srgbClr val="FFFF00"/>
                </a:solidFill>
              </a:rPr>
            </a:br>
            <a:r>
              <a:rPr lang="en-US">
                <a:solidFill>
                  <a:srgbClr val="FFFF00"/>
                </a:solidFill>
              </a:rPr>
              <a:t>of events</a:t>
            </a:r>
            <a:br>
              <a:rPr lang="en-US">
                <a:solidFill>
                  <a:srgbClr val="FFFF00"/>
                </a:solidFill>
              </a:rPr>
            </a:br>
            <a:r>
              <a:rPr lang="en-US">
                <a:solidFill>
                  <a:srgbClr val="FFFF00"/>
                </a:solidFill>
              </a:rPr>
              <a:t>(%)</a:t>
            </a:r>
            <a:endParaRPr lang="en-US" baseline="-25000">
              <a:solidFill>
                <a:srgbClr val="FFFF00"/>
              </a:solidFill>
            </a:endParaRPr>
          </a:p>
        </p:txBody>
      </p:sp>
      <p:sp>
        <p:nvSpPr>
          <p:cNvPr id="19506" name="Freeform 63"/>
          <p:cNvSpPr>
            <a:spLocks/>
          </p:cNvSpPr>
          <p:nvPr/>
        </p:nvSpPr>
        <p:spPr bwMode="gray">
          <a:xfrm>
            <a:off x="2092325" y="1614488"/>
            <a:ext cx="5918200" cy="2989262"/>
          </a:xfrm>
          <a:custGeom>
            <a:avLst/>
            <a:gdLst>
              <a:gd name="T0" fmla="*/ 0 w 3728"/>
              <a:gd name="T1" fmla="*/ 2147483647 h 1883"/>
              <a:gd name="T2" fmla="*/ 2147483647 w 3728"/>
              <a:gd name="T3" fmla="*/ 2147483647 h 1883"/>
              <a:gd name="T4" fmla="*/ 2147483647 w 3728"/>
              <a:gd name="T5" fmla="*/ 2147483647 h 1883"/>
              <a:gd name="T6" fmla="*/ 2147483647 w 3728"/>
              <a:gd name="T7" fmla="*/ 2147483647 h 1883"/>
              <a:gd name="T8" fmla="*/ 2147483647 w 3728"/>
              <a:gd name="T9" fmla="*/ 2147483647 h 1883"/>
              <a:gd name="T10" fmla="*/ 2147483647 w 3728"/>
              <a:gd name="T11" fmla="*/ 2147483647 h 1883"/>
              <a:gd name="T12" fmla="*/ 2147483647 w 3728"/>
              <a:gd name="T13" fmla="*/ 2147483647 h 1883"/>
              <a:gd name="T14" fmla="*/ 2147483647 w 3728"/>
              <a:gd name="T15" fmla="*/ 2147483647 h 1883"/>
              <a:gd name="T16" fmla="*/ 2147483647 w 3728"/>
              <a:gd name="T17" fmla="*/ 2147483647 h 1883"/>
              <a:gd name="T18" fmla="*/ 2147483647 w 3728"/>
              <a:gd name="T19" fmla="*/ 2147483647 h 1883"/>
              <a:gd name="T20" fmla="*/ 2147483647 w 3728"/>
              <a:gd name="T21" fmla="*/ 2147483647 h 1883"/>
              <a:gd name="T22" fmla="*/ 2147483647 w 3728"/>
              <a:gd name="T23" fmla="*/ 2147483647 h 1883"/>
              <a:gd name="T24" fmla="*/ 2147483647 w 3728"/>
              <a:gd name="T25" fmla="*/ 2147483647 h 1883"/>
              <a:gd name="T26" fmla="*/ 2147483647 w 3728"/>
              <a:gd name="T27" fmla="*/ 2147483647 h 1883"/>
              <a:gd name="T28" fmla="*/ 2147483647 w 3728"/>
              <a:gd name="T29" fmla="*/ 2147483647 h 1883"/>
              <a:gd name="T30" fmla="*/ 2147483647 w 3728"/>
              <a:gd name="T31" fmla="*/ 2147483647 h 1883"/>
              <a:gd name="T32" fmla="*/ 2147483647 w 3728"/>
              <a:gd name="T33" fmla="*/ 2147483647 h 1883"/>
              <a:gd name="T34" fmla="*/ 2147483647 w 3728"/>
              <a:gd name="T35" fmla="*/ 0 h 18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8"/>
              <a:gd name="T55" fmla="*/ 0 h 1883"/>
              <a:gd name="T56" fmla="*/ 3728 w 3728"/>
              <a:gd name="T57" fmla="*/ 1883 h 18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8" h="1883">
                <a:moveTo>
                  <a:pt x="0" y="1883"/>
                </a:moveTo>
                <a:cubicBezTo>
                  <a:pt x="106" y="1833"/>
                  <a:pt x="213" y="1784"/>
                  <a:pt x="288" y="1739"/>
                </a:cubicBezTo>
                <a:cubicBezTo>
                  <a:pt x="363" y="1694"/>
                  <a:pt x="398" y="1643"/>
                  <a:pt x="448" y="1611"/>
                </a:cubicBezTo>
                <a:cubicBezTo>
                  <a:pt x="498" y="1579"/>
                  <a:pt x="497" y="1605"/>
                  <a:pt x="587" y="1547"/>
                </a:cubicBezTo>
                <a:cubicBezTo>
                  <a:pt x="677" y="1489"/>
                  <a:pt x="884" y="1340"/>
                  <a:pt x="987" y="1264"/>
                </a:cubicBezTo>
                <a:cubicBezTo>
                  <a:pt x="1090" y="1188"/>
                  <a:pt x="1138" y="1138"/>
                  <a:pt x="1206" y="1088"/>
                </a:cubicBezTo>
                <a:cubicBezTo>
                  <a:pt x="1274" y="1038"/>
                  <a:pt x="1314" y="1002"/>
                  <a:pt x="1398" y="966"/>
                </a:cubicBezTo>
                <a:cubicBezTo>
                  <a:pt x="1482" y="930"/>
                  <a:pt x="1586" y="920"/>
                  <a:pt x="1712" y="870"/>
                </a:cubicBezTo>
                <a:cubicBezTo>
                  <a:pt x="1838" y="820"/>
                  <a:pt x="2062" y="711"/>
                  <a:pt x="2155" y="667"/>
                </a:cubicBezTo>
                <a:cubicBezTo>
                  <a:pt x="2248" y="623"/>
                  <a:pt x="2209" y="637"/>
                  <a:pt x="2272" y="608"/>
                </a:cubicBezTo>
                <a:cubicBezTo>
                  <a:pt x="2335" y="579"/>
                  <a:pt x="2464" y="526"/>
                  <a:pt x="2534" y="491"/>
                </a:cubicBezTo>
                <a:cubicBezTo>
                  <a:pt x="2604" y="456"/>
                  <a:pt x="2635" y="430"/>
                  <a:pt x="2694" y="400"/>
                </a:cubicBezTo>
                <a:cubicBezTo>
                  <a:pt x="2753" y="370"/>
                  <a:pt x="2840" y="330"/>
                  <a:pt x="2886" y="310"/>
                </a:cubicBezTo>
                <a:cubicBezTo>
                  <a:pt x="2932" y="290"/>
                  <a:pt x="2936" y="298"/>
                  <a:pt x="2971" y="278"/>
                </a:cubicBezTo>
                <a:cubicBezTo>
                  <a:pt x="3006" y="258"/>
                  <a:pt x="3017" y="221"/>
                  <a:pt x="3099" y="187"/>
                </a:cubicBezTo>
                <a:cubicBezTo>
                  <a:pt x="3181" y="153"/>
                  <a:pt x="3369" y="100"/>
                  <a:pt x="3462" y="75"/>
                </a:cubicBezTo>
                <a:cubicBezTo>
                  <a:pt x="3555" y="50"/>
                  <a:pt x="3610" y="51"/>
                  <a:pt x="3654" y="38"/>
                </a:cubicBezTo>
                <a:cubicBezTo>
                  <a:pt x="3698" y="25"/>
                  <a:pt x="3713" y="12"/>
                  <a:pt x="3728" y="0"/>
                </a:cubicBezTo>
              </a:path>
            </a:pathLst>
          </a:custGeom>
          <a:noFill/>
          <a:ln w="31750" cap="flat" cmpd="sng">
            <a:solidFill>
              <a:srgbClr val="FF9900"/>
            </a:solidFill>
            <a:prstDash val="solid"/>
            <a:round/>
            <a:headEnd type="none" w="med" len="med"/>
            <a:tailEnd type="none" w="med" len="med"/>
          </a:ln>
        </p:spPr>
        <p:txBody>
          <a:bodyPr wrap="none" anchor="ctr"/>
          <a:lstStyle/>
          <a:p>
            <a:endParaRPr lang="en-GB">
              <a:solidFill>
                <a:srgbClr val="FFFF00"/>
              </a:solidFill>
            </a:endParaRPr>
          </a:p>
        </p:txBody>
      </p:sp>
      <p:sp>
        <p:nvSpPr>
          <p:cNvPr id="19507" name="Freeform 64"/>
          <p:cNvSpPr>
            <a:spLocks/>
          </p:cNvSpPr>
          <p:nvPr/>
        </p:nvSpPr>
        <p:spPr bwMode="auto">
          <a:xfrm>
            <a:off x="2193925" y="3122613"/>
            <a:ext cx="5816600" cy="1489075"/>
          </a:xfrm>
          <a:custGeom>
            <a:avLst/>
            <a:gdLst>
              <a:gd name="T0" fmla="*/ 0 w 3664"/>
              <a:gd name="T1" fmla="*/ 2147483647 h 938"/>
              <a:gd name="T2" fmla="*/ 2147483647 w 3664"/>
              <a:gd name="T3" fmla="*/ 2147483647 h 938"/>
              <a:gd name="T4" fmla="*/ 2147483647 w 3664"/>
              <a:gd name="T5" fmla="*/ 2147483647 h 938"/>
              <a:gd name="T6" fmla="*/ 2147483647 w 3664"/>
              <a:gd name="T7" fmla="*/ 2147483647 h 938"/>
              <a:gd name="T8" fmla="*/ 2147483647 w 3664"/>
              <a:gd name="T9" fmla="*/ 2147483647 h 938"/>
              <a:gd name="T10" fmla="*/ 2147483647 w 3664"/>
              <a:gd name="T11" fmla="*/ 2147483647 h 938"/>
              <a:gd name="T12" fmla="*/ 2147483647 w 3664"/>
              <a:gd name="T13" fmla="*/ 2147483647 h 938"/>
              <a:gd name="T14" fmla="*/ 2147483647 w 3664"/>
              <a:gd name="T15" fmla="*/ 2147483647 h 938"/>
              <a:gd name="T16" fmla="*/ 2147483647 w 3664"/>
              <a:gd name="T17" fmla="*/ 2147483647 h 938"/>
              <a:gd name="T18" fmla="*/ 2147483647 w 3664"/>
              <a:gd name="T19" fmla="*/ 2147483647 h 938"/>
              <a:gd name="T20" fmla="*/ 2147483647 w 3664"/>
              <a:gd name="T21" fmla="*/ 2147483647 h 938"/>
              <a:gd name="T22" fmla="*/ 2147483647 w 3664"/>
              <a:gd name="T23" fmla="*/ 2147483647 h 938"/>
              <a:gd name="T24" fmla="*/ 2147483647 w 3664"/>
              <a:gd name="T25" fmla="*/ 2147483647 h 938"/>
              <a:gd name="T26" fmla="*/ 2147483647 w 3664"/>
              <a:gd name="T27" fmla="*/ 2147483647 h 938"/>
              <a:gd name="T28" fmla="*/ 2147483647 w 3664"/>
              <a:gd name="T29" fmla="*/ 2147483647 h 938"/>
              <a:gd name="T30" fmla="*/ 2147483647 w 3664"/>
              <a:gd name="T31" fmla="*/ 2147483647 h 938"/>
              <a:gd name="T32" fmla="*/ 2147483647 w 3664"/>
              <a:gd name="T33" fmla="*/ 2147483647 h 938"/>
              <a:gd name="T34" fmla="*/ 2147483647 w 3664"/>
              <a:gd name="T35" fmla="*/ 2147483647 h 938"/>
              <a:gd name="T36" fmla="*/ 2147483647 w 3664"/>
              <a:gd name="T37" fmla="*/ 2147483647 h 938"/>
              <a:gd name="T38" fmla="*/ 2147483647 w 3664"/>
              <a:gd name="T39" fmla="*/ 2147483647 h 938"/>
              <a:gd name="T40" fmla="*/ 2147483647 w 3664"/>
              <a:gd name="T41" fmla="*/ 0 h 9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64"/>
              <a:gd name="T64" fmla="*/ 0 h 938"/>
              <a:gd name="T65" fmla="*/ 3664 w 3664"/>
              <a:gd name="T66" fmla="*/ 938 h 9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64" h="938">
                <a:moveTo>
                  <a:pt x="0" y="938"/>
                </a:moveTo>
                <a:cubicBezTo>
                  <a:pt x="73" y="924"/>
                  <a:pt x="146" y="911"/>
                  <a:pt x="256" y="885"/>
                </a:cubicBezTo>
                <a:cubicBezTo>
                  <a:pt x="366" y="859"/>
                  <a:pt x="574" y="805"/>
                  <a:pt x="662" y="784"/>
                </a:cubicBezTo>
                <a:cubicBezTo>
                  <a:pt x="750" y="763"/>
                  <a:pt x="729" y="776"/>
                  <a:pt x="784" y="762"/>
                </a:cubicBezTo>
                <a:cubicBezTo>
                  <a:pt x="839" y="748"/>
                  <a:pt x="916" y="719"/>
                  <a:pt x="992" y="698"/>
                </a:cubicBezTo>
                <a:cubicBezTo>
                  <a:pt x="1068" y="677"/>
                  <a:pt x="1175" y="653"/>
                  <a:pt x="1238" y="634"/>
                </a:cubicBezTo>
                <a:cubicBezTo>
                  <a:pt x="1301" y="615"/>
                  <a:pt x="1316" y="598"/>
                  <a:pt x="1371" y="581"/>
                </a:cubicBezTo>
                <a:cubicBezTo>
                  <a:pt x="1426" y="564"/>
                  <a:pt x="1515" y="550"/>
                  <a:pt x="1568" y="533"/>
                </a:cubicBezTo>
                <a:cubicBezTo>
                  <a:pt x="1621" y="516"/>
                  <a:pt x="1643" y="495"/>
                  <a:pt x="1691" y="480"/>
                </a:cubicBezTo>
                <a:cubicBezTo>
                  <a:pt x="1739" y="465"/>
                  <a:pt x="1799" y="454"/>
                  <a:pt x="1856" y="442"/>
                </a:cubicBezTo>
                <a:cubicBezTo>
                  <a:pt x="1913" y="430"/>
                  <a:pt x="1985" y="420"/>
                  <a:pt x="2032" y="410"/>
                </a:cubicBezTo>
                <a:cubicBezTo>
                  <a:pt x="2079" y="400"/>
                  <a:pt x="2051" y="413"/>
                  <a:pt x="2139" y="384"/>
                </a:cubicBezTo>
                <a:cubicBezTo>
                  <a:pt x="2227" y="355"/>
                  <a:pt x="2474" y="265"/>
                  <a:pt x="2560" y="234"/>
                </a:cubicBezTo>
                <a:cubicBezTo>
                  <a:pt x="2646" y="203"/>
                  <a:pt x="2611" y="208"/>
                  <a:pt x="2656" y="197"/>
                </a:cubicBezTo>
                <a:cubicBezTo>
                  <a:pt x="2701" y="186"/>
                  <a:pt x="2770" y="178"/>
                  <a:pt x="2832" y="165"/>
                </a:cubicBezTo>
                <a:cubicBezTo>
                  <a:pt x="2894" y="152"/>
                  <a:pt x="2975" y="127"/>
                  <a:pt x="3030" y="117"/>
                </a:cubicBezTo>
                <a:cubicBezTo>
                  <a:pt x="3085" y="107"/>
                  <a:pt x="3120" y="114"/>
                  <a:pt x="3163" y="106"/>
                </a:cubicBezTo>
                <a:cubicBezTo>
                  <a:pt x="3206" y="98"/>
                  <a:pt x="3246" y="84"/>
                  <a:pt x="3286" y="69"/>
                </a:cubicBezTo>
                <a:cubicBezTo>
                  <a:pt x="3326" y="54"/>
                  <a:pt x="3375" y="26"/>
                  <a:pt x="3403" y="16"/>
                </a:cubicBezTo>
                <a:cubicBezTo>
                  <a:pt x="3431" y="6"/>
                  <a:pt x="3413" y="13"/>
                  <a:pt x="3456" y="10"/>
                </a:cubicBezTo>
                <a:cubicBezTo>
                  <a:pt x="3499" y="7"/>
                  <a:pt x="3581" y="3"/>
                  <a:pt x="3664" y="0"/>
                </a:cubicBezTo>
              </a:path>
            </a:pathLst>
          </a:custGeom>
          <a:noFill/>
          <a:ln w="31750" cap="flat" cmpd="sng">
            <a:solidFill>
              <a:srgbClr val="35D80A"/>
            </a:solidFill>
            <a:prstDash val="solid"/>
            <a:round/>
            <a:headEnd type="none" w="med" len="med"/>
            <a:tailEnd type="none" w="med" len="med"/>
          </a:ln>
        </p:spPr>
        <p:txBody>
          <a:bodyPr wrap="none" anchor="ctr"/>
          <a:lstStyle/>
          <a:p>
            <a:endParaRPr lang="en-GB">
              <a:solidFill>
                <a:srgbClr val="FFFF00"/>
              </a:solidFill>
            </a:endParaRPr>
          </a:p>
        </p:txBody>
      </p:sp>
      <p:sp>
        <p:nvSpPr>
          <p:cNvPr id="19508" name="Line 50"/>
          <p:cNvSpPr>
            <a:spLocks noChangeShapeType="1"/>
          </p:cNvSpPr>
          <p:nvPr/>
        </p:nvSpPr>
        <p:spPr bwMode="auto">
          <a:xfrm>
            <a:off x="4795838" y="2371725"/>
            <a:ext cx="3354387" cy="0"/>
          </a:xfrm>
          <a:prstGeom prst="line">
            <a:avLst/>
          </a:prstGeom>
          <a:noFill/>
          <a:ln w="25400">
            <a:solidFill>
              <a:schemeClr val="bg1"/>
            </a:solidFill>
            <a:round/>
            <a:headEnd/>
            <a:tailEnd type="triangle" w="med" len="med"/>
          </a:ln>
        </p:spPr>
        <p:txBody>
          <a:bodyPr wrap="none" anchor="ctr"/>
          <a:lstStyle/>
          <a:p>
            <a:endParaRPr lang="en-GB">
              <a:solidFill>
                <a:srgbClr val="FFFF00"/>
              </a:solidFill>
            </a:endParaRPr>
          </a:p>
        </p:txBody>
      </p:sp>
      <p:sp>
        <p:nvSpPr>
          <p:cNvPr id="19509" name="Rectangle 57"/>
          <p:cNvSpPr>
            <a:spLocks noChangeArrowheads="1"/>
          </p:cNvSpPr>
          <p:nvPr/>
        </p:nvSpPr>
        <p:spPr bwMode="invGray">
          <a:xfrm>
            <a:off x="2960688" y="1976438"/>
            <a:ext cx="1993900" cy="785812"/>
          </a:xfrm>
          <a:prstGeom prst="rect">
            <a:avLst/>
          </a:prstGeom>
          <a:solidFill>
            <a:srgbClr val="FF0000"/>
          </a:solidFill>
          <a:ln w="25400">
            <a:noFill/>
            <a:miter lim="800000"/>
            <a:headEnd/>
            <a:tailEnd/>
          </a:ln>
        </p:spPr>
        <p:txBody>
          <a:bodyPr wrap="none" anchor="ctr"/>
          <a:lstStyle/>
          <a:p>
            <a:pPr algn="ctr"/>
            <a:endParaRPr lang="en-US">
              <a:solidFill>
                <a:srgbClr val="FFFF00"/>
              </a:solidFill>
            </a:endParaRPr>
          </a:p>
        </p:txBody>
      </p:sp>
      <p:sp>
        <p:nvSpPr>
          <p:cNvPr id="19510" name="Rectangle 58"/>
          <p:cNvSpPr>
            <a:spLocks noChangeArrowheads="1"/>
          </p:cNvSpPr>
          <p:nvPr/>
        </p:nvSpPr>
        <p:spPr bwMode="invGray">
          <a:xfrm>
            <a:off x="2678113" y="2033588"/>
            <a:ext cx="2601912" cy="836612"/>
          </a:xfrm>
          <a:prstGeom prst="rect">
            <a:avLst/>
          </a:prstGeom>
          <a:noFill/>
          <a:ln w="9525">
            <a:noFill/>
            <a:miter lim="800000"/>
            <a:headEnd/>
            <a:tailEnd/>
          </a:ln>
        </p:spPr>
        <p:txBody>
          <a:bodyPr lIns="0" tIns="0" rIns="0" bIns="0">
            <a:spAutoFit/>
          </a:bodyPr>
          <a:lstStyle/>
          <a:p>
            <a:pPr algn="ctr"/>
            <a:r>
              <a:rPr lang="en-US" sz="1500" b="1">
                <a:solidFill>
                  <a:srgbClr val="FFFFFF"/>
                </a:solidFill>
              </a:rPr>
              <a:t>53% RRR</a:t>
            </a:r>
          </a:p>
          <a:p>
            <a:pPr algn="ctr"/>
            <a:r>
              <a:rPr lang="en-US" sz="1400" b="1">
                <a:solidFill>
                  <a:srgbClr val="FFFF00"/>
                </a:solidFill>
                <a:sym typeface="Symbol" pitchFamily="18" charset="2"/>
              </a:rPr>
              <a:t>HR* 0.47 (0.39–0.56)</a:t>
            </a:r>
            <a:r>
              <a:rPr lang="en-US" sz="1500" b="1">
                <a:solidFill>
                  <a:srgbClr val="FFFF00"/>
                </a:solidFill>
                <a:sym typeface="Symbol" pitchFamily="18" charset="2"/>
              </a:rPr>
              <a:t/>
            </a:r>
            <a:br>
              <a:rPr lang="en-US" sz="1500" b="1">
                <a:solidFill>
                  <a:srgbClr val="FFFF00"/>
                </a:solidFill>
                <a:sym typeface="Symbol" pitchFamily="18" charset="2"/>
              </a:rPr>
            </a:br>
            <a:r>
              <a:rPr lang="en-US" sz="1400" b="1">
                <a:solidFill>
                  <a:srgbClr val="FFFF00"/>
                </a:solidFill>
                <a:sym typeface="Symbol" pitchFamily="18" charset="2"/>
              </a:rPr>
              <a:t>P &lt; 0.0001</a:t>
            </a:r>
            <a:endParaRPr lang="en-US" sz="1500" b="1">
              <a:solidFill>
                <a:srgbClr val="FFFF00"/>
              </a:solidFill>
              <a:sym typeface="Symbol" pitchFamily="18" charset="2"/>
            </a:endParaRPr>
          </a:p>
          <a:p>
            <a:pPr algn="ctr"/>
            <a:endParaRPr lang="en-US" b="1" baseline="-25000">
              <a:solidFill>
                <a:srgbClr val="FFFF00"/>
              </a:solidFill>
            </a:endParaRPr>
          </a:p>
        </p:txBody>
      </p:sp>
      <p:sp>
        <p:nvSpPr>
          <p:cNvPr id="19511" name="Rectangle 67"/>
          <p:cNvSpPr>
            <a:spLocks noChangeArrowheads="1"/>
          </p:cNvSpPr>
          <p:nvPr/>
        </p:nvSpPr>
        <p:spPr bwMode="auto">
          <a:xfrm>
            <a:off x="215900" y="6303963"/>
            <a:ext cx="1152525" cy="304800"/>
          </a:xfrm>
          <a:prstGeom prst="rect">
            <a:avLst/>
          </a:prstGeom>
          <a:noFill/>
          <a:ln w="9525">
            <a:noFill/>
            <a:miter lim="800000"/>
            <a:headEnd/>
            <a:tailEnd/>
          </a:ln>
        </p:spPr>
        <p:txBody>
          <a:bodyPr wrap="none">
            <a:spAutoFit/>
          </a:bodyPr>
          <a:lstStyle/>
          <a:p>
            <a:r>
              <a:rPr lang="en-US" sz="1400">
                <a:solidFill>
                  <a:srgbClr val="FFFF00"/>
                </a:solidFill>
              </a:rPr>
              <a:t>*Unadjusted</a:t>
            </a:r>
          </a:p>
        </p:txBody>
      </p:sp>
      <p:sp>
        <p:nvSpPr>
          <p:cNvPr id="19512" name="Line 68"/>
          <p:cNvSpPr>
            <a:spLocks noChangeShapeType="1"/>
          </p:cNvSpPr>
          <p:nvPr/>
        </p:nvSpPr>
        <p:spPr bwMode="auto">
          <a:xfrm flipV="1">
            <a:off x="365125" y="830263"/>
            <a:ext cx="8477250" cy="17462"/>
          </a:xfrm>
          <a:prstGeom prst="line">
            <a:avLst/>
          </a:prstGeom>
          <a:noFill/>
          <a:ln w="25400">
            <a:solidFill>
              <a:srgbClr val="C3001B"/>
            </a:solidFill>
            <a:round/>
            <a:headEnd/>
            <a:tailEnd/>
          </a:ln>
        </p:spPr>
        <p:txBody>
          <a:bodyPr/>
          <a:lstStyle/>
          <a:p>
            <a:endParaRPr lang="en-GB">
              <a:solidFill>
                <a:srgbClr val="FFFF00"/>
              </a:solidFill>
            </a:endParaRPr>
          </a:p>
        </p:txBody>
      </p:sp>
      <p:sp>
        <p:nvSpPr>
          <p:cNvPr id="19513" name="Line 69"/>
          <p:cNvSpPr>
            <a:spLocks noChangeShapeType="1"/>
          </p:cNvSpPr>
          <p:nvPr/>
        </p:nvSpPr>
        <p:spPr bwMode="auto">
          <a:xfrm>
            <a:off x="1863725" y="4605338"/>
            <a:ext cx="6183313" cy="0"/>
          </a:xfrm>
          <a:prstGeom prst="line">
            <a:avLst/>
          </a:prstGeom>
          <a:noFill/>
          <a:ln w="25400">
            <a:solidFill>
              <a:schemeClr val="bg1"/>
            </a:solidFill>
            <a:round/>
            <a:headEnd/>
            <a:tailEnd/>
          </a:ln>
        </p:spPr>
        <p:txBody>
          <a:bodyPr wrap="none" anchor="ctr"/>
          <a:lstStyle/>
          <a:p>
            <a:endParaRPr lang="en-GB">
              <a:solidFill>
                <a:srgbClr val="FFFF00"/>
              </a:solidFill>
            </a:endParaRPr>
          </a:p>
        </p:txBody>
      </p:sp>
      <p:sp>
        <p:nvSpPr>
          <p:cNvPr id="19514" name="Slide Number Placeholder 57"/>
          <p:cNvSpPr>
            <a:spLocks noGrp="1"/>
          </p:cNvSpPr>
          <p:nvPr>
            <p:ph type="sldNum" sz="quarter" idx="12"/>
          </p:nvPr>
        </p:nvSpPr>
        <p:spPr>
          <a:noFill/>
        </p:spPr>
        <p:txBody>
          <a:bodyPr/>
          <a:lstStyle/>
          <a:p>
            <a:fld id="{DD50725B-F138-478B-9EFD-3B4DB253C3E4}" type="slidenum">
              <a:rPr lang="en-GB" smtClean="0">
                <a:solidFill>
                  <a:srgbClr val="FFFF00">
                    <a:tint val="75000"/>
                  </a:srgbClr>
                </a:solidFill>
              </a:rPr>
              <a:pPr/>
              <a:t>16</a:t>
            </a:fld>
            <a:endParaRPr lang="en-GB" smtClean="0">
              <a:solidFill>
                <a:srgbClr val="FFFF00">
                  <a:tint val="75000"/>
                </a:srgbClr>
              </a:solidFill>
            </a:endParaRPr>
          </a:p>
        </p:txBody>
      </p:sp>
      <p:sp>
        <p:nvSpPr>
          <p:cNvPr id="19515" name="Footer Placeholder 58"/>
          <p:cNvSpPr>
            <a:spLocks noGrp="1"/>
          </p:cNvSpPr>
          <p:nvPr>
            <p:ph type="ftr" sz="quarter" idx="11"/>
          </p:nvPr>
        </p:nvSpPr>
        <p:spPr>
          <a:noFill/>
        </p:spPr>
        <p:txBody>
          <a:bodyPr/>
          <a:lstStyle/>
          <a:p>
            <a:r>
              <a:rPr lang="en-GB" smtClean="0">
                <a:solidFill>
                  <a:srgbClr val="FFFF00">
                    <a:tint val="75000"/>
                  </a:srgbClr>
                </a:solidFill>
              </a:rPr>
              <a:t>Ian Gallen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Incretin</a:t>
            </a:r>
            <a:r>
              <a:rPr lang="en-GB" dirty="0" smtClean="0"/>
              <a:t>-based Therapies</a:t>
            </a:r>
            <a:endParaRPr lang="en-GB" dirty="0"/>
          </a:p>
        </p:txBody>
      </p:sp>
      <p:sp>
        <p:nvSpPr>
          <p:cNvPr id="3" name="Subtitle 2"/>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3953115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AutoShape 20"/>
          <p:cNvSpPr>
            <a:spLocks/>
          </p:cNvSpPr>
          <p:nvPr/>
        </p:nvSpPr>
        <p:spPr bwMode="auto">
          <a:xfrm>
            <a:off x="590590" y="4450005"/>
            <a:ext cx="3422745" cy="345634"/>
          </a:xfrm>
          <a:prstGeom prst="roundRect">
            <a:avLst>
              <a:gd name="adj" fmla="val 34120"/>
            </a:avLst>
          </a:prstGeom>
          <a:solidFill>
            <a:srgbClr val="D0B681"/>
          </a:solidFill>
          <a:ln>
            <a:noFill/>
          </a:ln>
          <a:extLst/>
        </p:spPr>
        <p:txBody>
          <a:bodyPr lIns="0" tIns="0" rIns="0" bIns="0" anchor="ctr"/>
          <a:lstStyle/>
          <a:p>
            <a:r>
              <a:rPr lang="en-US" sz="1100" b="1" dirty="0">
                <a:solidFill>
                  <a:srgbClr val="FFFFFF"/>
                </a:solidFill>
                <a:latin typeface="Arial Bold" charset="0"/>
                <a:ea typeface="MS PGothic" charset="0"/>
                <a:cs typeface="MS PGothic" charset="0"/>
                <a:sym typeface="Arial Bold" charset="0"/>
              </a:rPr>
              <a:t>        </a:t>
            </a:r>
            <a:endParaRPr lang="en-US" sz="1200" b="1" dirty="0">
              <a:solidFill>
                <a:srgbClr val="FFFFFF"/>
              </a:solidFill>
              <a:latin typeface="Arial Bold" charset="0"/>
              <a:ea typeface="MS PGothic" charset="0"/>
              <a:cs typeface="MS PGothic" charset="0"/>
              <a:sym typeface="Arial Bold" charset="0"/>
            </a:endParaRPr>
          </a:p>
        </p:txBody>
      </p:sp>
      <p:sp>
        <p:nvSpPr>
          <p:cNvPr id="52" name="AutoShape 20"/>
          <p:cNvSpPr>
            <a:spLocks/>
          </p:cNvSpPr>
          <p:nvPr/>
        </p:nvSpPr>
        <p:spPr bwMode="auto">
          <a:xfrm>
            <a:off x="617886" y="2155461"/>
            <a:ext cx="3422745" cy="345634"/>
          </a:xfrm>
          <a:prstGeom prst="roundRect">
            <a:avLst>
              <a:gd name="adj" fmla="val 34120"/>
            </a:avLst>
          </a:prstGeom>
          <a:solidFill>
            <a:srgbClr val="92278F"/>
          </a:solidFill>
          <a:ln>
            <a:noFill/>
          </a:ln>
          <a:extLst/>
        </p:spPr>
        <p:txBody>
          <a:bodyPr lIns="0" tIns="0" rIns="0" bIns="0" anchor="ctr"/>
          <a:lstStyle/>
          <a:p>
            <a:r>
              <a:rPr lang="en-US" sz="1100" b="1" dirty="0">
                <a:solidFill>
                  <a:srgbClr val="FFFFFF"/>
                </a:solidFill>
                <a:latin typeface="Arial Bold" charset="0"/>
                <a:ea typeface="MS PGothic" charset="0"/>
                <a:cs typeface="MS PGothic" charset="0"/>
                <a:sym typeface="Arial Bold" charset="0"/>
              </a:rPr>
              <a:t>        </a:t>
            </a:r>
            <a:endParaRPr lang="en-US" sz="1200" b="1" dirty="0">
              <a:solidFill>
                <a:srgbClr val="FFFFFF"/>
              </a:solidFill>
              <a:latin typeface="Arial Bold" charset="0"/>
              <a:ea typeface="MS PGothic" charset="0"/>
              <a:cs typeface="MS PGothic" charset="0"/>
              <a:sym typeface="Arial Bold" charset="0"/>
            </a:endParaRPr>
          </a:p>
        </p:txBody>
      </p:sp>
      <p:sp>
        <p:nvSpPr>
          <p:cNvPr id="2" name="Title 1"/>
          <p:cNvSpPr>
            <a:spLocks noGrp="1"/>
          </p:cNvSpPr>
          <p:nvPr>
            <p:ph type="title" idx="4294967295"/>
          </p:nvPr>
        </p:nvSpPr>
        <p:spPr>
          <a:xfrm>
            <a:off x="1115616" y="260648"/>
            <a:ext cx="7705725" cy="728662"/>
          </a:xfrm>
        </p:spPr>
        <p:txBody>
          <a:bodyPr/>
          <a:lstStyle/>
          <a:p>
            <a:pPr>
              <a:lnSpc>
                <a:spcPts val="2500"/>
              </a:lnSpc>
            </a:pPr>
            <a:r>
              <a:rPr lang="en-US" sz="2800" dirty="0" smtClean="0">
                <a:solidFill>
                  <a:srgbClr val="92278F"/>
                </a:solidFill>
              </a:rPr>
              <a:t>Physiology of postprandial glucose regulation</a:t>
            </a:r>
            <a:endParaRPr lang="en-US" sz="2800" dirty="0">
              <a:solidFill>
                <a:srgbClr val="92278F"/>
              </a:solidFill>
            </a:endParaRPr>
          </a:p>
        </p:txBody>
      </p:sp>
      <p:sp>
        <p:nvSpPr>
          <p:cNvPr id="39" name="Rectangle 36"/>
          <p:cNvSpPr>
            <a:spLocks/>
          </p:cNvSpPr>
          <p:nvPr/>
        </p:nvSpPr>
        <p:spPr bwMode="auto">
          <a:xfrm>
            <a:off x="611892" y="4811684"/>
            <a:ext cx="3700795" cy="50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lstStyle/>
          <a:p>
            <a:pPr>
              <a:spcBef>
                <a:spcPts val="2100"/>
              </a:spcBef>
            </a:pPr>
            <a:r>
              <a:rPr lang="en-US" dirty="0">
                <a:solidFill>
                  <a:prstClr val="black"/>
                </a:solidFill>
                <a:ea typeface="MS PGothic" charset="0"/>
                <a:sym typeface="Arial" charset="0"/>
              </a:rPr>
              <a:t>Delaying </a:t>
            </a:r>
            <a:r>
              <a:rPr lang="en-US" dirty="0" smtClean="0">
                <a:solidFill>
                  <a:prstClr val="black"/>
                </a:solidFill>
                <a:ea typeface="MS PGothic" charset="0"/>
                <a:sym typeface="Arial" charset="0"/>
              </a:rPr>
              <a:t>and/or slowing gastric </a:t>
            </a:r>
            <a:r>
              <a:rPr lang="en-US" dirty="0">
                <a:solidFill>
                  <a:prstClr val="black"/>
                </a:solidFill>
                <a:ea typeface="MS PGothic" charset="0"/>
                <a:sym typeface="Arial" charset="0"/>
              </a:rPr>
              <a:t>emptying is a major determinant </a:t>
            </a:r>
            <a:r>
              <a:rPr lang="en-US" dirty="0" smtClean="0">
                <a:solidFill>
                  <a:prstClr val="black"/>
                </a:solidFill>
                <a:ea typeface="MS PGothic" charset="0"/>
                <a:sym typeface="Arial" charset="0"/>
              </a:rPr>
              <a:t>    of postprandial </a:t>
            </a:r>
            <a:r>
              <a:rPr lang="en-US" dirty="0" err="1" smtClean="0">
                <a:solidFill>
                  <a:prstClr val="black"/>
                </a:solidFill>
                <a:ea typeface="MS PGothic" charset="0"/>
                <a:sym typeface="Arial" charset="0"/>
              </a:rPr>
              <a:t>glycaemic</a:t>
            </a:r>
            <a:r>
              <a:rPr lang="en-US" dirty="0" smtClean="0">
                <a:solidFill>
                  <a:prstClr val="black"/>
                </a:solidFill>
                <a:ea typeface="MS PGothic" charset="0"/>
                <a:sym typeface="Arial" charset="0"/>
              </a:rPr>
              <a:t> excursion</a:t>
            </a:r>
            <a:r>
              <a:rPr lang="en-US" baseline="30000" dirty="0" smtClean="0">
                <a:solidFill>
                  <a:prstClr val="black"/>
                </a:solidFill>
                <a:ea typeface="MS PGothic" charset="0"/>
                <a:sym typeface="Arial" charset="0"/>
              </a:rPr>
              <a:t>2</a:t>
            </a:r>
            <a:r>
              <a:rPr lang="en-US" dirty="0">
                <a:solidFill>
                  <a:srgbClr val="EEECE1"/>
                </a:solidFill>
                <a:ea typeface="MS PGothic" charset="0"/>
                <a:sym typeface="Arial" charset="0"/>
              </a:rPr>
              <a:t/>
            </a:r>
            <a:br>
              <a:rPr lang="en-US" dirty="0">
                <a:solidFill>
                  <a:srgbClr val="EEECE1"/>
                </a:solidFill>
                <a:ea typeface="MS PGothic" charset="0"/>
                <a:sym typeface="Arial" charset="0"/>
              </a:rPr>
            </a:br>
            <a:endParaRPr lang="en-US" dirty="0">
              <a:solidFill>
                <a:srgbClr val="EEECE1"/>
              </a:solidFill>
              <a:ea typeface="MS PGothic" charset="0"/>
              <a:sym typeface="Arial" charset="0"/>
            </a:endParaRPr>
          </a:p>
        </p:txBody>
      </p:sp>
      <p:pic>
        <p:nvPicPr>
          <p:cNvPr id="1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624" y="3967099"/>
            <a:ext cx="1071467" cy="81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 name="Picture 17"/>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240271" y="1256515"/>
            <a:ext cx="1300449" cy="66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 name="AutoShape 20"/>
          <p:cNvSpPr>
            <a:spLocks/>
          </p:cNvSpPr>
          <p:nvPr/>
        </p:nvSpPr>
        <p:spPr bwMode="auto">
          <a:xfrm>
            <a:off x="5183073" y="1924555"/>
            <a:ext cx="1175157" cy="345634"/>
          </a:xfrm>
          <a:prstGeom prst="roundRect">
            <a:avLst>
              <a:gd name="adj" fmla="val 34120"/>
            </a:avLst>
          </a:prstGeom>
          <a:solidFill>
            <a:srgbClr val="92278F"/>
          </a:solidFill>
          <a:ln>
            <a:noFill/>
          </a:ln>
          <a:extLst/>
        </p:spPr>
        <p:txBody>
          <a:bodyPr lIns="0" tIns="0" rIns="0" bIns="0" anchor="ctr"/>
          <a:lstStyle/>
          <a:p>
            <a:r>
              <a:rPr lang="en-US" sz="1200" b="1" dirty="0">
                <a:solidFill>
                  <a:srgbClr val="FFFFFF"/>
                </a:solidFill>
                <a:latin typeface="Arial Bold" charset="0"/>
                <a:ea typeface="MS PGothic" charset="0"/>
                <a:cs typeface="MS PGothic" charset="0"/>
                <a:sym typeface="Arial Bold" charset="0"/>
              </a:rPr>
              <a:t>     </a:t>
            </a:r>
            <a:r>
              <a:rPr lang="en-US" sz="1200" b="1" dirty="0" smtClean="0">
                <a:solidFill>
                  <a:srgbClr val="FFFFFF"/>
                </a:solidFill>
                <a:latin typeface="Arial Bold" charset="0"/>
                <a:ea typeface="MS PGothic" charset="0"/>
                <a:cs typeface="MS PGothic" charset="0"/>
                <a:sym typeface="Arial Bold" charset="0"/>
              </a:rPr>
              <a:t> </a:t>
            </a:r>
            <a:r>
              <a:rPr lang="en-US" sz="1400" b="1" dirty="0" smtClean="0">
                <a:solidFill>
                  <a:srgbClr val="FFFFFF"/>
                </a:solidFill>
                <a:latin typeface="Arial Bold" charset="0"/>
                <a:ea typeface="MS PGothic" charset="0"/>
                <a:cs typeface="MS PGothic" charset="0"/>
                <a:sym typeface="Arial Bold" charset="0"/>
              </a:rPr>
              <a:t> </a:t>
            </a:r>
            <a:r>
              <a:rPr lang="en-US" sz="1400" b="1" dirty="0">
                <a:solidFill>
                  <a:srgbClr val="FFFFFF"/>
                </a:solidFill>
                <a:latin typeface="Arial Bold" charset="0"/>
                <a:ea typeface="MS PGothic" charset="0"/>
                <a:cs typeface="MS PGothic" charset="0"/>
                <a:sym typeface="Arial Bold" charset="0"/>
              </a:rPr>
              <a:t>Insulin</a:t>
            </a:r>
          </a:p>
        </p:txBody>
      </p:sp>
      <p:sp>
        <p:nvSpPr>
          <p:cNvPr id="25" name="AutoShape 22"/>
          <p:cNvSpPr>
            <a:spLocks/>
          </p:cNvSpPr>
          <p:nvPr/>
        </p:nvSpPr>
        <p:spPr bwMode="auto">
          <a:xfrm>
            <a:off x="5176625" y="2334243"/>
            <a:ext cx="1175157" cy="322592"/>
          </a:xfrm>
          <a:prstGeom prst="roundRect">
            <a:avLst>
              <a:gd name="adj" fmla="val 36556"/>
            </a:avLst>
          </a:prstGeom>
          <a:solidFill>
            <a:srgbClr val="F1931A"/>
          </a:solidFill>
          <a:ln>
            <a:noFill/>
          </a:ln>
          <a:extLst/>
        </p:spPr>
        <p:txBody>
          <a:bodyPr lIns="0" tIns="0" rIns="0" bIns="0" anchor="ctr"/>
          <a:lstStyle/>
          <a:p>
            <a:pPr algn="ctr"/>
            <a:r>
              <a:rPr lang="en-US" sz="1200" b="1" dirty="0">
                <a:solidFill>
                  <a:srgbClr val="FFFFFF"/>
                </a:solidFill>
                <a:latin typeface="Arial Bold" charset="0"/>
                <a:ea typeface="MS PGothic" charset="0"/>
                <a:cs typeface="MS PGothic" charset="0"/>
                <a:sym typeface="Arial Bold" charset="0"/>
              </a:rPr>
              <a:t>     </a:t>
            </a:r>
            <a:r>
              <a:rPr lang="en-US" sz="1400" b="1" dirty="0" smtClean="0">
                <a:solidFill>
                  <a:prstClr val="white"/>
                </a:solidFill>
                <a:latin typeface="Arial Bold" charset="0"/>
                <a:ea typeface="MS PGothic" charset="0"/>
                <a:cs typeface="MS PGothic" charset="0"/>
                <a:sym typeface="Arial Bold" charset="0"/>
              </a:rPr>
              <a:t>Glucagon</a:t>
            </a:r>
            <a:endParaRPr lang="en-US" sz="1400" b="1" dirty="0">
              <a:solidFill>
                <a:prstClr val="white"/>
              </a:solidFill>
              <a:latin typeface="Arial Bold" charset="0"/>
              <a:ea typeface="MS PGothic" charset="0"/>
              <a:cs typeface="MS PGothic" charset="0"/>
              <a:sym typeface="Arial Bold" charset="0"/>
            </a:endParaRPr>
          </a:p>
        </p:txBody>
      </p:sp>
      <p:sp>
        <p:nvSpPr>
          <p:cNvPr id="48" name="Rectangle 35"/>
          <p:cNvSpPr>
            <a:spLocks/>
          </p:cNvSpPr>
          <p:nvPr/>
        </p:nvSpPr>
        <p:spPr bwMode="auto">
          <a:xfrm>
            <a:off x="423864" y="5976387"/>
            <a:ext cx="39703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000" baseline="30000" dirty="0" smtClean="0">
                <a:solidFill>
                  <a:prstClr val="white">
                    <a:lumMod val="50000"/>
                  </a:prstClr>
                </a:solidFill>
                <a:ea typeface="MS PGothic" charset="0"/>
                <a:cs typeface="Calibri"/>
                <a:sym typeface="Arial" charset="0"/>
              </a:rPr>
              <a:t>1</a:t>
            </a:r>
            <a:r>
              <a:rPr lang="en-US" sz="1000" dirty="0" smtClean="0">
                <a:solidFill>
                  <a:srgbClr val="002060"/>
                </a:solidFill>
                <a:ea typeface="MS PGothic" charset="0"/>
                <a:cs typeface="Calibri"/>
                <a:sym typeface="Arial" charset="0"/>
              </a:rPr>
              <a:t>DeFronzo </a:t>
            </a:r>
            <a:r>
              <a:rPr lang="en-US" sz="1000" dirty="0">
                <a:solidFill>
                  <a:srgbClr val="002060"/>
                </a:solidFill>
                <a:ea typeface="MS PGothic" charset="0"/>
                <a:cs typeface="Calibri"/>
                <a:sym typeface="Arial" charset="0"/>
              </a:rPr>
              <a:t>RA. Med </a:t>
            </a:r>
            <a:r>
              <a:rPr lang="en-US" sz="1000" dirty="0" err="1">
                <a:solidFill>
                  <a:srgbClr val="002060"/>
                </a:solidFill>
                <a:ea typeface="MS PGothic" charset="0"/>
                <a:cs typeface="Calibri"/>
                <a:sym typeface="Arial" charset="0"/>
              </a:rPr>
              <a:t>Clin</a:t>
            </a:r>
            <a:r>
              <a:rPr lang="en-US" sz="1000" dirty="0">
                <a:solidFill>
                  <a:srgbClr val="002060"/>
                </a:solidFill>
                <a:ea typeface="MS PGothic" charset="0"/>
                <a:cs typeface="Calibri"/>
                <a:sym typeface="Arial" charset="0"/>
              </a:rPr>
              <a:t> </a:t>
            </a:r>
            <a:r>
              <a:rPr lang="en-US" sz="1000" dirty="0" smtClean="0">
                <a:solidFill>
                  <a:srgbClr val="002060"/>
                </a:solidFill>
                <a:ea typeface="MS PGothic" charset="0"/>
                <a:cs typeface="Calibri"/>
                <a:sym typeface="Arial" charset="0"/>
              </a:rPr>
              <a:t>North Am 2004;88:787-835</a:t>
            </a:r>
            <a:endParaRPr lang="en-US" sz="1000" dirty="0">
              <a:solidFill>
                <a:srgbClr val="002060"/>
              </a:solidFill>
              <a:ea typeface="MS PGothic" charset="0"/>
              <a:cs typeface="Calibri"/>
              <a:sym typeface="Arial" charset="0"/>
            </a:endParaRPr>
          </a:p>
          <a:p>
            <a:r>
              <a:rPr lang="en-US" sz="1000" dirty="0" smtClean="0">
                <a:solidFill>
                  <a:srgbClr val="002060"/>
                </a:solidFill>
                <a:ea typeface="MS PGothic" charset="0"/>
                <a:cs typeface="Calibri"/>
                <a:sym typeface="Arial" charset="0"/>
              </a:rPr>
              <a:t> </a:t>
            </a:r>
            <a:r>
              <a:rPr lang="en-US" sz="1000" baseline="30000" dirty="0" smtClean="0">
                <a:solidFill>
                  <a:srgbClr val="002060"/>
                </a:solidFill>
                <a:ea typeface="MS PGothic" charset="0"/>
                <a:cs typeface="Calibri"/>
                <a:sym typeface="Arial" charset="0"/>
              </a:rPr>
              <a:t>2</a:t>
            </a:r>
            <a:r>
              <a:rPr lang="en-US" sz="1000" dirty="0" smtClean="0">
                <a:solidFill>
                  <a:srgbClr val="002060"/>
                </a:solidFill>
                <a:ea typeface="MS PGothic" charset="0"/>
                <a:cs typeface="Calibri"/>
                <a:sym typeface="Arial" charset="0"/>
              </a:rPr>
              <a:t>Horowitz M </a:t>
            </a:r>
            <a:r>
              <a:rPr lang="en-US" sz="1000" dirty="0">
                <a:solidFill>
                  <a:srgbClr val="002060"/>
                </a:solidFill>
                <a:ea typeface="MS PGothic" charset="0"/>
                <a:cs typeface="Calibri"/>
                <a:sym typeface="Arial" charset="0"/>
              </a:rPr>
              <a:t>et al. </a:t>
            </a:r>
            <a:r>
              <a:rPr lang="en-US" sz="1000" dirty="0" err="1" smtClean="0">
                <a:solidFill>
                  <a:srgbClr val="002060"/>
                </a:solidFill>
                <a:ea typeface="MS PGothic" charset="0"/>
                <a:cs typeface="Calibri"/>
                <a:sym typeface="Arial" charset="0"/>
              </a:rPr>
              <a:t>Diabet</a:t>
            </a:r>
            <a:r>
              <a:rPr lang="en-US" sz="1000" dirty="0" smtClean="0">
                <a:solidFill>
                  <a:srgbClr val="002060"/>
                </a:solidFill>
                <a:ea typeface="MS PGothic" charset="0"/>
                <a:cs typeface="Calibri"/>
                <a:sym typeface="Arial" charset="0"/>
              </a:rPr>
              <a:t> Med 2002;19:177-94</a:t>
            </a:r>
            <a:endParaRPr lang="en-US" sz="1000" dirty="0">
              <a:solidFill>
                <a:srgbClr val="002060"/>
              </a:solidFill>
              <a:cs typeface="Calibri"/>
              <a:sym typeface="Arial" charset="0"/>
            </a:endParaRPr>
          </a:p>
        </p:txBody>
      </p:sp>
      <p:sp>
        <p:nvSpPr>
          <p:cNvPr id="49" name="Rectangle 35"/>
          <p:cNvSpPr>
            <a:spLocks/>
          </p:cNvSpPr>
          <p:nvPr/>
        </p:nvSpPr>
        <p:spPr bwMode="auto">
          <a:xfrm flipH="1">
            <a:off x="271582" y="2133997"/>
            <a:ext cx="269530" cy="32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2400" dirty="0">
                <a:solidFill>
                  <a:srgbClr val="1F497D"/>
                </a:solidFill>
                <a:latin typeface="Arial" charset="0"/>
                <a:ea typeface="MS PGothic" charset="0"/>
                <a:cs typeface="MS PGothic" charset="0"/>
                <a:sym typeface="Arial" charset="0"/>
              </a:rPr>
              <a:t>❶</a:t>
            </a:r>
          </a:p>
        </p:txBody>
      </p:sp>
      <p:sp>
        <p:nvSpPr>
          <p:cNvPr id="56" name="Rectangle 4"/>
          <p:cNvSpPr>
            <a:spLocks/>
          </p:cNvSpPr>
          <p:nvPr/>
        </p:nvSpPr>
        <p:spPr bwMode="auto">
          <a:xfrm>
            <a:off x="271582" y="4445598"/>
            <a:ext cx="30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2400" dirty="0">
                <a:solidFill>
                  <a:srgbClr val="D0B681"/>
                </a:solidFill>
                <a:latin typeface="Arial" charset="0"/>
                <a:ea typeface="MS PGothic" charset="0"/>
                <a:cs typeface="MS PGothic" charset="0"/>
                <a:sym typeface="Arial" charset="0"/>
              </a:rPr>
              <a:t>❸</a:t>
            </a:r>
          </a:p>
        </p:txBody>
      </p:sp>
      <p:sp>
        <p:nvSpPr>
          <p:cNvPr id="3" name="Rectangle 2"/>
          <p:cNvSpPr/>
          <p:nvPr/>
        </p:nvSpPr>
        <p:spPr>
          <a:xfrm>
            <a:off x="879583" y="2122862"/>
            <a:ext cx="1010213" cy="400110"/>
          </a:xfrm>
          <a:prstGeom prst="rect">
            <a:avLst/>
          </a:prstGeom>
        </p:spPr>
        <p:txBody>
          <a:bodyPr wrap="none">
            <a:spAutoFit/>
          </a:bodyPr>
          <a:lstStyle/>
          <a:p>
            <a:r>
              <a:rPr lang="en-US" sz="2000" dirty="0">
                <a:solidFill>
                  <a:prstClr val="white"/>
                </a:solidFill>
                <a:ea typeface="MS PGothic" charset="0"/>
                <a:sym typeface="Arial Bold" charset="0"/>
              </a:rPr>
              <a:t>Insulin</a:t>
            </a:r>
            <a:endParaRPr lang="en-US" sz="2000" dirty="0">
              <a:solidFill>
                <a:prstClr val="white"/>
              </a:solidFill>
            </a:endParaRPr>
          </a:p>
        </p:txBody>
      </p:sp>
      <p:sp>
        <p:nvSpPr>
          <p:cNvPr id="51" name="Rectangle 50"/>
          <p:cNvSpPr/>
          <p:nvPr/>
        </p:nvSpPr>
        <p:spPr>
          <a:xfrm>
            <a:off x="879583" y="4420558"/>
            <a:ext cx="2276585" cy="400110"/>
          </a:xfrm>
          <a:prstGeom prst="rect">
            <a:avLst/>
          </a:prstGeom>
        </p:spPr>
        <p:txBody>
          <a:bodyPr wrap="none">
            <a:spAutoFit/>
          </a:bodyPr>
          <a:lstStyle/>
          <a:p>
            <a:r>
              <a:rPr lang="en-US" sz="2000" dirty="0">
                <a:solidFill>
                  <a:srgbClr val="FFFFFF"/>
                </a:solidFill>
                <a:ea typeface="MS PGothic" charset="0"/>
                <a:sym typeface="Arial Bold" charset="0"/>
              </a:rPr>
              <a:t>Gastric emptying</a:t>
            </a:r>
            <a:endParaRPr lang="en-US" sz="2000" dirty="0">
              <a:solidFill>
                <a:srgbClr val="FFFFFF"/>
              </a:solidFill>
            </a:endParaRPr>
          </a:p>
        </p:txBody>
      </p:sp>
      <p:sp>
        <p:nvSpPr>
          <p:cNvPr id="4" name="Rectangle 3"/>
          <p:cNvSpPr/>
          <p:nvPr/>
        </p:nvSpPr>
        <p:spPr>
          <a:xfrm>
            <a:off x="633962" y="2553663"/>
            <a:ext cx="3856151" cy="584775"/>
          </a:xfrm>
          <a:prstGeom prst="rect">
            <a:avLst/>
          </a:prstGeom>
        </p:spPr>
        <p:txBody>
          <a:bodyPr wrap="square">
            <a:spAutoFit/>
          </a:bodyPr>
          <a:lstStyle/>
          <a:p>
            <a:pPr>
              <a:spcBef>
                <a:spcPts val="2100"/>
              </a:spcBef>
            </a:pPr>
            <a:r>
              <a:rPr lang="en-US" dirty="0" smtClean="0">
                <a:solidFill>
                  <a:prstClr val="black"/>
                </a:solidFill>
                <a:ea typeface="MS PGothic" charset="0"/>
                <a:sym typeface="Arial" charset="0"/>
              </a:rPr>
              <a:t>Rising </a:t>
            </a:r>
            <a:r>
              <a:rPr lang="en-US" dirty="0">
                <a:solidFill>
                  <a:prstClr val="black"/>
                </a:solidFill>
                <a:ea typeface="MS PGothic" charset="0"/>
                <a:sym typeface="Arial" charset="0"/>
              </a:rPr>
              <a:t>plasma glucose </a:t>
            </a:r>
            <a:r>
              <a:rPr lang="en-US" dirty="0" smtClean="0">
                <a:solidFill>
                  <a:prstClr val="black"/>
                </a:solidFill>
                <a:ea typeface="MS PGothic" charset="0"/>
                <a:sym typeface="Arial" charset="0"/>
              </a:rPr>
              <a:t>stimulates </a:t>
            </a:r>
            <a:r>
              <a:rPr lang="en-US" dirty="0">
                <a:solidFill>
                  <a:prstClr val="black"/>
                </a:solidFill>
                <a:ea typeface="MS PGothic" charset="0"/>
                <a:sym typeface="Arial" charset="0"/>
              </a:rPr>
              <a:t>pancreatic β-cells to secrete insulin</a:t>
            </a:r>
            <a:r>
              <a:rPr lang="en-US" baseline="30000" dirty="0">
                <a:solidFill>
                  <a:prstClr val="black"/>
                </a:solidFill>
                <a:ea typeface="MS PGothic" charset="0"/>
                <a:sym typeface="Arial" charset="0"/>
              </a:rPr>
              <a:t>1</a:t>
            </a:r>
          </a:p>
        </p:txBody>
      </p:sp>
      <p:sp>
        <p:nvSpPr>
          <p:cNvPr id="6" name="Rectangle 5"/>
          <p:cNvSpPr/>
          <p:nvPr/>
        </p:nvSpPr>
        <p:spPr>
          <a:xfrm>
            <a:off x="627658" y="3698090"/>
            <a:ext cx="3466666" cy="584775"/>
          </a:xfrm>
          <a:prstGeom prst="rect">
            <a:avLst/>
          </a:prstGeom>
        </p:spPr>
        <p:txBody>
          <a:bodyPr wrap="square">
            <a:spAutoFit/>
          </a:bodyPr>
          <a:lstStyle/>
          <a:p>
            <a:pPr>
              <a:spcBef>
                <a:spcPts val="2100"/>
              </a:spcBef>
            </a:pPr>
            <a:r>
              <a:rPr lang="en-US" dirty="0">
                <a:solidFill>
                  <a:prstClr val="black"/>
                </a:solidFill>
                <a:ea typeface="MS PGothic" charset="0"/>
                <a:sym typeface="Arial" charset="0"/>
              </a:rPr>
              <a:t>Plasma glucose inhibits glucagon secretion by pancreatic α-cells</a:t>
            </a:r>
            <a:r>
              <a:rPr lang="en-US" baseline="30000" dirty="0">
                <a:solidFill>
                  <a:prstClr val="black"/>
                </a:solidFill>
                <a:ea typeface="MS PGothic" charset="0"/>
                <a:sym typeface="Arial" charset="0"/>
              </a:rPr>
              <a:t>1</a:t>
            </a:r>
            <a:endParaRPr lang="en-US" dirty="0">
              <a:solidFill>
                <a:prstClr val="black"/>
              </a:solidFill>
              <a:ea typeface="MS PGothic" charset="0"/>
              <a:sym typeface="Arial" charset="0"/>
            </a:endParaRPr>
          </a:p>
        </p:txBody>
      </p:sp>
      <p:sp>
        <p:nvSpPr>
          <p:cNvPr id="57" name="Line 21"/>
          <p:cNvSpPr>
            <a:spLocks noChangeShapeType="1"/>
          </p:cNvSpPr>
          <p:nvPr/>
        </p:nvSpPr>
        <p:spPr bwMode="auto">
          <a:xfrm flipH="1">
            <a:off x="857741" y="2167772"/>
            <a:ext cx="0" cy="230423"/>
          </a:xfrm>
          <a:prstGeom prst="line">
            <a:avLst/>
          </a:prstGeom>
          <a:noFill/>
          <a:ln w="38100" cmpd="sng">
            <a:solidFill>
              <a:srgbClr val="FFFFFF"/>
            </a:solidFill>
            <a:miter lim="800000"/>
            <a:headEnd type="triangle" w="med" len="med"/>
            <a:tailEnd/>
          </a:ln>
          <a:effectLst>
            <a:outerShdw blurRad="88900" dist="12700" dir="2700000" algn="ctr" rotWithShape="0">
              <a:schemeClr val="bg2">
                <a:alpha val="50000"/>
              </a:schemeClr>
            </a:outerShdw>
          </a:effectLst>
          <a:extLst>
            <a:ext uri="{909E8E84-426E-40DD-AFC4-6F175D3DCCD1}">
              <a14:hiddenFill xmlns:a14="http://schemas.microsoft.com/office/drawing/2010/main">
                <a:noFill/>
              </a14:hiddenFill>
            </a:ext>
          </a:extLst>
        </p:spPr>
        <p:txBody>
          <a:bodyPr lIns="0" tIns="0" rIns="0" bIns="0"/>
          <a:lstStyle/>
          <a:p>
            <a:pPr>
              <a:defRPr/>
            </a:pPr>
            <a:endParaRPr lang="en-US" dirty="0">
              <a:solidFill>
                <a:prstClr val="black"/>
              </a:solidFill>
            </a:endParaRPr>
          </a:p>
        </p:txBody>
      </p:sp>
      <p:grpSp>
        <p:nvGrpSpPr>
          <p:cNvPr id="5" name="Group 59"/>
          <p:cNvGrpSpPr/>
          <p:nvPr/>
        </p:nvGrpSpPr>
        <p:grpSpPr>
          <a:xfrm>
            <a:off x="271582" y="3256486"/>
            <a:ext cx="3769049" cy="400110"/>
            <a:chOff x="408062" y="3679574"/>
            <a:chExt cx="3769049" cy="400110"/>
          </a:xfrm>
        </p:grpSpPr>
        <p:sp>
          <p:nvSpPr>
            <p:cNvPr id="53" name="AutoShape 20"/>
            <p:cNvSpPr>
              <a:spLocks/>
            </p:cNvSpPr>
            <p:nvPr/>
          </p:nvSpPr>
          <p:spPr bwMode="auto">
            <a:xfrm>
              <a:off x="754366" y="3712172"/>
              <a:ext cx="3422745" cy="345634"/>
            </a:xfrm>
            <a:prstGeom prst="roundRect">
              <a:avLst>
                <a:gd name="adj" fmla="val 34120"/>
              </a:avLst>
            </a:prstGeom>
            <a:solidFill>
              <a:srgbClr val="FF6600"/>
            </a:solidFill>
            <a:ln>
              <a:noFill/>
            </a:ln>
            <a:extLst/>
          </p:spPr>
          <p:txBody>
            <a:bodyPr lIns="0" tIns="0" rIns="0" bIns="0" anchor="ctr"/>
            <a:lstStyle/>
            <a:p>
              <a:r>
                <a:rPr lang="en-US" sz="1100" b="1" dirty="0">
                  <a:solidFill>
                    <a:srgbClr val="FFFFFF"/>
                  </a:solidFill>
                  <a:latin typeface="Arial Bold" charset="0"/>
                  <a:ea typeface="MS PGothic" charset="0"/>
                  <a:cs typeface="MS PGothic" charset="0"/>
                  <a:sym typeface="Arial Bold" charset="0"/>
                </a:rPr>
                <a:t>        </a:t>
              </a:r>
              <a:endParaRPr lang="en-US" sz="1200" b="1" dirty="0">
                <a:solidFill>
                  <a:srgbClr val="FFFFFF"/>
                </a:solidFill>
                <a:latin typeface="Arial Bold" charset="0"/>
                <a:ea typeface="MS PGothic" charset="0"/>
                <a:cs typeface="MS PGothic" charset="0"/>
                <a:sym typeface="Arial Bold" charset="0"/>
              </a:endParaRPr>
            </a:p>
          </p:txBody>
        </p:sp>
        <p:sp>
          <p:nvSpPr>
            <p:cNvPr id="55" name="Rectangle 5"/>
            <p:cNvSpPr>
              <a:spLocks/>
            </p:cNvSpPr>
            <p:nvPr/>
          </p:nvSpPr>
          <p:spPr bwMode="auto">
            <a:xfrm>
              <a:off x="408062" y="3683398"/>
              <a:ext cx="30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2400" dirty="0">
                  <a:solidFill>
                    <a:srgbClr val="FF6600"/>
                  </a:solidFill>
                  <a:latin typeface="Arial" charset="0"/>
                  <a:ea typeface="MS PGothic" charset="0"/>
                  <a:cs typeface="MS PGothic" charset="0"/>
                  <a:sym typeface="Arial" charset="0"/>
                </a:rPr>
                <a:t>❷</a:t>
              </a:r>
            </a:p>
          </p:txBody>
        </p:sp>
        <p:sp>
          <p:nvSpPr>
            <p:cNvPr id="50" name="Rectangle 49"/>
            <p:cNvSpPr/>
            <p:nvPr/>
          </p:nvSpPr>
          <p:spPr>
            <a:xfrm>
              <a:off x="1016063" y="3679574"/>
              <a:ext cx="1367682" cy="400110"/>
            </a:xfrm>
            <a:prstGeom prst="rect">
              <a:avLst/>
            </a:prstGeom>
          </p:spPr>
          <p:txBody>
            <a:bodyPr wrap="none">
              <a:spAutoFit/>
            </a:bodyPr>
            <a:lstStyle/>
            <a:p>
              <a:r>
                <a:rPr lang="en-US" sz="2000" dirty="0">
                  <a:solidFill>
                    <a:srgbClr val="FFFFFF"/>
                  </a:solidFill>
                  <a:ea typeface="MS PGothic" charset="0"/>
                  <a:sym typeface="Arial Bold" charset="0"/>
                </a:rPr>
                <a:t>Glucagon</a:t>
              </a:r>
              <a:endParaRPr lang="en-US" sz="2000" dirty="0">
                <a:solidFill>
                  <a:srgbClr val="FFFFFF"/>
                </a:solidFill>
              </a:endParaRPr>
            </a:p>
          </p:txBody>
        </p:sp>
        <p:sp>
          <p:nvSpPr>
            <p:cNvPr id="58" name="Line 23"/>
            <p:cNvSpPr>
              <a:spLocks noChangeShapeType="1"/>
            </p:cNvSpPr>
            <p:nvPr/>
          </p:nvSpPr>
          <p:spPr bwMode="auto">
            <a:xfrm rot="10800000" flipH="1">
              <a:off x="994221" y="3777154"/>
              <a:ext cx="0" cy="227543"/>
            </a:xfrm>
            <a:prstGeom prst="line">
              <a:avLst/>
            </a:prstGeom>
            <a:noFill/>
            <a:ln w="38100" cmpd="sng">
              <a:solidFill>
                <a:schemeClr val="bg1"/>
              </a:solidFill>
              <a:miter lim="800000"/>
              <a:headEnd type="triangle" w="med" len="med"/>
              <a:tailEnd/>
            </a:ln>
            <a:effectLst>
              <a:outerShdw blurRad="88900" dist="12700" dir="2700000" algn="ctr" rotWithShape="0">
                <a:schemeClr val="bg2">
                  <a:alpha val="50000"/>
                </a:schemeClr>
              </a:outerShdw>
            </a:effectLst>
            <a:extLst>
              <a:ext uri="{909E8E84-426E-40DD-AFC4-6F175D3DCCD1}">
                <a14:hiddenFill xmlns:a14="http://schemas.microsoft.com/office/drawing/2010/main">
                  <a:noFill/>
                </a14:hiddenFill>
              </a:ext>
            </a:extLst>
          </p:spPr>
          <p:txBody>
            <a:bodyPr lIns="0" tIns="0" rIns="0" bIns="0"/>
            <a:lstStyle/>
            <a:p>
              <a:pPr>
                <a:defRPr/>
              </a:pPr>
              <a:endParaRPr lang="en-US" dirty="0">
                <a:solidFill>
                  <a:prstClr val="black"/>
                </a:solidFill>
              </a:endParaRPr>
            </a:p>
          </p:txBody>
        </p:sp>
      </p:grpSp>
      <p:sp>
        <p:nvSpPr>
          <p:cNvPr id="59" name="Line 23"/>
          <p:cNvSpPr>
            <a:spLocks noChangeShapeType="1"/>
          </p:cNvSpPr>
          <p:nvPr/>
        </p:nvSpPr>
        <p:spPr bwMode="auto">
          <a:xfrm rot="10800000" flipH="1">
            <a:off x="857742" y="4504489"/>
            <a:ext cx="0" cy="227543"/>
          </a:xfrm>
          <a:prstGeom prst="line">
            <a:avLst/>
          </a:prstGeom>
          <a:noFill/>
          <a:ln w="38100" cmpd="sng">
            <a:solidFill>
              <a:schemeClr val="bg1"/>
            </a:solidFill>
            <a:miter lim="800000"/>
            <a:headEnd type="triangle" w="med" len="med"/>
            <a:tailEnd/>
          </a:ln>
          <a:effectLst>
            <a:outerShdw blurRad="88900" dist="12700" dir="2700000" algn="ctr" rotWithShape="0">
              <a:schemeClr val="bg2">
                <a:alpha val="50000"/>
              </a:schemeClr>
            </a:outerShdw>
          </a:effectLst>
          <a:extLst>
            <a:ext uri="{909E8E84-426E-40DD-AFC4-6F175D3DCCD1}">
              <a14:hiddenFill xmlns:a14="http://schemas.microsoft.com/office/drawing/2010/main">
                <a:noFill/>
              </a14:hiddenFill>
            </a:ext>
          </a:extLst>
        </p:spPr>
        <p:txBody>
          <a:bodyPr lIns="0" tIns="0" rIns="0" bIns="0"/>
          <a:lstStyle/>
          <a:p>
            <a:pPr>
              <a:defRPr/>
            </a:pPr>
            <a:endParaRPr lang="en-US" dirty="0">
              <a:solidFill>
                <a:prstClr val="black"/>
              </a:solidFill>
            </a:endParaRPr>
          </a:p>
        </p:txBody>
      </p:sp>
      <p:grpSp>
        <p:nvGrpSpPr>
          <p:cNvPr id="7" name="Group 61"/>
          <p:cNvGrpSpPr/>
          <p:nvPr/>
        </p:nvGrpSpPr>
        <p:grpSpPr>
          <a:xfrm>
            <a:off x="5364370" y="1227631"/>
            <a:ext cx="3211491" cy="4870963"/>
            <a:chOff x="5459370" y="1573243"/>
            <a:chExt cx="3211491" cy="4870963"/>
          </a:xfrm>
        </p:grpSpPr>
        <p:sp>
          <p:nvSpPr>
            <p:cNvPr id="10" name="AutoShape 6"/>
            <p:cNvSpPr>
              <a:spLocks/>
            </p:cNvSpPr>
            <p:nvPr/>
          </p:nvSpPr>
          <p:spPr bwMode="auto">
            <a:xfrm>
              <a:off x="7127661" y="4146582"/>
              <a:ext cx="1543200" cy="692341"/>
            </a:xfrm>
            <a:prstGeom prst="roundRect">
              <a:avLst>
                <a:gd name="adj" fmla="val 29407"/>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a:endParaRPr lang="en-US" sz="1200" dirty="0">
                <a:solidFill>
                  <a:prstClr val="black"/>
                </a:solidFill>
              </a:endParaRPr>
            </a:p>
          </p:txBody>
        </p:sp>
        <p:sp>
          <p:nvSpPr>
            <p:cNvPr id="11" name="Line 7"/>
            <p:cNvSpPr>
              <a:spLocks noChangeShapeType="1"/>
            </p:cNvSpPr>
            <p:nvPr/>
          </p:nvSpPr>
          <p:spPr bwMode="auto">
            <a:xfrm rot="10800000">
              <a:off x="7480816" y="1959415"/>
              <a:ext cx="636" cy="391887"/>
            </a:xfrm>
            <a:prstGeom prst="line">
              <a:avLst/>
            </a:prstGeom>
            <a:noFill/>
            <a:ln w="28575">
              <a:solidFill>
                <a:srgbClr val="CC99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sz="1200" dirty="0">
                <a:solidFill>
                  <a:srgbClr val="002060"/>
                </a:solidFill>
              </a:endParaRPr>
            </a:p>
          </p:txBody>
        </p:sp>
        <p:sp>
          <p:nvSpPr>
            <p:cNvPr id="12" name="Rectangle 8"/>
            <p:cNvSpPr>
              <a:spLocks/>
            </p:cNvSpPr>
            <p:nvPr/>
          </p:nvSpPr>
          <p:spPr bwMode="auto">
            <a:xfrm>
              <a:off x="7671007" y="4263670"/>
              <a:ext cx="891015" cy="42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CDCDCD"/>
                  </a:solidFill>
                  <a:miter lim="800000"/>
                  <a:headEnd/>
                  <a:tailEnd/>
                </a14:hiddenLine>
              </a:ext>
            </a:extLst>
          </p:spPr>
          <p:txBody>
            <a:bodyPr lIns="50800" tIns="50800" rIns="50800" bIns="50800" anchor="ctr"/>
            <a:lstStyle/>
            <a:p>
              <a:pPr algn="ctr"/>
              <a:r>
                <a:rPr lang="en-US" b="1" dirty="0">
                  <a:solidFill>
                    <a:prstClr val="black"/>
                  </a:solidFill>
                  <a:latin typeface="Arial Bold" charset="0"/>
                  <a:ea typeface="MS PGothic" charset="0"/>
                  <a:cs typeface="MS PGothic" charset="0"/>
                  <a:sym typeface="Arial Bold" charset="0"/>
                </a:rPr>
                <a:t>PPG</a:t>
              </a:r>
            </a:p>
          </p:txBody>
        </p:sp>
        <p:pic>
          <p:nvPicPr>
            <p:cNvPr id="13" name="Picture 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8052" y="5738289"/>
              <a:ext cx="857333" cy="70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5" name="Picture 1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7010" y="2330882"/>
              <a:ext cx="930819" cy="84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 name="Line 12"/>
            <p:cNvSpPr>
              <a:spLocks noChangeShapeType="1"/>
            </p:cNvSpPr>
            <p:nvPr/>
          </p:nvSpPr>
          <p:spPr bwMode="auto">
            <a:xfrm rot="10800000" flipH="1">
              <a:off x="7467533" y="3274367"/>
              <a:ext cx="0" cy="858640"/>
            </a:xfrm>
            <a:prstGeom prst="line">
              <a:avLst/>
            </a:prstGeom>
            <a:noFill/>
            <a:ln w="28575">
              <a:solidFill>
                <a:srgbClr val="00206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sz="1200" dirty="0">
                <a:solidFill>
                  <a:prstClr val="black"/>
                </a:solidFill>
              </a:endParaRPr>
            </a:p>
          </p:txBody>
        </p:sp>
        <p:sp>
          <p:nvSpPr>
            <p:cNvPr id="17" name="Line 13"/>
            <p:cNvSpPr>
              <a:spLocks noChangeShapeType="1"/>
            </p:cNvSpPr>
            <p:nvPr/>
          </p:nvSpPr>
          <p:spPr bwMode="auto">
            <a:xfrm>
              <a:off x="6068242" y="4630203"/>
              <a:ext cx="1039517" cy="0"/>
            </a:xfrm>
            <a:prstGeom prst="line">
              <a:avLst/>
            </a:prstGeom>
            <a:noFill/>
            <a:ln w="25400">
              <a:solidFill>
                <a:srgbClr val="002060"/>
              </a:solidFill>
              <a:prstDash val="sysDot"/>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sz="1200" dirty="0">
                <a:solidFill>
                  <a:prstClr val="black"/>
                </a:solidFill>
              </a:endParaRPr>
            </a:p>
          </p:txBody>
        </p:sp>
        <p:sp>
          <p:nvSpPr>
            <p:cNvPr id="18" name="Line 14"/>
            <p:cNvSpPr>
              <a:spLocks noChangeShapeType="1"/>
            </p:cNvSpPr>
            <p:nvPr/>
          </p:nvSpPr>
          <p:spPr bwMode="auto">
            <a:xfrm rot="10800000" flipH="1">
              <a:off x="7484374" y="4854196"/>
              <a:ext cx="0" cy="895972"/>
            </a:xfrm>
            <a:prstGeom prst="line">
              <a:avLst/>
            </a:prstGeom>
            <a:noFill/>
            <a:ln w="28575">
              <a:solidFill>
                <a:schemeClr val="accent2"/>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sz="1200" dirty="0">
                <a:solidFill>
                  <a:prstClr val="black"/>
                </a:solidFill>
              </a:endParaRPr>
            </a:p>
          </p:txBody>
        </p:sp>
        <p:sp>
          <p:nvSpPr>
            <p:cNvPr id="19" name="Rectangle 15"/>
            <p:cNvSpPr>
              <a:spLocks/>
            </p:cNvSpPr>
            <p:nvPr/>
          </p:nvSpPr>
          <p:spPr bwMode="auto">
            <a:xfrm>
              <a:off x="6100869" y="4936873"/>
              <a:ext cx="867362" cy="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CDCDCD"/>
                  </a:solidFill>
                  <a:miter lim="800000"/>
                  <a:headEnd/>
                  <a:tailEnd/>
                </a14:hiddenLine>
              </a:ext>
            </a:extLst>
          </p:spPr>
          <p:txBody>
            <a:bodyPr lIns="50800" tIns="50800" rIns="50800" bIns="50800" anchor="ctr"/>
            <a:lstStyle/>
            <a:p>
              <a:pPr algn="ctr"/>
              <a:r>
                <a:rPr lang="en-US" sz="1400" dirty="0">
                  <a:solidFill>
                    <a:srgbClr val="002060"/>
                  </a:solidFill>
                  <a:ea typeface="MS PGothic" charset="0"/>
                  <a:sym typeface="Arial Bold" charset="0"/>
                </a:rPr>
                <a:t>Hepatic</a:t>
              </a:r>
            </a:p>
            <a:p>
              <a:pPr algn="ctr"/>
              <a:r>
                <a:rPr lang="en-US" sz="1400" dirty="0" smtClean="0">
                  <a:solidFill>
                    <a:srgbClr val="002060"/>
                  </a:solidFill>
                  <a:ea typeface="MS PGothic" charset="0"/>
                  <a:sym typeface="Arial Bold" charset="0"/>
                </a:rPr>
                <a:t>glucose</a:t>
              </a:r>
              <a:endParaRPr lang="en-US" sz="1400" dirty="0">
                <a:solidFill>
                  <a:srgbClr val="002060"/>
                </a:solidFill>
                <a:ea typeface="MS PGothic" charset="0"/>
                <a:sym typeface="Arial Bold" charset="0"/>
              </a:endParaRPr>
            </a:p>
            <a:p>
              <a:pPr algn="ctr"/>
              <a:r>
                <a:rPr lang="en-US" sz="1400" dirty="0" smtClean="0">
                  <a:solidFill>
                    <a:srgbClr val="002060"/>
                  </a:solidFill>
                  <a:ea typeface="MS PGothic" charset="0"/>
                  <a:sym typeface="Arial Bold" charset="0"/>
                </a:rPr>
                <a:t>output</a:t>
              </a:r>
            </a:p>
            <a:p>
              <a:pPr algn="ctr"/>
              <a:endParaRPr lang="en-US" sz="1200" dirty="0">
                <a:solidFill>
                  <a:srgbClr val="002060"/>
                </a:solidFill>
                <a:latin typeface="Arial Bold" charset="0"/>
                <a:ea typeface="MS PGothic" charset="0"/>
                <a:cs typeface="MS PGothic" charset="0"/>
                <a:sym typeface="Arial Bold" charset="0"/>
              </a:endParaRPr>
            </a:p>
          </p:txBody>
        </p:sp>
        <p:sp>
          <p:nvSpPr>
            <p:cNvPr id="21" name="AutoShape 18"/>
            <p:cNvSpPr>
              <a:spLocks/>
            </p:cNvSpPr>
            <p:nvPr/>
          </p:nvSpPr>
          <p:spPr bwMode="auto">
            <a:xfrm rot="15536061">
              <a:off x="5717246" y="3586447"/>
              <a:ext cx="1510255" cy="278633"/>
            </a:xfrm>
            <a:custGeom>
              <a:avLst/>
              <a:gdLst>
                <a:gd name="T0" fmla="*/ 2147483647 w 20167"/>
                <a:gd name="T1" fmla="*/ 2147483647 h 20091"/>
                <a:gd name="T2" fmla="*/ 2147483647 w 20167"/>
                <a:gd name="T3" fmla="*/ 2147483647 h 20091"/>
                <a:gd name="T4" fmla="*/ 0 w 20167"/>
                <a:gd name="T5" fmla="*/ 0 h 20091"/>
                <a:gd name="T6" fmla="*/ 0 60000 65536"/>
                <a:gd name="T7" fmla="*/ 0 60000 65536"/>
                <a:gd name="T8" fmla="*/ 0 60000 65536"/>
              </a:gdLst>
              <a:ahLst/>
              <a:cxnLst>
                <a:cxn ang="T6">
                  <a:pos x="T0" y="T1"/>
                </a:cxn>
                <a:cxn ang="T7">
                  <a:pos x="T2" y="T3"/>
                </a:cxn>
                <a:cxn ang="T8">
                  <a:pos x="T4" y="T5"/>
                </a:cxn>
              </a:cxnLst>
              <a:rect l="0" t="0" r="r" b="b"/>
              <a:pathLst>
                <a:path w="20167" h="20091">
                  <a:moveTo>
                    <a:pt x="19970" y="3987"/>
                  </a:moveTo>
                  <a:cubicBezTo>
                    <a:pt x="19970" y="3987"/>
                    <a:pt x="21600" y="17374"/>
                    <a:pt x="14970" y="19232"/>
                  </a:cubicBezTo>
                  <a:cubicBezTo>
                    <a:pt x="6518" y="21600"/>
                    <a:pt x="0" y="0"/>
                    <a:pt x="0" y="0"/>
                  </a:cubicBezTo>
                </a:path>
              </a:pathLst>
            </a:custGeom>
            <a:noFill/>
            <a:ln w="19050" cap="flat">
              <a:solidFill>
                <a:srgbClr val="FF9900"/>
              </a:solidFill>
              <a:prstDash val="solid"/>
              <a:miter lim="800000"/>
              <a:headEnd type="none"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200" dirty="0">
                <a:solidFill>
                  <a:prstClr val="black"/>
                </a:solidFill>
              </a:endParaRPr>
            </a:p>
          </p:txBody>
        </p:sp>
        <p:sp>
          <p:nvSpPr>
            <p:cNvPr id="22" name="AutoShape 19"/>
            <p:cNvSpPr>
              <a:spLocks/>
            </p:cNvSpPr>
            <p:nvPr/>
          </p:nvSpPr>
          <p:spPr bwMode="auto">
            <a:xfrm rot="15536061">
              <a:off x="5612773" y="3334006"/>
              <a:ext cx="1941272" cy="427136"/>
            </a:xfrm>
            <a:custGeom>
              <a:avLst/>
              <a:gdLst>
                <a:gd name="T0" fmla="*/ 2147483647 w 21622"/>
                <a:gd name="T1" fmla="*/ 2147483647 h 19816"/>
                <a:gd name="T2" fmla="*/ 2147483647 w 21622"/>
                <a:gd name="T3" fmla="*/ 2147483647 h 19816"/>
                <a:gd name="T4" fmla="*/ 0 w 21622"/>
                <a:gd name="T5" fmla="*/ 0 h 19816"/>
                <a:gd name="T6" fmla="*/ 0 60000 65536"/>
                <a:gd name="T7" fmla="*/ 0 60000 65536"/>
                <a:gd name="T8" fmla="*/ 0 60000 65536"/>
              </a:gdLst>
              <a:ahLst/>
              <a:cxnLst>
                <a:cxn ang="T6">
                  <a:pos x="T0" y="T1"/>
                </a:cxn>
                <a:cxn ang="T7">
                  <a:pos x="T2" y="T3"/>
                </a:cxn>
                <a:cxn ang="T8">
                  <a:pos x="T4" y="T5"/>
                </a:cxn>
              </a:cxnLst>
              <a:rect l="0" t="0" r="r" b="b"/>
              <a:pathLst>
                <a:path w="21622" h="19816">
                  <a:moveTo>
                    <a:pt x="21600" y="6385"/>
                  </a:moveTo>
                  <a:cubicBezTo>
                    <a:pt x="21600" y="6385"/>
                    <a:pt x="20531" y="16958"/>
                    <a:pt x="14149" y="19124"/>
                  </a:cubicBezTo>
                  <a:cubicBezTo>
                    <a:pt x="6855" y="21600"/>
                    <a:pt x="0" y="0"/>
                    <a:pt x="0" y="0"/>
                  </a:cubicBezTo>
                </a:path>
              </a:pathLst>
            </a:custGeom>
            <a:noFill/>
            <a:ln w="19050" cap="flat">
              <a:solidFill>
                <a:srgbClr val="93308E"/>
              </a:solidFill>
              <a:prstDash val="solid"/>
              <a:miter lim="800000"/>
              <a:headEnd type="none"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200" dirty="0">
                <a:solidFill>
                  <a:prstClr val="black"/>
                </a:solidFill>
              </a:endParaRPr>
            </a:p>
          </p:txBody>
        </p:sp>
        <p:sp>
          <p:nvSpPr>
            <p:cNvPr id="24" name="Line 21"/>
            <p:cNvSpPr>
              <a:spLocks noChangeShapeType="1"/>
            </p:cNvSpPr>
            <p:nvPr/>
          </p:nvSpPr>
          <p:spPr bwMode="auto">
            <a:xfrm flipH="1">
              <a:off x="5470087" y="2299771"/>
              <a:ext cx="0" cy="277175"/>
            </a:xfrm>
            <a:prstGeom prst="line">
              <a:avLst/>
            </a:prstGeom>
            <a:noFill/>
            <a:ln w="25400">
              <a:solidFill>
                <a:srgbClr val="FFFFFF"/>
              </a:solidFill>
              <a:miter lim="800000"/>
              <a:headEnd type="triangle" w="med" len="med"/>
              <a:tailEnd/>
            </a:ln>
            <a:effectLst>
              <a:outerShdw blurRad="88900" dist="12700" dir="2700000" algn="ctr" rotWithShape="0">
                <a:schemeClr val="bg2">
                  <a:alpha val="50000"/>
                </a:schemeClr>
              </a:outerShdw>
            </a:effectLst>
            <a:extLst>
              <a:ext uri="{909E8E84-426E-40DD-AFC4-6F175D3DCCD1}">
                <a14:hiddenFill xmlns:a14="http://schemas.microsoft.com/office/drawing/2010/main">
                  <a:noFill/>
                </a14:hiddenFill>
              </a:ext>
            </a:extLst>
          </p:spPr>
          <p:txBody>
            <a:bodyPr lIns="0" tIns="0" rIns="0" bIns="0"/>
            <a:lstStyle/>
            <a:p>
              <a:pPr>
                <a:defRPr/>
              </a:pPr>
              <a:endParaRPr lang="en-US" sz="1200" dirty="0">
                <a:solidFill>
                  <a:prstClr val="black"/>
                </a:solidFill>
              </a:endParaRPr>
            </a:p>
          </p:txBody>
        </p:sp>
        <p:sp>
          <p:nvSpPr>
            <p:cNvPr id="26" name="Line 23"/>
            <p:cNvSpPr>
              <a:spLocks noChangeShapeType="1"/>
            </p:cNvSpPr>
            <p:nvPr/>
          </p:nvSpPr>
          <p:spPr bwMode="auto">
            <a:xfrm rot="10800000" flipH="1">
              <a:off x="5459370" y="2755075"/>
              <a:ext cx="0" cy="225107"/>
            </a:xfrm>
            <a:prstGeom prst="line">
              <a:avLst/>
            </a:prstGeom>
            <a:noFill/>
            <a:ln w="25400">
              <a:solidFill>
                <a:schemeClr val="bg1"/>
              </a:solidFill>
              <a:miter lim="800000"/>
              <a:headEnd type="triangle" w="med" len="med"/>
              <a:tailEnd/>
            </a:ln>
            <a:effectLst>
              <a:outerShdw blurRad="88900" dist="12700" dir="2700000" algn="ctr" rotWithShape="0">
                <a:schemeClr val="bg2">
                  <a:alpha val="50000"/>
                </a:schemeClr>
              </a:outerShdw>
            </a:effectLst>
            <a:extLst>
              <a:ext uri="{909E8E84-426E-40DD-AFC4-6F175D3DCCD1}">
                <a14:hiddenFill xmlns:a14="http://schemas.microsoft.com/office/drawing/2010/main">
                  <a:noFill/>
                </a14:hiddenFill>
              </a:ext>
            </a:extLst>
          </p:spPr>
          <p:txBody>
            <a:bodyPr lIns="0" tIns="0" rIns="0" bIns="0"/>
            <a:lstStyle/>
            <a:p>
              <a:pPr>
                <a:defRPr/>
              </a:pPr>
              <a:endParaRPr lang="en-US" sz="1200" dirty="0">
                <a:solidFill>
                  <a:prstClr val="black"/>
                </a:solidFill>
              </a:endParaRPr>
            </a:p>
          </p:txBody>
        </p:sp>
        <p:grpSp>
          <p:nvGrpSpPr>
            <p:cNvPr id="8" name="Group 26"/>
            <p:cNvGrpSpPr>
              <a:grpSpLocks/>
            </p:cNvGrpSpPr>
            <p:nvPr/>
          </p:nvGrpSpPr>
          <p:grpSpPr bwMode="auto">
            <a:xfrm>
              <a:off x="7366490" y="3520420"/>
              <a:ext cx="202086" cy="225690"/>
              <a:chOff x="0" y="0"/>
              <a:chExt cx="132" cy="132"/>
            </a:xfrm>
          </p:grpSpPr>
          <p:sp>
            <p:nvSpPr>
              <p:cNvPr id="28" name="Oval 24"/>
              <p:cNvSpPr>
                <a:spLocks/>
              </p:cNvSpPr>
              <p:nvPr/>
            </p:nvSpPr>
            <p:spPr bwMode="auto">
              <a:xfrm rot="710492">
                <a:off x="10" y="10"/>
                <a:ext cx="112" cy="112"/>
              </a:xfrm>
              <a:prstGeom prst="ellipse">
                <a:avLst/>
              </a:prstGeom>
              <a:solidFill>
                <a:srgbClr val="676767"/>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a:endParaRPr lang="en-US" sz="1200" dirty="0">
                  <a:solidFill>
                    <a:prstClr val="black"/>
                  </a:solidFill>
                </a:endParaRPr>
              </a:p>
            </p:txBody>
          </p:sp>
          <p:sp>
            <p:nvSpPr>
              <p:cNvPr id="29" name="Line 25"/>
              <p:cNvSpPr>
                <a:spLocks noChangeShapeType="1"/>
              </p:cNvSpPr>
              <p:nvPr/>
            </p:nvSpPr>
            <p:spPr bwMode="auto">
              <a:xfrm>
                <a:off x="33" y="64"/>
                <a:ext cx="61" cy="0"/>
              </a:xfrm>
              <a:prstGeom prst="line">
                <a:avLst/>
              </a:prstGeom>
              <a:noFill/>
              <a:ln w="254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200" dirty="0">
                  <a:solidFill>
                    <a:prstClr val="black"/>
                  </a:solidFill>
                </a:endParaRPr>
              </a:p>
            </p:txBody>
          </p:sp>
        </p:grpSp>
        <p:grpSp>
          <p:nvGrpSpPr>
            <p:cNvPr id="9" name="Group 29"/>
            <p:cNvGrpSpPr>
              <a:grpSpLocks/>
            </p:cNvGrpSpPr>
            <p:nvPr/>
          </p:nvGrpSpPr>
          <p:grpSpPr bwMode="auto">
            <a:xfrm>
              <a:off x="6411176" y="4511419"/>
              <a:ext cx="202086" cy="225690"/>
              <a:chOff x="0" y="0"/>
              <a:chExt cx="132" cy="132"/>
            </a:xfrm>
          </p:grpSpPr>
          <p:sp>
            <p:nvSpPr>
              <p:cNvPr id="31" name="Oval 27"/>
              <p:cNvSpPr>
                <a:spLocks/>
              </p:cNvSpPr>
              <p:nvPr/>
            </p:nvSpPr>
            <p:spPr bwMode="auto">
              <a:xfrm rot="710492">
                <a:off x="10" y="10"/>
                <a:ext cx="112" cy="112"/>
              </a:xfrm>
              <a:prstGeom prst="ellipse">
                <a:avLst/>
              </a:prstGeom>
              <a:solidFill>
                <a:srgbClr val="676767"/>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pPr algn="ctr"/>
                <a:endParaRPr lang="en-US" sz="1200" dirty="0">
                  <a:solidFill>
                    <a:prstClr val="black"/>
                  </a:solidFill>
                </a:endParaRPr>
              </a:p>
            </p:txBody>
          </p:sp>
          <p:sp>
            <p:nvSpPr>
              <p:cNvPr id="32" name="Line 28"/>
              <p:cNvSpPr>
                <a:spLocks noChangeShapeType="1"/>
              </p:cNvSpPr>
              <p:nvPr/>
            </p:nvSpPr>
            <p:spPr bwMode="auto">
              <a:xfrm>
                <a:off x="33" y="64"/>
                <a:ext cx="61" cy="0"/>
              </a:xfrm>
              <a:prstGeom prst="line">
                <a:avLst/>
              </a:prstGeom>
              <a:noFill/>
              <a:ln w="254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200" dirty="0">
                  <a:solidFill>
                    <a:prstClr val="black"/>
                  </a:solidFill>
                </a:endParaRPr>
              </a:p>
            </p:txBody>
          </p:sp>
        </p:grpSp>
        <p:sp>
          <p:nvSpPr>
            <p:cNvPr id="33" name="AutoShape 30"/>
            <p:cNvSpPr>
              <a:spLocks/>
            </p:cNvSpPr>
            <p:nvPr/>
          </p:nvSpPr>
          <p:spPr bwMode="auto">
            <a:xfrm rot="5400000">
              <a:off x="7321175" y="4346445"/>
              <a:ext cx="352959" cy="306191"/>
            </a:xfrm>
            <a:prstGeom prst="rightArrow">
              <a:avLst>
                <a:gd name="adj1" fmla="val 65833"/>
                <a:gd name="adj2" fmla="val 5454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8900000" scaled="1"/>
              <a:tileRect/>
            </a:gradFill>
            <a:ln w="25400">
              <a:solidFill>
                <a:srgbClr val="0070C0"/>
              </a:solidFill>
              <a:miter lim="800000"/>
              <a:headEnd/>
              <a:tailEnd/>
            </a:ln>
          </p:spPr>
          <p:txBody>
            <a:bodyPr lIns="0" tIns="0" rIns="0" bIns="0"/>
            <a:lstStyle/>
            <a:p>
              <a:pPr algn="ctr"/>
              <a:endParaRPr lang="en-US" sz="1200" dirty="0">
                <a:solidFill>
                  <a:prstClr val="black"/>
                </a:solidFill>
              </a:endParaRPr>
            </a:p>
          </p:txBody>
        </p:sp>
        <p:sp>
          <p:nvSpPr>
            <p:cNvPr id="34" name="Rectangle 31"/>
            <p:cNvSpPr>
              <a:spLocks/>
            </p:cNvSpPr>
            <p:nvPr/>
          </p:nvSpPr>
          <p:spPr bwMode="auto">
            <a:xfrm>
              <a:off x="7160819" y="1579200"/>
              <a:ext cx="605642" cy="393684"/>
            </a:xfrm>
            <a:prstGeom prst="rect">
              <a:avLst/>
            </a:prstGeom>
            <a:noFill/>
            <a:ln>
              <a:solidFill>
                <a:srgbClr val="CC9900"/>
              </a:solidFill>
              <a:prstDash val="dash"/>
            </a:ln>
            <a:extLst>
              <a:ext uri="{909E8E84-426E-40DD-AFC4-6F175D3DCCD1}">
                <a14:hiddenFill xmlns:a14="http://schemas.microsoft.com/office/drawing/2010/main">
                  <a:solidFill>
                    <a:srgbClr val="FFFFFF"/>
                  </a:solidFill>
                </a14:hiddenFill>
              </a:ext>
            </a:extLst>
          </p:spPr>
          <p:txBody>
            <a:bodyPr lIns="50800" tIns="50800" rIns="50800" bIns="50800" anchor="ctr"/>
            <a:lstStyle/>
            <a:p>
              <a:pPr algn="ctr"/>
              <a:r>
                <a:rPr lang="en-US" sz="1400" b="1" dirty="0">
                  <a:solidFill>
                    <a:srgbClr val="CC9900"/>
                  </a:solidFill>
                  <a:latin typeface="Helvetica Neue" charset="0"/>
                  <a:ea typeface="MS PGothic" charset="0"/>
                  <a:cs typeface="MS PGothic" charset="0"/>
                  <a:sym typeface="Helvetica Neue" charset="0"/>
                </a:rPr>
                <a:t>Meal</a:t>
              </a:r>
            </a:p>
          </p:txBody>
        </p:sp>
        <p:sp>
          <p:nvSpPr>
            <p:cNvPr id="35" name="AutoShape 32"/>
            <p:cNvSpPr>
              <a:spLocks/>
            </p:cNvSpPr>
            <p:nvPr/>
          </p:nvSpPr>
          <p:spPr bwMode="auto">
            <a:xfrm>
              <a:off x="7629813" y="3277761"/>
              <a:ext cx="1038601" cy="543013"/>
            </a:xfrm>
            <a:prstGeom prst="roundRect">
              <a:avLst>
                <a:gd name="adj" fmla="val 25588"/>
              </a:avLst>
            </a:prstGeom>
            <a:solidFill>
              <a:srgbClr val="D0B681"/>
            </a:solidFill>
            <a:ln>
              <a:noFill/>
            </a:ln>
            <a:extLst/>
          </p:spPr>
          <p:txBody>
            <a:bodyPr lIns="0" tIns="0" rIns="0" bIns="0"/>
            <a:lstStyle/>
            <a:p>
              <a:pPr algn="ctr"/>
              <a:endParaRPr lang="en-US" sz="1200" dirty="0">
                <a:solidFill>
                  <a:srgbClr val="2E4CA9"/>
                </a:solidFill>
              </a:endParaRPr>
            </a:p>
          </p:txBody>
        </p:sp>
        <p:sp>
          <p:nvSpPr>
            <p:cNvPr id="36" name="Rectangle 33"/>
            <p:cNvSpPr>
              <a:spLocks/>
            </p:cNvSpPr>
            <p:nvPr/>
          </p:nvSpPr>
          <p:spPr bwMode="auto">
            <a:xfrm>
              <a:off x="7626857" y="3307996"/>
              <a:ext cx="1013159" cy="5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CDCDCD"/>
                  </a:solidFill>
                  <a:miter lim="800000"/>
                  <a:headEnd/>
                  <a:tailEnd/>
                </a14:hiddenLine>
              </a:ext>
            </a:extLst>
          </p:spPr>
          <p:txBody>
            <a:bodyPr lIns="50800" tIns="50800" rIns="50800" bIns="50800" anchor="ctr"/>
            <a:lstStyle/>
            <a:p>
              <a:pPr algn="ctr">
                <a:lnSpc>
                  <a:spcPct val="80000"/>
                </a:lnSpc>
                <a:spcAft>
                  <a:spcPts val="600"/>
                </a:spcAft>
              </a:pPr>
              <a:r>
                <a:rPr lang="en-US" sz="1400" b="1" dirty="0" smtClean="0">
                  <a:solidFill>
                    <a:prstClr val="white"/>
                  </a:solidFill>
                  <a:latin typeface="Arial Bold" charset="0"/>
                  <a:ea typeface="MS PGothic" charset="0"/>
                  <a:cs typeface="MS PGothic" charset="0"/>
                  <a:sym typeface="Arial Bold" charset="0"/>
                </a:rPr>
                <a:t> Gastric</a:t>
              </a:r>
              <a:endParaRPr lang="en-US" sz="1400" b="1" dirty="0">
                <a:solidFill>
                  <a:prstClr val="white"/>
                </a:solidFill>
                <a:latin typeface="Arial Bold" charset="0"/>
                <a:ea typeface="MS PGothic" charset="0"/>
                <a:cs typeface="MS PGothic" charset="0"/>
                <a:sym typeface="Arial Bold" charset="0"/>
              </a:endParaRPr>
            </a:p>
            <a:p>
              <a:pPr algn="ctr">
                <a:lnSpc>
                  <a:spcPct val="80000"/>
                </a:lnSpc>
              </a:pPr>
              <a:r>
                <a:rPr lang="en-US" sz="1400" b="1" dirty="0" smtClean="0">
                  <a:solidFill>
                    <a:prstClr val="white"/>
                  </a:solidFill>
                  <a:latin typeface="Arial Bold" charset="0"/>
                  <a:ea typeface="MS PGothic" charset="0"/>
                  <a:cs typeface="MS PGothic" charset="0"/>
                  <a:sym typeface="Arial Bold" charset="0"/>
                </a:rPr>
                <a:t>emptying</a:t>
              </a:r>
              <a:endParaRPr lang="en-US" sz="1400" b="1" dirty="0">
                <a:solidFill>
                  <a:prstClr val="white"/>
                </a:solidFill>
                <a:latin typeface="Arial Bold" charset="0"/>
                <a:ea typeface="MS PGothic" charset="0"/>
                <a:cs typeface="MS PGothic" charset="0"/>
                <a:sym typeface="Arial Bold" charset="0"/>
              </a:endParaRPr>
            </a:p>
          </p:txBody>
        </p:sp>
        <p:sp>
          <p:nvSpPr>
            <p:cNvPr id="37" name="Line 34"/>
            <p:cNvSpPr>
              <a:spLocks noChangeShapeType="1"/>
            </p:cNvSpPr>
            <p:nvPr/>
          </p:nvSpPr>
          <p:spPr bwMode="auto">
            <a:xfrm rot="10800000">
              <a:off x="7790591" y="3309688"/>
              <a:ext cx="0" cy="212142"/>
            </a:xfrm>
            <a:prstGeom prst="line">
              <a:avLst/>
            </a:prstGeom>
            <a:noFill/>
            <a:ln w="25400">
              <a:solidFill>
                <a:schemeClr val="bg1"/>
              </a:solidFill>
              <a:miter lim="800000"/>
              <a:headEnd type="triangle" w="med" len="med"/>
              <a:tailEnd/>
            </a:ln>
            <a:effectLst/>
            <a:extLst>
              <a:ext uri="{909E8E84-426E-40DD-AFC4-6F175D3DCCD1}">
                <a14:hiddenFill xmlns:a14="http://schemas.microsoft.com/office/drawing/2010/main">
                  <a:noFill/>
                </a14:hiddenFill>
              </a:ext>
            </a:extLst>
          </p:spPr>
          <p:txBody>
            <a:bodyPr lIns="0" tIns="0" rIns="0" bIns="0"/>
            <a:lstStyle/>
            <a:p>
              <a:pPr>
                <a:defRPr/>
              </a:pPr>
              <a:endParaRPr lang="en-US" sz="1200" dirty="0">
                <a:solidFill>
                  <a:prstClr val="black"/>
                </a:solidFill>
              </a:endParaRPr>
            </a:p>
          </p:txBody>
        </p:sp>
        <p:sp>
          <p:nvSpPr>
            <p:cNvPr id="41" name="Rectangle 16"/>
            <p:cNvSpPr>
              <a:spLocks/>
            </p:cNvSpPr>
            <p:nvPr/>
          </p:nvSpPr>
          <p:spPr bwMode="auto">
            <a:xfrm>
              <a:off x="7632875" y="5039159"/>
              <a:ext cx="929147" cy="42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CDCDCD"/>
                  </a:solidFill>
                  <a:miter lim="800000"/>
                  <a:headEnd/>
                  <a:tailEnd/>
                </a14:hiddenLine>
              </a:ext>
            </a:extLst>
          </p:spPr>
          <p:txBody>
            <a:bodyPr lIns="50800" tIns="50800" rIns="50800" bIns="50800" anchor="ctr"/>
            <a:lstStyle/>
            <a:p>
              <a:pPr algn="ctr"/>
              <a:r>
                <a:rPr lang="en-US" sz="1400" dirty="0">
                  <a:solidFill>
                    <a:srgbClr val="002060"/>
                  </a:solidFill>
                  <a:latin typeface="Arial Bold" charset="0"/>
                  <a:ea typeface="MS PGothic" charset="0"/>
                  <a:cs typeface="MS PGothic" charset="0"/>
                  <a:sym typeface="Arial Bold" charset="0"/>
                </a:rPr>
                <a:t>Glucose</a:t>
              </a:r>
            </a:p>
            <a:p>
              <a:pPr algn="ctr"/>
              <a:r>
                <a:rPr lang="en-US" sz="1400" dirty="0" smtClean="0">
                  <a:solidFill>
                    <a:srgbClr val="002060"/>
                  </a:solidFill>
                  <a:latin typeface="Arial Bold" charset="0"/>
                  <a:ea typeface="MS PGothic" charset="0"/>
                  <a:cs typeface="MS PGothic" charset="0"/>
                  <a:sym typeface="Arial Bold" charset="0"/>
                </a:rPr>
                <a:t>uptake</a:t>
              </a:r>
              <a:endParaRPr lang="en-US" sz="1400" dirty="0">
                <a:solidFill>
                  <a:srgbClr val="002060"/>
                </a:solidFill>
                <a:latin typeface="Arial Bold" charset="0"/>
                <a:ea typeface="MS PGothic" charset="0"/>
                <a:cs typeface="MS PGothic" charset="0"/>
                <a:sym typeface="Arial Bold" charset="0"/>
              </a:endParaRPr>
            </a:p>
          </p:txBody>
        </p:sp>
        <p:sp>
          <p:nvSpPr>
            <p:cNvPr id="43" name="Oval 2"/>
            <p:cNvSpPr>
              <a:spLocks noChangeArrowheads="1"/>
            </p:cNvSpPr>
            <p:nvPr/>
          </p:nvSpPr>
          <p:spPr bwMode="auto">
            <a:xfrm>
              <a:off x="7403348" y="5188986"/>
              <a:ext cx="161970" cy="179525"/>
            </a:xfrm>
            <a:prstGeom prst="ellipse">
              <a:avLst/>
            </a:prstGeom>
            <a:solidFill>
              <a:srgbClr val="676767"/>
            </a:solidFill>
            <a:ln w="25400">
              <a:solidFill>
                <a:srgbClr val="676767"/>
              </a:solidFill>
              <a:round/>
              <a:headEnd/>
              <a:tailEnd/>
            </a:ln>
          </p:spPr>
          <p:txBody>
            <a:bodyPr/>
            <a:lstStyle/>
            <a:p>
              <a:pPr algn="ctr"/>
              <a:endParaRPr lang="en-US" sz="1200" dirty="0">
                <a:solidFill>
                  <a:srgbClr val="002060"/>
                </a:solidFill>
              </a:endParaRPr>
            </a:p>
          </p:txBody>
        </p:sp>
        <p:sp>
          <p:nvSpPr>
            <p:cNvPr id="45" name="Oval 43"/>
            <p:cNvSpPr>
              <a:spLocks noChangeArrowheads="1"/>
            </p:cNvSpPr>
            <p:nvPr/>
          </p:nvSpPr>
          <p:spPr bwMode="auto">
            <a:xfrm>
              <a:off x="6743655" y="4538208"/>
              <a:ext cx="161970" cy="179525"/>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pPr algn="ctr"/>
              <a:endParaRPr lang="en-US" sz="1200" dirty="0">
                <a:solidFill>
                  <a:srgbClr val="002060"/>
                </a:solidFill>
              </a:endParaRPr>
            </a:p>
          </p:txBody>
        </p:sp>
        <p:sp>
          <p:nvSpPr>
            <p:cNvPr id="47" name="TextBox 3"/>
            <p:cNvSpPr txBox="1">
              <a:spLocks noChangeArrowheads="1"/>
            </p:cNvSpPr>
            <p:nvPr/>
          </p:nvSpPr>
          <p:spPr bwMode="auto">
            <a:xfrm>
              <a:off x="7329485" y="5112419"/>
              <a:ext cx="313787" cy="39891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600" dirty="0">
                  <a:solidFill>
                    <a:prstClr val="white"/>
                  </a:solidFill>
                </a:rPr>
                <a:t>+</a:t>
              </a:r>
            </a:p>
          </p:txBody>
        </p:sp>
        <p:sp>
          <p:nvSpPr>
            <p:cNvPr id="351234" name="AutoShape 2"/>
            <p:cNvSpPr>
              <a:spLocks noChangeAspect="1" noChangeArrowheads="1" noTextEdit="1"/>
            </p:cNvSpPr>
            <p:nvPr/>
          </p:nvSpPr>
          <p:spPr bwMode="auto">
            <a:xfrm>
              <a:off x="7226132" y="1573243"/>
              <a:ext cx="929868" cy="27627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1236" name="Freeform 4"/>
            <p:cNvSpPr>
              <a:spLocks/>
            </p:cNvSpPr>
            <p:nvPr/>
          </p:nvSpPr>
          <p:spPr bwMode="auto">
            <a:xfrm>
              <a:off x="6436427" y="2386941"/>
              <a:ext cx="950025" cy="2814452"/>
            </a:xfrm>
            <a:custGeom>
              <a:avLst/>
              <a:gdLst/>
              <a:ahLst/>
              <a:cxnLst>
                <a:cxn ang="0">
                  <a:pos x="0" y="0"/>
                </a:cxn>
                <a:cxn ang="0">
                  <a:pos x="0" y="0"/>
                </a:cxn>
                <a:cxn ang="0">
                  <a:pos x="580" y="2514"/>
                </a:cxn>
                <a:cxn ang="0">
                  <a:pos x="1579" y="4027"/>
                </a:cxn>
                <a:cxn ang="0">
                  <a:pos x="1591" y="4033"/>
                </a:cxn>
              </a:cxnLst>
              <a:rect l="0" t="0" r="r" b="b"/>
              <a:pathLst>
                <a:path w="1591" h="4033">
                  <a:moveTo>
                    <a:pt x="0" y="0"/>
                  </a:moveTo>
                  <a:lnTo>
                    <a:pt x="0" y="0"/>
                  </a:lnTo>
                  <a:cubicBezTo>
                    <a:pt x="0" y="0"/>
                    <a:pt x="1103" y="697"/>
                    <a:pt x="580" y="2514"/>
                  </a:cubicBezTo>
                  <a:cubicBezTo>
                    <a:pt x="355" y="3295"/>
                    <a:pt x="1252" y="3853"/>
                    <a:pt x="1579" y="4027"/>
                  </a:cubicBezTo>
                  <a:lnTo>
                    <a:pt x="1591" y="4033"/>
                  </a:lnTo>
                </a:path>
              </a:pathLst>
            </a:custGeom>
            <a:noFill/>
            <a:ln w="19050" cap="flat">
              <a:solidFill>
                <a:srgbClr val="93308E"/>
              </a:solidFill>
              <a:prstDash val="solid"/>
              <a:miter lim="800000"/>
              <a:headEnd type="none" w="med" len="med"/>
              <a:tailEnd type="arrow" w="med" len="me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63" name="TextBox 62"/>
          <p:cNvSpPr txBox="1"/>
          <p:nvPr/>
        </p:nvSpPr>
        <p:spPr>
          <a:xfrm>
            <a:off x="377355" y="5680520"/>
            <a:ext cx="2647665" cy="366424"/>
          </a:xfrm>
          <a:prstGeom prst="rect">
            <a:avLst/>
          </a:prstGeom>
          <a:noFill/>
        </p:spPr>
        <p:txBody>
          <a:bodyPr wrap="square" tIns="90000" bIns="90000" rtlCol="0">
            <a:spAutoFit/>
          </a:bodyPr>
          <a:lstStyle/>
          <a:p>
            <a:r>
              <a:rPr lang="en-GB" sz="1200" dirty="0" smtClean="0">
                <a:solidFill>
                  <a:prstClr val="black"/>
                </a:solidFill>
              </a:rPr>
              <a:t>PPG = postprandial glucose</a:t>
            </a:r>
          </a:p>
        </p:txBody>
      </p:sp>
    </p:spTree>
    <p:extLst>
      <p:ext uri="{BB962C8B-B14F-4D97-AF65-F5344CB8AC3E}">
        <p14:creationId xmlns:p14="http://schemas.microsoft.com/office/powerpoint/2010/main" val="22828839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scapulaisland.files.wordpress.com/2014/09/1030_a__026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8229600" cy="4629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9632" y="385500"/>
            <a:ext cx="7509520" cy="523220"/>
          </a:xfrm>
          <a:prstGeom prst="rect">
            <a:avLst/>
          </a:prstGeom>
        </p:spPr>
        <p:txBody>
          <a:bodyPr wrap="square">
            <a:spAutoFit/>
          </a:bodyPr>
          <a:lstStyle/>
          <a:p>
            <a:pPr lvl="0" algn="ctr" eaLnBrk="0" fontAlgn="base" hangingPunct="0">
              <a:spcBef>
                <a:spcPct val="0"/>
              </a:spcBef>
              <a:spcAft>
                <a:spcPct val="0"/>
              </a:spcAft>
            </a:pPr>
            <a:r>
              <a:rPr lang="en-US" altLang="en-US" sz="2800" dirty="0">
                <a:solidFill>
                  <a:srgbClr val="FF0000"/>
                </a:solidFill>
              </a:rPr>
              <a:t>Glucagon-like peptide-1 and  </a:t>
            </a:r>
            <a:r>
              <a:rPr lang="en-US" altLang="en-US" sz="2800" dirty="0" err="1">
                <a:solidFill>
                  <a:srgbClr val="FF0000"/>
                </a:solidFill>
              </a:rPr>
              <a:t>incretin</a:t>
            </a:r>
            <a:r>
              <a:rPr lang="en-US" altLang="en-US" sz="2800" dirty="0">
                <a:solidFill>
                  <a:srgbClr val="FF0000"/>
                </a:solidFill>
              </a:rPr>
              <a:t> effect</a:t>
            </a:r>
            <a:endParaRPr lang="el-GR" altLang="en-US" sz="2800" dirty="0">
              <a:solidFill>
                <a:srgbClr val="FF0000"/>
              </a:solidFill>
            </a:endParaRPr>
          </a:p>
        </p:txBody>
      </p:sp>
    </p:spTree>
    <p:extLst>
      <p:ext uri="{BB962C8B-B14F-4D97-AF65-F5344CB8AC3E}">
        <p14:creationId xmlns:p14="http://schemas.microsoft.com/office/powerpoint/2010/main" val="158433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sz="4000" smtClean="0"/>
              <a:t>What would your ideal diabetes drug do?</a:t>
            </a:r>
          </a:p>
        </p:txBody>
      </p:sp>
      <p:sp>
        <p:nvSpPr>
          <p:cNvPr id="3" name="Content Placeholder 2"/>
          <p:cNvSpPr>
            <a:spLocks noGrp="1"/>
          </p:cNvSpPr>
          <p:nvPr>
            <p:ph idx="4294967295"/>
          </p:nvPr>
        </p:nvSpPr>
        <p:spPr/>
        <p:txBody>
          <a:bodyPr/>
          <a:lstStyle/>
          <a:p>
            <a:pPr eaLnBrk="1" hangingPunct="1"/>
            <a:r>
              <a:rPr lang="en-US" dirty="0" smtClean="0"/>
              <a:t>Effective in lowering HbA1c</a:t>
            </a:r>
          </a:p>
          <a:p>
            <a:pPr eaLnBrk="1" hangingPunct="1"/>
            <a:r>
              <a:rPr lang="en-US" dirty="0" smtClean="0"/>
              <a:t>No </a:t>
            </a:r>
            <a:r>
              <a:rPr lang="en-US" dirty="0" err="1" smtClean="0"/>
              <a:t>hypoglycaemia</a:t>
            </a:r>
            <a:endParaRPr lang="en-US" dirty="0" smtClean="0"/>
          </a:p>
          <a:p>
            <a:pPr eaLnBrk="1" hangingPunct="1"/>
            <a:r>
              <a:rPr lang="en-US" dirty="0" smtClean="0"/>
              <a:t>No effect on weight/ weight loss?</a:t>
            </a:r>
          </a:p>
          <a:p>
            <a:pPr eaLnBrk="1" hangingPunct="1"/>
            <a:r>
              <a:rPr lang="en-US" dirty="0" smtClean="0"/>
              <a:t>Reduce CV risk</a:t>
            </a:r>
          </a:p>
          <a:p>
            <a:pPr eaLnBrk="1" hangingPunct="1"/>
            <a:r>
              <a:rPr lang="en-US" dirty="0" smtClean="0"/>
              <a:t>Also reduce lipids and B.P.?</a:t>
            </a:r>
          </a:p>
          <a:p>
            <a:pPr eaLnBrk="1" hangingPunct="1"/>
            <a:r>
              <a:rPr lang="en-US" dirty="0" smtClean="0"/>
              <a:t>Few/ no side effects</a:t>
            </a:r>
          </a:p>
          <a:p>
            <a:pPr eaLnBrk="1" hangingPunct="1"/>
            <a:r>
              <a:rPr lang="en-US" dirty="0" smtClean="0"/>
              <a:t>Safe</a:t>
            </a:r>
          </a:p>
          <a:p>
            <a:pPr eaLnBrk="1" hangingPunct="1"/>
            <a:endParaRPr lang="en-US" dirty="0" smtClean="0"/>
          </a:p>
        </p:txBody>
      </p:sp>
      <p:sp>
        <p:nvSpPr>
          <p:cNvPr id="8196" name="Slide Number Placeholder 3"/>
          <p:cNvSpPr>
            <a:spLocks noGrp="1"/>
          </p:cNvSpPr>
          <p:nvPr>
            <p:ph type="sldNum" sz="quarter" idx="4294967295"/>
          </p:nvPr>
        </p:nvSpPr>
        <p:spPr>
          <a:xfrm>
            <a:off x="6553200" y="6356350"/>
            <a:ext cx="2133600" cy="365125"/>
          </a:xfrm>
          <a:prstGeom prst="rect">
            <a:avLst/>
          </a:prstGeom>
          <a:noFill/>
        </p:spPr>
        <p:txBody>
          <a:bodyPr/>
          <a:lstStyle/>
          <a:p>
            <a:fld id="{D5BF1041-EFEB-4425-A777-90206C1F165F}" type="slidenum">
              <a:rPr lang="en-GB" smtClean="0"/>
              <a:pPr/>
              <a:t>2</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GLP1 and DPP4 inhibi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6667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796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1187624" y="260648"/>
            <a:ext cx="7149056" cy="955343"/>
          </a:xfrm>
        </p:spPr>
        <p:txBody>
          <a:bodyPr lIns="91364" tIns="45681" rIns="91364" bIns="45681" anchor="b"/>
          <a:lstStyle/>
          <a:p>
            <a:pPr eaLnBrk="1" hangingPunct="1"/>
            <a:r>
              <a:rPr lang="en-US" sz="2800" dirty="0" err="1" smtClean="0">
                <a:solidFill>
                  <a:srgbClr val="FF0000"/>
                </a:solidFill>
              </a:rPr>
              <a:t>Incretin</a:t>
            </a:r>
            <a:r>
              <a:rPr lang="en-US" sz="2800" dirty="0" smtClean="0">
                <a:solidFill>
                  <a:srgbClr val="FF0000"/>
                </a:solidFill>
              </a:rPr>
              <a:t>-based therapies </a:t>
            </a:r>
            <a:br>
              <a:rPr lang="en-US" sz="2800" dirty="0" smtClean="0">
                <a:solidFill>
                  <a:srgbClr val="FF0000"/>
                </a:solidFill>
              </a:rPr>
            </a:br>
            <a:r>
              <a:rPr lang="en-US" sz="2800" dirty="0" smtClean="0">
                <a:solidFill>
                  <a:srgbClr val="FF0000"/>
                </a:solidFill>
              </a:rPr>
              <a:t>GLP-1 receptor agonists and DPP-4 inhibitors</a:t>
            </a:r>
            <a:endParaRPr lang="en-US" sz="2800" baseline="30000" dirty="0" smtClean="0">
              <a:solidFill>
                <a:srgbClr val="FF0000"/>
              </a:solidFill>
            </a:endParaRPr>
          </a:p>
        </p:txBody>
      </p:sp>
      <p:sp>
        <p:nvSpPr>
          <p:cNvPr id="45068" name="Text Box 351"/>
          <p:cNvSpPr txBox="1">
            <a:spLocks noChangeArrowheads="1"/>
          </p:cNvSpPr>
          <p:nvPr/>
        </p:nvSpPr>
        <p:spPr bwMode="auto">
          <a:xfrm>
            <a:off x="1268413" y="6450013"/>
            <a:ext cx="7424737" cy="244475"/>
          </a:xfrm>
          <a:prstGeom prst="rect">
            <a:avLst/>
          </a:prstGeom>
          <a:noFill/>
          <a:ln w="9525">
            <a:noFill/>
            <a:miter lim="800000"/>
            <a:headEnd/>
            <a:tailEnd/>
          </a:ln>
        </p:spPr>
        <p:txBody>
          <a:bodyPr>
            <a:spAutoFit/>
          </a:bodyPr>
          <a:lstStyle/>
          <a:p>
            <a:pPr marL="457200" indent="-457200" fontAlgn="base">
              <a:spcBef>
                <a:spcPct val="0"/>
              </a:spcBef>
              <a:spcAft>
                <a:spcPct val="0"/>
              </a:spcAft>
              <a:buFontTx/>
              <a:buAutoNum type="arabicPeriod"/>
            </a:pPr>
            <a:endParaRPr lang="en-US" sz="1000">
              <a:solidFill>
                <a:srgbClr val="FFFFFF"/>
              </a:solidFill>
              <a:latin typeface="Verdana" pitchFamily="34" charset="0"/>
            </a:endParaRPr>
          </a:p>
        </p:txBody>
      </p:sp>
      <p:sp>
        <p:nvSpPr>
          <p:cNvPr id="2" name="Rectangle 1"/>
          <p:cNvSpPr/>
          <p:nvPr/>
        </p:nvSpPr>
        <p:spPr>
          <a:xfrm>
            <a:off x="340564" y="6099425"/>
            <a:ext cx="4572000" cy="246221"/>
          </a:xfrm>
          <a:prstGeom prst="rect">
            <a:avLst/>
          </a:prstGeom>
        </p:spPr>
        <p:txBody>
          <a:bodyPr>
            <a:spAutoFit/>
          </a:bodyPr>
          <a:lstStyle/>
          <a:p>
            <a:r>
              <a:rPr lang="de-DE" sz="1000" dirty="0">
                <a:solidFill>
                  <a:srgbClr val="002060"/>
                </a:solidFill>
              </a:rPr>
              <a:t>Drucker DJ, Nauck MA. Lancet 2006;368:1696−1705</a:t>
            </a:r>
            <a:endParaRPr lang="en-GB" sz="1000" dirty="0">
              <a:solidFill>
                <a:srgbClr val="002060"/>
              </a:solidFill>
            </a:endParaRPr>
          </a:p>
        </p:txBody>
      </p:sp>
      <p:sp>
        <p:nvSpPr>
          <p:cNvPr id="18" name="TextBox 17"/>
          <p:cNvSpPr txBox="1"/>
          <p:nvPr/>
        </p:nvSpPr>
        <p:spPr>
          <a:xfrm>
            <a:off x="0" y="5445224"/>
            <a:ext cx="3933825" cy="366424"/>
          </a:xfrm>
          <a:prstGeom prst="rect">
            <a:avLst/>
          </a:prstGeom>
          <a:noFill/>
        </p:spPr>
        <p:txBody>
          <a:bodyPr wrap="square" tIns="90000" bIns="90000" rtlCol="0">
            <a:spAutoFit/>
          </a:bodyPr>
          <a:lstStyle/>
          <a:p>
            <a:pPr algn="ctr"/>
            <a:r>
              <a:rPr lang="en-GB" sz="1200" dirty="0" smtClean="0">
                <a:solidFill>
                  <a:prstClr val="black"/>
                </a:solidFill>
              </a:rPr>
              <a:t>*Human GLP-1 analogue, others are </a:t>
            </a:r>
            <a:r>
              <a:rPr lang="en-GB" sz="1200" dirty="0" err="1" smtClean="0">
                <a:solidFill>
                  <a:prstClr val="black"/>
                </a:solidFill>
              </a:rPr>
              <a:t>exendin</a:t>
            </a:r>
            <a:r>
              <a:rPr lang="en-GB" sz="1200" dirty="0" smtClean="0">
                <a:solidFill>
                  <a:prstClr val="black"/>
                </a:solidFill>
              </a:rPr>
              <a:t>-based</a:t>
            </a:r>
          </a:p>
        </p:txBody>
      </p:sp>
      <p:sp>
        <p:nvSpPr>
          <p:cNvPr id="45059" name="AutoShape 8"/>
          <p:cNvSpPr>
            <a:spLocks noChangeArrowheads="1"/>
          </p:cNvSpPr>
          <p:nvPr/>
        </p:nvSpPr>
        <p:spPr bwMode="blackWhite">
          <a:xfrm>
            <a:off x="5915025" y="4647009"/>
            <a:ext cx="2689225" cy="658416"/>
          </a:xfrm>
          <a:prstGeom prst="roundRect">
            <a:avLst>
              <a:gd name="adj" fmla="val 10819"/>
            </a:avLst>
          </a:prstGeom>
          <a:solidFill>
            <a:srgbClr val="00B050"/>
          </a:solidFill>
          <a:ln w="9525">
            <a:noFill/>
            <a:round/>
            <a:headEnd/>
            <a:tailEnd/>
          </a:ln>
        </p:spPr>
        <p:txBody>
          <a:bodyPr wrap="none" anchor="ctr"/>
          <a:lstStyle/>
          <a:p>
            <a:pPr fontAlgn="base">
              <a:spcBef>
                <a:spcPct val="0"/>
              </a:spcBef>
              <a:spcAft>
                <a:spcPct val="0"/>
              </a:spcAft>
            </a:pPr>
            <a:endParaRPr lang="en-US">
              <a:solidFill>
                <a:srgbClr val="FFFFFF"/>
              </a:solidFill>
            </a:endParaRPr>
          </a:p>
        </p:txBody>
      </p:sp>
      <p:sp>
        <p:nvSpPr>
          <p:cNvPr id="21" name="TextBox 20"/>
          <p:cNvSpPr txBox="1"/>
          <p:nvPr/>
        </p:nvSpPr>
        <p:spPr>
          <a:xfrm>
            <a:off x="1619250" y="3924300"/>
            <a:ext cx="2305050" cy="397201"/>
          </a:xfrm>
          <a:prstGeom prst="rect">
            <a:avLst/>
          </a:prstGeom>
          <a:solidFill>
            <a:schemeClr val="bg1"/>
          </a:solidFill>
          <a:ln>
            <a:solidFill>
              <a:srgbClr val="00B050"/>
            </a:solidFill>
          </a:ln>
        </p:spPr>
        <p:txBody>
          <a:bodyPr wrap="square" tIns="90000" bIns="90000" rtlCol="0">
            <a:spAutoFit/>
          </a:bodyPr>
          <a:lstStyle/>
          <a:p>
            <a:pPr algn="ctr"/>
            <a:r>
              <a:rPr lang="en-GB" sz="1400" dirty="0" smtClean="0">
                <a:solidFill>
                  <a:srgbClr val="00B050"/>
                </a:solidFill>
              </a:rPr>
              <a:t>Subcutaneous injection</a:t>
            </a:r>
          </a:p>
        </p:txBody>
      </p:sp>
      <p:grpSp>
        <p:nvGrpSpPr>
          <p:cNvPr id="3" name="Group 26"/>
          <p:cNvGrpSpPr/>
          <p:nvPr/>
        </p:nvGrpSpPr>
        <p:grpSpPr>
          <a:xfrm>
            <a:off x="251520" y="1772816"/>
            <a:ext cx="8212115" cy="2088232"/>
            <a:chOff x="360385" y="2043708"/>
            <a:chExt cx="8212115" cy="2160240"/>
          </a:xfrm>
        </p:grpSpPr>
        <p:grpSp>
          <p:nvGrpSpPr>
            <p:cNvPr id="4" name="Group 18"/>
            <p:cNvGrpSpPr/>
            <p:nvPr/>
          </p:nvGrpSpPr>
          <p:grpSpPr>
            <a:xfrm>
              <a:off x="360385" y="2043708"/>
              <a:ext cx="4798468" cy="2160240"/>
              <a:chOff x="65110" y="1309185"/>
              <a:chExt cx="4798468" cy="2414439"/>
            </a:xfrm>
          </p:grpSpPr>
          <p:sp>
            <p:nvSpPr>
              <p:cNvPr id="45065" name="AutoShape 8"/>
              <p:cNvSpPr>
                <a:spLocks noChangeArrowheads="1"/>
              </p:cNvSpPr>
              <p:nvPr/>
            </p:nvSpPr>
            <p:spPr bwMode="blackWhite">
              <a:xfrm>
                <a:off x="65110" y="1319606"/>
                <a:ext cx="4798468" cy="2404018"/>
              </a:xfrm>
              <a:prstGeom prst="roundRect">
                <a:avLst>
                  <a:gd name="adj" fmla="val 10819"/>
                </a:avLst>
              </a:prstGeom>
              <a:solidFill>
                <a:srgbClr val="00B050"/>
              </a:solidFill>
              <a:ln w="9525">
                <a:noFill/>
                <a:round/>
                <a:headEnd/>
                <a:tailEnd/>
              </a:ln>
            </p:spPr>
            <p:txBody>
              <a:bodyPr wrap="none" anchor="ctr"/>
              <a:lstStyle/>
              <a:p>
                <a:pPr fontAlgn="base">
                  <a:spcBef>
                    <a:spcPct val="0"/>
                  </a:spcBef>
                  <a:spcAft>
                    <a:spcPct val="0"/>
                  </a:spcAft>
                </a:pPr>
                <a:endParaRPr lang="en-US">
                  <a:solidFill>
                    <a:srgbClr val="FFFFFF"/>
                  </a:solidFill>
                </a:endParaRPr>
              </a:p>
            </p:txBody>
          </p:sp>
          <p:sp>
            <p:nvSpPr>
              <p:cNvPr id="45062" name="Text Box 12"/>
              <p:cNvSpPr txBox="1">
                <a:spLocks noChangeArrowheads="1"/>
              </p:cNvSpPr>
              <p:nvPr/>
            </p:nvSpPr>
            <p:spPr bwMode="blackWhite">
              <a:xfrm>
                <a:off x="172269" y="1309185"/>
                <a:ext cx="4573361" cy="2390752"/>
              </a:xfrm>
              <a:prstGeom prst="rect">
                <a:avLst/>
              </a:prstGeom>
              <a:solidFill>
                <a:srgbClr val="00B050"/>
              </a:solidFill>
              <a:ln w="9525">
                <a:noFill/>
                <a:miter lim="800000"/>
                <a:headEnd/>
                <a:tailEnd/>
              </a:ln>
            </p:spPr>
            <p:txBody>
              <a:bodyPr wrap="square">
                <a:spAutoFit/>
              </a:bodyPr>
              <a:lstStyle/>
              <a:p>
                <a:pPr algn="ctr" fontAlgn="base">
                  <a:spcBef>
                    <a:spcPct val="0"/>
                  </a:spcBef>
                  <a:spcAft>
                    <a:spcPts val="600"/>
                  </a:spcAft>
                </a:pPr>
                <a:r>
                  <a:rPr lang="en-US" b="1" dirty="0">
                    <a:solidFill>
                      <a:srgbClr val="FFFFFF"/>
                    </a:solidFill>
                  </a:rPr>
                  <a:t>GLP-1 receptor </a:t>
                </a:r>
                <a:r>
                  <a:rPr lang="en-US" b="1" dirty="0" smtClean="0">
                    <a:solidFill>
                      <a:srgbClr val="FFFFFF"/>
                    </a:solidFill>
                  </a:rPr>
                  <a:t>agonists</a:t>
                </a:r>
              </a:p>
              <a:p>
                <a:pPr>
                  <a:spcBef>
                    <a:spcPts val="600"/>
                  </a:spcBef>
                  <a:spcAft>
                    <a:spcPts val="600"/>
                  </a:spcAft>
                </a:pPr>
                <a:r>
                  <a:rPr lang="en-US" b="1" dirty="0" smtClean="0">
                    <a:solidFill>
                      <a:srgbClr val="FFFFFF"/>
                    </a:solidFill>
                  </a:rPr>
                  <a:t>Short-acting       BD     </a:t>
                </a:r>
                <a:r>
                  <a:rPr lang="en-US" b="1" dirty="0" err="1" smtClean="0">
                    <a:solidFill>
                      <a:srgbClr val="FFFFFF"/>
                    </a:solidFill>
                  </a:rPr>
                  <a:t>Exenatide</a:t>
                </a:r>
                <a:r>
                  <a:rPr lang="en-US" b="1" dirty="0" smtClean="0">
                    <a:solidFill>
                      <a:srgbClr val="FFFFFF"/>
                    </a:solidFill>
                  </a:rPr>
                  <a:t>      (</a:t>
                </a:r>
                <a:r>
                  <a:rPr lang="en-US" b="1" dirty="0" err="1" smtClean="0">
                    <a:solidFill>
                      <a:srgbClr val="FFFFFF"/>
                    </a:solidFill>
                  </a:rPr>
                  <a:t>Byetta</a:t>
                </a:r>
                <a:r>
                  <a:rPr lang="en-US" b="1" dirty="0" smtClean="0">
                    <a:solidFill>
                      <a:srgbClr val="FFFFFF"/>
                    </a:solidFill>
                  </a:rPr>
                  <a:t>)</a:t>
                </a:r>
              </a:p>
              <a:p>
                <a:pPr>
                  <a:spcAft>
                    <a:spcPts val="600"/>
                  </a:spcAft>
                </a:pPr>
                <a:r>
                  <a:rPr lang="en-US" b="1" dirty="0" smtClean="0">
                    <a:solidFill>
                      <a:srgbClr val="FFFFFF"/>
                    </a:solidFill>
                  </a:rPr>
                  <a:t>	            OD    </a:t>
                </a:r>
                <a:r>
                  <a:rPr lang="en-US" b="1" dirty="0" err="1" smtClean="0">
                    <a:solidFill>
                      <a:srgbClr val="FFFFFF"/>
                    </a:solidFill>
                  </a:rPr>
                  <a:t>Lixisenatide</a:t>
                </a:r>
                <a:r>
                  <a:rPr lang="en-US" b="1" dirty="0" smtClean="0">
                    <a:solidFill>
                      <a:srgbClr val="FFFFFF"/>
                    </a:solidFill>
                  </a:rPr>
                  <a:t>  (</a:t>
                </a:r>
                <a:r>
                  <a:rPr lang="en-US" b="1" dirty="0" err="1" smtClean="0">
                    <a:solidFill>
                      <a:srgbClr val="FFFFFF"/>
                    </a:solidFill>
                  </a:rPr>
                  <a:t>Lyxumia</a:t>
                </a:r>
                <a:r>
                  <a:rPr lang="en-US" b="1" dirty="0">
                    <a:solidFill>
                      <a:srgbClr val="FFFFFF"/>
                    </a:solidFill>
                  </a:rPr>
                  <a:t>) </a:t>
                </a:r>
                <a:r>
                  <a:rPr lang="en-US" b="1" dirty="0" smtClean="0">
                    <a:solidFill>
                      <a:srgbClr val="FFFFFF"/>
                    </a:solidFill>
                  </a:rPr>
                  <a:t>Long-acting        OD     </a:t>
                </a:r>
                <a:r>
                  <a:rPr lang="en-US" b="1" dirty="0" err="1" smtClean="0">
                    <a:solidFill>
                      <a:srgbClr val="FFFFFF"/>
                    </a:solidFill>
                  </a:rPr>
                  <a:t>Liraglutide</a:t>
                </a:r>
                <a:r>
                  <a:rPr lang="en-US" b="1" dirty="0" smtClean="0">
                    <a:solidFill>
                      <a:srgbClr val="FFFFFF"/>
                    </a:solidFill>
                  </a:rPr>
                  <a:t>*</a:t>
                </a:r>
                <a:r>
                  <a:rPr lang="en-US" b="1" baseline="30000" dirty="0" smtClean="0">
                    <a:solidFill>
                      <a:srgbClr val="FFFFFF"/>
                    </a:solidFill>
                  </a:rPr>
                  <a:t>     </a:t>
                </a:r>
                <a:r>
                  <a:rPr lang="en-US" b="1" dirty="0" smtClean="0">
                    <a:solidFill>
                      <a:srgbClr val="FFFFFF"/>
                    </a:solidFill>
                  </a:rPr>
                  <a:t>(</a:t>
                </a:r>
                <a:r>
                  <a:rPr lang="en-US" b="1" dirty="0" err="1" smtClean="0">
                    <a:solidFill>
                      <a:srgbClr val="FFFFFF"/>
                    </a:solidFill>
                  </a:rPr>
                  <a:t>Victoza</a:t>
                </a:r>
                <a:r>
                  <a:rPr lang="en-US" b="1" dirty="0" smtClean="0">
                    <a:solidFill>
                      <a:srgbClr val="FFFFFF"/>
                    </a:solidFill>
                  </a:rPr>
                  <a:t>)</a:t>
                </a:r>
                <a:endParaRPr lang="en-US" b="1" baseline="30000" dirty="0" smtClean="0">
                  <a:solidFill>
                    <a:srgbClr val="FFFFFF"/>
                  </a:solidFill>
                </a:endParaRPr>
              </a:p>
              <a:p>
                <a:pPr>
                  <a:spcAft>
                    <a:spcPts val="600"/>
                  </a:spcAft>
                </a:pPr>
                <a:r>
                  <a:rPr lang="en-US" b="1" dirty="0" smtClean="0">
                    <a:solidFill>
                      <a:srgbClr val="FFFFFF"/>
                    </a:solidFill>
                  </a:rPr>
                  <a:t>Longer-acting    QW    </a:t>
                </a:r>
                <a:r>
                  <a:rPr lang="en-US" b="1" dirty="0" err="1" smtClean="0">
                    <a:solidFill>
                      <a:srgbClr val="FFFFFF"/>
                    </a:solidFill>
                  </a:rPr>
                  <a:t>Exenatide</a:t>
                </a:r>
                <a:r>
                  <a:rPr lang="en-US" b="1" dirty="0" smtClean="0">
                    <a:solidFill>
                      <a:srgbClr val="FFFFFF"/>
                    </a:solidFill>
                  </a:rPr>
                  <a:t>      (</a:t>
                </a:r>
                <a:r>
                  <a:rPr lang="en-US" b="1" dirty="0" err="1" smtClean="0">
                    <a:solidFill>
                      <a:srgbClr val="FFFFFF"/>
                    </a:solidFill>
                  </a:rPr>
                  <a:t>Bydureon</a:t>
                </a:r>
                <a:r>
                  <a:rPr lang="en-US" b="1" dirty="0" smtClean="0">
                    <a:solidFill>
                      <a:srgbClr val="FFFFFF"/>
                    </a:solidFill>
                  </a:rPr>
                  <a:t>)</a:t>
                </a:r>
              </a:p>
              <a:p>
                <a:pPr>
                  <a:spcAft>
                    <a:spcPts val="600"/>
                  </a:spcAft>
                </a:pPr>
                <a:r>
                  <a:rPr lang="en-US" b="1" dirty="0" smtClean="0">
                    <a:solidFill>
                      <a:srgbClr val="FFFFFF"/>
                    </a:solidFill>
                  </a:rPr>
                  <a:t>		     </a:t>
                </a:r>
                <a:r>
                  <a:rPr lang="en-US" b="1" dirty="0" err="1" smtClean="0">
                    <a:solidFill>
                      <a:srgbClr val="FFFFFF"/>
                    </a:solidFill>
                  </a:rPr>
                  <a:t>Dulaglutide</a:t>
                </a:r>
                <a:r>
                  <a:rPr lang="en-US" b="1" dirty="0" smtClean="0">
                    <a:solidFill>
                      <a:srgbClr val="FFFFFF"/>
                    </a:solidFill>
                  </a:rPr>
                  <a:t>  (</a:t>
                </a:r>
                <a:r>
                  <a:rPr lang="en-US" b="1" dirty="0" err="1" smtClean="0">
                    <a:solidFill>
                      <a:srgbClr val="FFFFFF"/>
                    </a:solidFill>
                  </a:rPr>
                  <a:t>Trulicty</a:t>
                </a:r>
                <a:r>
                  <a:rPr lang="en-US" b="1" dirty="0" smtClean="0">
                    <a:solidFill>
                      <a:srgbClr val="FFFFFF"/>
                    </a:solidFill>
                  </a:rPr>
                  <a:t>)</a:t>
                </a:r>
              </a:p>
            </p:txBody>
          </p:sp>
        </p:grpSp>
        <p:sp>
          <p:nvSpPr>
            <p:cNvPr id="45063" name="AutoShape 8"/>
            <p:cNvSpPr>
              <a:spLocks noChangeArrowheads="1"/>
            </p:cNvSpPr>
            <p:nvPr/>
          </p:nvSpPr>
          <p:spPr bwMode="blackWhite">
            <a:xfrm>
              <a:off x="5838825" y="2057400"/>
              <a:ext cx="2733675" cy="1885950"/>
            </a:xfrm>
            <a:prstGeom prst="roundRect">
              <a:avLst>
                <a:gd name="adj" fmla="val 10819"/>
              </a:avLst>
            </a:prstGeom>
            <a:solidFill>
              <a:srgbClr val="00B050"/>
            </a:solidFill>
            <a:ln w="9525">
              <a:noFill/>
              <a:round/>
              <a:headEnd/>
              <a:tailEnd/>
            </a:ln>
          </p:spPr>
          <p:txBody>
            <a:bodyPr wrap="none" anchor="ctr"/>
            <a:lstStyle/>
            <a:p>
              <a:pPr fontAlgn="base">
                <a:spcBef>
                  <a:spcPct val="0"/>
                </a:spcBef>
                <a:spcAft>
                  <a:spcPct val="0"/>
                </a:spcAft>
              </a:pPr>
              <a:endParaRPr lang="en-US">
                <a:solidFill>
                  <a:srgbClr val="FFFFFF"/>
                </a:solidFill>
              </a:endParaRPr>
            </a:p>
          </p:txBody>
        </p:sp>
        <p:sp>
          <p:nvSpPr>
            <p:cNvPr id="45064" name="Text Box 9"/>
            <p:cNvSpPr txBox="1">
              <a:spLocks noChangeArrowheads="1"/>
            </p:cNvSpPr>
            <p:nvPr/>
          </p:nvSpPr>
          <p:spPr bwMode="blackWhite">
            <a:xfrm>
              <a:off x="5867400" y="2051445"/>
              <a:ext cx="2695575" cy="1923604"/>
            </a:xfrm>
            <a:prstGeom prst="rect">
              <a:avLst/>
            </a:prstGeom>
            <a:noFill/>
            <a:ln w="9525">
              <a:noFill/>
              <a:miter lim="800000"/>
              <a:headEnd/>
              <a:tailEnd/>
            </a:ln>
          </p:spPr>
          <p:txBody>
            <a:bodyPr wrap="square">
              <a:spAutoFit/>
            </a:bodyPr>
            <a:lstStyle/>
            <a:p>
              <a:pPr marL="36000" algn="ctr">
                <a:lnSpc>
                  <a:spcPct val="150000"/>
                </a:lnSpc>
                <a:buClr>
                  <a:srgbClr val="FFCC00"/>
                </a:buClr>
              </a:pPr>
              <a:r>
                <a:rPr lang="en-US" b="1" dirty="0" smtClean="0">
                  <a:solidFill>
                    <a:srgbClr val="FFFFFF"/>
                  </a:solidFill>
                </a:rPr>
                <a:t>DPP-4 inhibitors </a:t>
              </a:r>
            </a:p>
            <a:p>
              <a:pPr marL="36000" fontAlgn="base">
                <a:spcBef>
                  <a:spcPts val="600"/>
                </a:spcBef>
                <a:spcAft>
                  <a:spcPts val="600"/>
                </a:spcAft>
                <a:buClr>
                  <a:srgbClr val="FFCC00"/>
                </a:buClr>
              </a:pPr>
              <a:r>
                <a:rPr lang="en-US" b="1" dirty="0" smtClean="0">
                  <a:solidFill>
                    <a:srgbClr val="FFFFFF"/>
                  </a:solidFill>
                </a:rPr>
                <a:t>      Sitagliptin         OD</a:t>
              </a:r>
              <a:endParaRPr lang="en-US" b="1" dirty="0">
                <a:solidFill>
                  <a:srgbClr val="FFFFFF"/>
                </a:solidFill>
              </a:endParaRPr>
            </a:p>
            <a:p>
              <a:pPr marL="36000" fontAlgn="base">
                <a:spcBef>
                  <a:spcPct val="0"/>
                </a:spcBef>
                <a:spcAft>
                  <a:spcPts val="600"/>
                </a:spcAft>
                <a:buClr>
                  <a:srgbClr val="FFCC00"/>
                </a:buClr>
              </a:pPr>
              <a:r>
                <a:rPr lang="en-US" b="1" dirty="0" smtClean="0">
                  <a:solidFill>
                    <a:srgbClr val="FFFFFF"/>
                  </a:solidFill>
                </a:rPr>
                <a:t>      Vildagliptin       BD</a:t>
              </a:r>
              <a:endParaRPr lang="en-US" b="1" dirty="0">
                <a:solidFill>
                  <a:srgbClr val="FFFFFF"/>
                </a:solidFill>
              </a:endParaRPr>
            </a:p>
            <a:p>
              <a:pPr marL="36000" fontAlgn="base">
                <a:spcBef>
                  <a:spcPct val="0"/>
                </a:spcBef>
                <a:spcAft>
                  <a:spcPts val="600"/>
                </a:spcAft>
                <a:buClr>
                  <a:srgbClr val="FFCC00"/>
                </a:buClr>
              </a:pPr>
              <a:r>
                <a:rPr lang="en-US" b="1" dirty="0" smtClean="0">
                  <a:solidFill>
                    <a:srgbClr val="FFFFFF"/>
                  </a:solidFill>
                </a:rPr>
                <a:t>      </a:t>
              </a:r>
              <a:r>
                <a:rPr lang="en-US" b="1" dirty="0" err="1" smtClean="0">
                  <a:solidFill>
                    <a:srgbClr val="FFFFFF"/>
                  </a:solidFill>
                </a:rPr>
                <a:t>Saxagliptin</a:t>
              </a:r>
              <a:r>
                <a:rPr lang="en-US" b="1" dirty="0" smtClean="0">
                  <a:solidFill>
                    <a:srgbClr val="FFFFFF"/>
                  </a:solidFill>
                </a:rPr>
                <a:t>       OD</a:t>
              </a:r>
            </a:p>
            <a:p>
              <a:pPr marL="36000" fontAlgn="base">
                <a:spcBef>
                  <a:spcPct val="0"/>
                </a:spcBef>
                <a:spcAft>
                  <a:spcPts val="600"/>
                </a:spcAft>
                <a:buClr>
                  <a:srgbClr val="FFCC00"/>
                </a:buClr>
              </a:pPr>
              <a:r>
                <a:rPr lang="en-US" b="1" dirty="0" smtClean="0">
                  <a:solidFill>
                    <a:srgbClr val="FFFFFF"/>
                  </a:solidFill>
                </a:rPr>
                <a:t>      </a:t>
              </a:r>
              <a:r>
                <a:rPr lang="en-US" b="1" dirty="0" err="1" smtClean="0">
                  <a:solidFill>
                    <a:srgbClr val="FFFFFF"/>
                  </a:solidFill>
                </a:rPr>
                <a:t>Linagliptin</a:t>
              </a:r>
              <a:r>
                <a:rPr lang="en-US" b="1" dirty="0" smtClean="0">
                  <a:solidFill>
                    <a:srgbClr val="FFFFFF"/>
                  </a:solidFill>
                </a:rPr>
                <a:t>        OD</a:t>
              </a:r>
              <a:endParaRPr lang="en-US" b="1" baseline="30000" dirty="0">
                <a:solidFill>
                  <a:srgbClr val="FFFFFF"/>
                </a:solidFill>
              </a:endParaRPr>
            </a:p>
          </p:txBody>
        </p:sp>
      </p:grpSp>
      <p:sp>
        <p:nvSpPr>
          <p:cNvPr id="25" name="TextBox 24"/>
          <p:cNvSpPr txBox="1"/>
          <p:nvPr/>
        </p:nvSpPr>
        <p:spPr>
          <a:xfrm>
            <a:off x="6734176" y="3943350"/>
            <a:ext cx="1009650" cy="397201"/>
          </a:xfrm>
          <a:prstGeom prst="rect">
            <a:avLst/>
          </a:prstGeom>
          <a:solidFill>
            <a:schemeClr val="bg1"/>
          </a:solidFill>
          <a:ln>
            <a:solidFill>
              <a:srgbClr val="00B050"/>
            </a:solidFill>
          </a:ln>
        </p:spPr>
        <p:txBody>
          <a:bodyPr wrap="square" tIns="90000" bIns="90000" rtlCol="0">
            <a:spAutoFit/>
          </a:bodyPr>
          <a:lstStyle/>
          <a:p>
            <a:pPr algn="ctr"/>
            <a:r>
              <a:rPr lang="en-GB" sz="1400" dirty="0" smtClean="0">
                <a:solidFill>
                  <a:srgbClr val="00B050"/>
                </a:solidFill>
              </a:rPr>
              <a:t>Tablets</a:t>
            </a:r>
          </a:p>
        </p:txBody>
      </p:sp>
      <p:sp>
        <p:nvSpPr>
          <p:cNvPr id="26" name="AutoShape 8"/>
          <p:cNvSpPr>
            <a:spLocks noChangeArrowheads="1"/>
          </p:cNvSpPr>
          <p:nvPr/>
        </p:nvSpPr>
        <p:spPr bwMode="blackWhite">
          <a:xfrm>
            <a:off x="1609725" y="4618434"/>
            <a:ext cx="2390775" cy="686991"/>
          </a:xfrm>
          <a:prstGeom prst="roundRect">
            <a:avLst>
              <a:gd name="adj" fmla="val 10819"/>
            </a:avLst>
          </a:prstGeom>
          <a:solidFill>
            <a:srgbClr val="00B050"/>
          </a:solidFill>
          <a:ln w="9525">
            <a:noFill/>
            <a:round/>
            <a:headEnd/>
            <a:tailEnd/>
          </a:ln>
        </p:spPr>
        <p:txBody>
          <a:bodyPr wrap="none" anchor="ctr"/>
          <a:lstStyle/>
          <a:p>
            <a:pPr algn="ctr" fontAlgn="base">
              <a:spcBef>
                <a:spcPct val="0"/>
              </a:spcBef>
              <a:spcAft>
                <a:spcPct val="0"/>
              </a:spcAft>
            </a:pPr>
            <a:endParaRPr lang="en-US" dirty="0" smtClean="0">
              <a:solidFill>
                <a:srgbClr val="FFFFFF"/>
              </a:solidFill>
            </a:endParaRPr>
          </a:p>
          <a:p>
            <a:pPr algn="ctr" fontAlgn="base">
              <a:spcBef>
                <a:spcPct val="0"/>
              </a:spcBef>
              <a:spcAft>
                <a:spcPct val="0"/>
              </a:spcAft>
            </a:pPr>
            <a:r>
              <a:rPr lang="en-US" dirty="0" smtClean="0">
                <a:solidFill>
                  <a:srgbClr val="FFFFFF"/>
                </a:solidFill>
              </a:rPr>
              <a:t>Mimics endogenous </a:t>
            </a:r>
          </a:p>
          <a:p>
            <a:pPr algn="ctr" fontAlgn="base">
              <a:spcBef>
                <a:spcPct val="0"/>
              </a:spcBef>
              <a:spcAft>
                <a:spcPct val="0"/>
              </a:spcAft>
            </a:pPr>
            <a:r>
              <a:rPr lang="en-US" dirty="0" smtClean="0">
                <a:solidFill>
                  <a:srgbClr val="FFFFFF"/>
                </a:solidFill>
              </a:rPr>
              <a:t>GLP-1 </a:t>
            </a:r>
          </a:p>
          <a:p>
            <a:pPr fontAlgn="base">
              <a:spcBef>
                <a:spcPct val="0"/>
              </a:spcBef>
              <a:spcAft>
                <a:spcPct val="0"/>
              </a:spcAft>
            </a:pPr>
            <a:endParaRPr lang="en-US" dirty="0">
              <a:solidFill>
                <a:srgbClr val="FFFFFF"/>
              </a:solidFill>
            </a:endParaRPr>
          </a:p>
        </p:txBody>
      </p:sp>
      <p:sp>
        <p:nvSpPr>
          <p:cNvPr id="45061" name="Text Box 9"/>
          <p:cNvSpPr txBox="1">
            <a:spLocks noChangeArrowheads="1"/>
          </p:cNvSpPr>
          <p:nvPr/>
        </p:nvSpPr>
        <p:spPr bwMode="blackWhite">
          <a:xfrm>
            <a:off x="6019799" y="4693046"/>
            <a:ext cx="2447925" cy="584775"/>
          </a:xfrm>
          <a:prstGeom prst="rect">
            <a:avLst/>
          </a:prstGeom>
          <a:solidFill>
            <a:srgbClr val="00B050"/>
          </a:solidFill>
          <a:ln w="9525">
            <a:noFill/>
            <a:miter lim="800000"/>
            <a:headEnd/>
            <a:tailEnd/>
          </a:ln>
        </p:spPr>
        <p:txBody>
          <a:bodyPr wrap="square">
            <a:spAutoFit/>
          </a:bodyPr>
          <a:lstStyle/>
          <a:p>
            <a:pPr algn="ctr" fontAlgn="base">
              <a:spcBef>
                <a:spcPct val="0"/>
              </a:spcBef>
              <a:spcAft>
                <a:spcPct val="0"/>
              </a:spcAft>
              <a:buClr>
                <a:srgbClr val="FFCC00"/>
              </a:buClr>
            </a:pPr>
            <a:r>
              <a:rPr lang="en-US" dirty="0" smtClean="0">
                <a:solidFill>
                  <a:srgbClr val="FFFFFF"/>
                </a:solidFill>
              </a:rPr>
              <a:t>Enhance endogenous GLP-1</a:t>
            </a:r>
            <a:endParaRPr lang="en-US" dirty="0">
              <a:solidFill>
                <a:srgbClr val="FFFFFF"/>
              </a:solidFill>
            </a:endParaRPr>
          </a:p>
        </p:txBody>
      </p:sp>
      <p:cxnSp>
        <p:nvCxnSpPr>
          <p:cNvPr id="30" name="Straight Connector 29"/>
          <p:cNvCxnSpPr/>
          <p:nvPr/>
        </p:nvCxnSpPr>
        <p:spPr>
          <a:xfrm>
            <a:off x="7239000" y="3571875"/>
            <a:ext cx="0" cy="3619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71800" y="4293096"/>
            <a:ext cx="0" cy="3619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39000" y="4343400"/>
            <a:ext cx="0" cy="3619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2140" y="5815374"/>
            <a:ext cx="6567273" cy="366424"/>
          </a:xfrm>
          <a:prstGeom prst="rect">
            <a:avLst/>
          </a:prstGeom>
          <a:noFill/>
        </p:spPr>
        <p:txBody>
          <a:bodyPr wrap="square" tIns="90000" bIns="90000" rtlCol="0">
            <a:spAutoFit/>
          </a:bodyPr>
          <a:lstStyle/>
          <a:p>
            <a:r>
              <a:rPr lang="en-GB" sz="1200" dirty="0" smtClean="0">
                <a:solidFill>
                  <a:prstClr val="black"/>
                </a:solidFill>
              </a:rPr>
              <a:t>DPP-4 = </a:t>
            </a:r>
            <a:r>
              <a:rPr lang="en-GB" sz="1200" dirty="0" err="1" smtClean="0">
                <a:solidFill>
                  <a:prstClr val="black"/>
                </a:solidFill>
              </a:rPr>
              <a:t>dipeptidyl</a:t>
            </a:r>
            <a:r>
              <a:rPr lang="en-GB" sz="1200" dirty="0" smtClean="0">
                <a:solidFill>
                  <a:prstClr val="black"/>
                </a:solidFill>
              </a:rPr>
              <a:t> peptidase-4; OD = once daily;  BD = twice daily;  QW = once weekly </a:t>
            </a:r>
          </a:p>
        </p:txBody>
      </p:sp>
      <p:cxnSp>
        <p:nvCxnSpPr>
          <p:cNvPr id="27" name="Straight Connector 26"/>
          <p:cNvCxnSpPr>
            <a:endCxn id="21" idx="0"/>
          </p:cNvCxnSpPr>
          <p:nvPr/>
        </p:nvCxnSpPr>
        <p:spPr>
          <a:xfrm flipH="1">
            <a:off x="2771775" y="3861048"/>
            <a:ext cx="25" cy="6325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13990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DPP4 inhibitors</a:t>
            </a:r>
            <a:endParaRPr lang="en-GB" dirty="0"/>
          </a:p>
        </p:txBody>
      </p:sp>
      <p:sp>
        <p:nvSpPr>
          <p:cNvPr id="3" name="Content Placeholder 2"/>
          <p:cNvSpPr>
            <a:spLocks noGrp="1"/>
          </p:cNvSpPr>
          <p:nvPr>
            <p:ph idx="1"/>
          </p:nvPr>
        </p:nvSpPr>
        <p:spPr/>
        <p:txBody>
          <a:bodyPr>
            <a:normAutofit lnSpcReduction="10000"/>
          </a:bodyPr>
          <a:lstStyle/>
          <a:p>
            <a:r>
              <a:rPr lang="en-GB" dirty="0" smtClean="0"/>
              <a:t>Increases GLP one and hence increase insulin secretion with hyperglycaemia</a:t>
            </a:r>
          </a:p>
          <a:p>
            <a:r>
              <a:rPr lang="en-GB" dirty="0" smtClean="0"/>
              <a:t>Glucose lowering effect limited</a:t>
            </a:r>
          </a:p>
          <a:p>
            <a:r>
              <a:rPr lang="en-GB" dirty="0" smtClean="0"/>
              <a:t>Some weight gain but reduced risk of hypoglycaemia</a:t>
            </a:r>
          </a:p>
          <a:p>
            <a:r>
              <a:rPr lang="en-GB" dirty="0" smtClean="0"/>
              <a:t>Very well tolerated</a:t>
            </a:r>
          </a:p>
          <a:p>
            <a:r>
              <a:rPr lang="en-GB" dirty="0" smtClean="0"/>
              <a:t>Concerns about heart failure with </a:t>
            </a:r>
            <a:r>
              <a:rPr lang="en-GB" dirty="0" err="1" smtClean="0"/>
              <a:t>Saxogliptin</a:t>
            </a:r>
            <a:r>
              <a:rPr lang="en-GB" dirty="0" smtClean="0"/>
              <a:t> and </a:t>
            </a:r>
            <a:r>
              <a:rPr lang="en-GB" dirty="0" err="1" smtClean="0"/>
              <a:t>alogliptin</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SGLT2 inhibitors</a:t>
            </a:r>
            <a:endParaRPr lang="en-GB" dirty="0"/>
          </a:p>
        </p:txBody>
      </p:sp>
      <p:sp>
        <p:nvSpPr>
          <p:cNvPr id="3" name="Subtitle 2"/>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1283480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SGLTs</a:t>
            </a:r>
            <a:endParaRPr lang="en-GB" dirty="0"/>
          </a:p>
        </p:txBody>
      </p:sp>
      <p:sp>
        <p:nvSpPr>
          <p:cNvPr id="3" name="Content Placeholder 2"/>
          <p:cNvSpPr>
            <a:spLocks noGrp="1"/>
          </p:cNvSpPr>
          <p:nvPr>
            <p:ph idx="1"/>
          </p:nvPr>
        </p:nvSpPr>
        <p:spPr/>
        <p:txBody>
          <a:bodyPr/>
          <a:lstStyle/>
          <a:p>
            <a:r>
              <a:rPr lang="en-GB" dirty="0" err="1" smtClean="0"/>
              <a:t>Canagliflozin</a:t>
            </a:r>
            <a:r>
              <a:rPr lang="en-GB" dirty="0" smtClean="0"/>
              <a:t>         100-300mg </a:t>
            </a:r>
            <a:r>
              <a:rPr lang="en-GB" dirty="0" err="1" smtClean="0"/>
              <a:t>od</a:t>
            </a:r>
            <a:r>
              <a:rPr lang="en-GB" dirty="0" smtClean="0"/>
              <a:t> (£39.20)</a:t>
            </a:r>
          </a:p>
          <a:p>
            <a:r>
              <a:rPr lang="en-GB" dirty="0" err="1" smtClean="0"/>
              <a:t>Empagliflozin</a:t>
            </a:r>
            <a:r>
              <a:rPr lang="en-GB" dirty="0" smtClean="0"/>
              <a:t>        10-25mg </a:t>
            </a:r>
            <a:r>
              <a:rPr lang="en-GB" dirty="0" err="1" smtClean="0"/>
              <a:t>od</a:t>
            </a:r>
            <a:r>
              <a:rPr lang="en-GB" dirty="0" smtClean="0"/>
              <a:t> (£36.59)</a:t>
            </a:r>
          </a:p>
          <a:p>
            <a:r>
              <a:rPr lang="en-GB" dirty="0" err="1" smtClean="0"/>
              <a:t>Dapagliflozin</a:t>
            </a:r>
            <a:r>
              <a:rPr lang="en-GB" dirty="0" smtClean="0"/>
              <a:t>         10 mg (£36.59)</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44" name="Picture 340" descr="C:\Users\sonyvaio\Desktop\Picture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445" y="955027"/>
            <a:ext cx="7859110" cy="35235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9446" name="Object 22" hidden="1"/>
          <p:cNvGraphicFramePr>
            <a:graphicFrameLocks/>
          </p:cNvGraphicFramePr>
          <p:nvPr>
            <p:custDataLst>
              <p:tags r:id="rId2"/>
            </p:custDataLst>
            <p:extLst>
              <p:ext uri="{D42A27DB-BD31-4B8C-83A1-F6EECF244321}">
                <p14:modId xmlns:p14="http://schemas.microsoft.com/office/powerpoint/2010/main" val="4071703542"/>
              </p:ext>
            </p:extLst>
          </p:nvPr>
        </p:nvGraphicFramePr>
        <p:xfrm>
          <a:off x="0" y="0"/>
          <a:ext cx="251970" cy="336341"/>
        </p:xfrm>
        <a:graphic>
          <a:graphicData uri="http://schemas.openxmlformats.org/presentationml/2006/ole">
            <mc:AlternateContent xmlns:mc="http://schemas.openxmlformats.org/markup-compatibility/2006">
              <mc:Choice xmlns:v="urn:schemas-microsoft-com:vml" Requires="v">
                <p:oleObj spid="_x0000_s10283" name="think-cell Slide" r:id="rId7" imgW="360" imgH="360" progId="">
                  <p:embed/>
                </p:oleObj>
              </mc:Choice>
              <mc:Fallback>
                <p:oleObj name="think-cell Slide" r:id="rId7" imgW="360" imgH="360" progId="">
                  <p:embed/>
                  <p:pic>
                    <p:nvPicPr>
                      <p:cNvPr id="0" name="Object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1970" cy="3363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1"/>
          <p:cNvSpPr>
            <a:spLocks noGrp="1"/>
          </p:cNvSpPr>
          <p:nvPr>
            <p:ph type="body" sz="quarter" idx="13"/>
          </p:nvPr>
        </p:nvSpPr>
        <p:spPr/>
        <p:txBody>
          <a:bodyPr>
            <a:noAutofit/>
          </a:bodyPr>
          <a:lstStyle/>
          <a:p>
            <a:r>
              <a:rPr lang="en-GB" sz="1000" noProof="0" dirty="0" smtClean="0"/>
              <a:t>GLUT, glucose transporter; SGLT, sodium glucose cotransporter.</a:t>
            </a:r>
          </a:p>
          <a:p>
            <a:r>
              <a:rPr lang="en-GB" sz="1000" noProof="0" dirty="0" smtClean="0"/>
              <a:t>1. Wright EM, et al. </a:t>
            </a:r>
            <a:r>
              <a:rPr lang="en-GB" sz="1000" i="1" noProof="0" dirty="0" smtClean="0"/>
              <a:t>Physiology</a:t>
            </a:r>
            <a:r>
              <a:rPr lang="en-GB" sz="1000" noProof="0" dirty="0" smtClean="0"/>
              <a:t>. 2004;19:370–376. 2. Bakris GI, et al. </a:t>
            </a:r>
            <a:r>
              <a:rPr lang="en-GB" sz="1000" i="1" noProof="0" dirty="0" smtClean="0"/>
              <a:t>Kidney Int</a:t>
            </a:r>
            <a:r>
              <a:rPr lang="en-GB" sz="1000" noProof="0" dirty="0" smtClean="0"/>
              <a:t>. 2009;75:1272–1277. </a:t>
            </a:r>
            <a:br>
              <a:rPr lang="en-GB" sz="1000" noProof="0" dirty="0" smtClean="0"/>
            </a:br>
            <a:r>
              <a:rPr lang="en-GB" sz="1000" noProof="0" dirty="0" smtClean="0"/>
              <a:t>3. Mather A, Pollock C. </a:t>
            </a:r>
            <a:r>
              <a:rPr lang="en-GB" sz="1000" i="1" noProof="0" dirty="0" smtClean="0"/>
              <a:t>Kidney Int Suppl</a:t>
            </a:r>
            <a:r>
              <a:rPr lang="en-GB" sz="1000" noProof="0" dirty="0" smtClean="0"/>
              <a:t>. 2011;120:S1–S6.</a:t>
            </a:r>
            <a:endParaRPr lang="en-GB" sz="1000" noProof="0" dirty="0"/>
          </a:p>
        </p:txBody>
      </p:sp>
      <p:sp>
        <p:nvSpPr>
          <p:cNvPr id="359447" name="Title 1"/>
          <p:cNvSpPr>
            <a:spLocks noGrp="1"/>
          </p:cNvSpPr>
          <p:nvPr>
            <p:ph type="title"/>
            <p:custDataLst>
              <p:tags r:id="rId3"/>
            </p:custDataLst>
          </p:nvPr>
        </p:nvSpPr>
        <p:spPr/>
        <p:txBody>
          <a:bodyPr/>
          <a:lstStyle/>
          <a:p>
            <a:r>
              <a:rPr lang="en-GB" noProof="0" dirty="0" smtClean="0"/>
              <a:t>SGLT2 is a sodium glucose cotransporter</a:t>
            </a:r>
            <a:r>
              <a:rPr lang="en-GB" baseline="30000" noProof="0" dirty="0" smtClean="0"/>
              <a:t>1,2</a:t>
            </a:r>
            <a:endParaRPr lang="en-GB" baseline="30000" noProof="0" dirty="0"/>
          </a:p>
        </p:txBody>
      </p:sp>
      <p:sp>
        <p:nvSpPr>
          <p:cNvPr id="7" name="Content Placeholder 6"/>
          <p:cNvSpPr>
            <a:spLocks noGrp="1"/>
          </p:cNvSpPr>
          <p:nvPr>
            <p:ph idx="1"/>
          </p:nvPr>
        </p:nvSpPr>
        <p:spPr>
          <a:xfrm>
            <a:off x="323850" y="4920343"/>
            <a:ext cx="8496300" cy="1316968"/>
          </a:xfrm>
        </p:spPr>
        <p:txBody>
          <a:bodyPr/>
          <a:lstStyle/>
          <a:p>
            <a:r>
              <a:rPr lang="en-GB" noProof="0" dirty="0" smtClean="0"/>
              <a:t>SGLTs transfer glucose and sodium (Na</a:t>
            </a:r>
            <a:r>
              <a:rPr lang="en-GB" baseline="30000" noProof="0" dirty="0" smtClean="0"/>
              <a:t>+</a:t>
            </a:r>
            <a:r>
              <a:rPr lang="en-GB" noProof="0" dirty="0" smtClean="0"/>
              <a:t>:glucose coupling ratio for SGLT1 = 2:1 </a:t>
            </a:r>
            <a:br>
              <a:rPr lang="en-GB" noProof="0" dirty="0" smtClean="0"/>
            </a:br>
            <a:r>
              <a:rPr lang="en-GB" noProof="0" dirty="0" smtClean="0"/>
              <a:t>and for SGLT2 = 1:1) from the lumen into the cytoplasm of tubular cells through </a:t>
            </a:r>
            <a:br>
              <a:rPr lang="en-GB" noProof="0" dirty="0" smtClean="0"/>
            </a:br>
            <a:r>
              <a:rPr lang="en-GB" noProof="0" dirty="0" smtClean="0"/>
              <a:t>a secondary active transport mechanism</a:t>
            </a:r>
          </a:p>
        </p:txBody>
      </p:sp>
      <p:sp>
        <p:nvSpPr>
          <p:cNvPr id="3" name="Hexagon 2"/>
          <p:cNvSpPr/>
          <p:nvPr/>
        </p:nvSpPr>
        <p:spPr>
          <a:xfrm>
            <a:off x="983975" y="1574110"/>
            <a:ext cx="526774" cy="337930"/>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rgbClr val="FFFFFF"/>
              </a:solidFill>
            </a:endParaRPr>
          </a:p>
        </p:txBody>
      </p:sp>
      <p:sp>
        <p:nvSpPr>
          <p:cNvPr id="10" name="Hexagon 9"/>
          <p:cNvSpPr/>
          <p:nvPr/>
        </p:nvSpPr>
        <p:spPr>
          <a:xfrm>
            <a:off x="4166366" y="1677228"/>
            <a:ext cx="526774" cy="337930"/>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rgbClr val="FFFFFF"/>
              </a:solidFill>
            </a:endParaRPr>
          </a:p>
        </p:txBody>
      </p:sp>
      <p:sp>
        <p:nvSpPr>
          <p:cNvPr id="12" name="Hexagon 11"/>
          <p:cNvSpPr/>
          <p:nvPr/>
        </p:nvSpPr>
        <p:spPr>
          <a:xfrm>
            <a:off x="6798366" y="2293453"/>
            <a:ext cx="526774" cy="337930"/>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rgbClr val="FFFFFF"/>
              </a:solidFill>
            </a:endParaRPr>
          </a:p>
        </p:txBody>
      </p:sp>
      <p:sp>
        <p:nvSpPr>
          <p:cNvPr id="14" name="Hexagon 13"/>
          <p:cNvSpPr/>
          <p:nvPr/>
        </p:nvSpPr>
        <p:spPr>
          <a:xfrm>
            <a:off x="3779505" y="2248152"/>
            <a:ext cx="526774" cy="337930"/>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rgbClr val="FFFFFF"/>
              </a:solidFill>
            </a:endParaRPr>
          </a:p>
        </p:txBody>
      </p:sp>
      <p:sp>
        <p:nvSpPr>
          <p:cNvPr id="15" name="Hexagon 14"/>
          <p:cNvSpPr/>
          <p:nvPr/>
        </p:nvSpPr>
        <p:spPr>
          <a:xfrm>
            <a:off x="4693140" y="2079187"/>
            <a:ext cx="526774" cy="337930"/>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rgbClr val="FFFFFF"/>
              </a:solidFill>
            </a:endParaRPr>
          </a:p>
        </p:txBody>
      </p:sp>
      <p:sp>
        <p:nvSpPr>
          <p:cNvPr id="9" name="TextBox 8"/>
          <p:cNvSpPr txBox="1"/>
          <p:nvPr/>
        </p:nvSpPr>
        <p:spPr>
          <a:xfrm>
            <a:off x="694593" y="914397"/>
            <a:ext cx="1519455" cy="369332"/>
          </a:xfrm>
          <a:prstGeom prst="rect">
            <a:avLst/>
          </a:prstGeom>
          <a:noFill/>
        </p:spPr>
        <p:txBody>
          <a:bodyPr wrap="none" rtlCol="0">
            <a:spAutoFit/>
          </a:bodyPr>
          <a:lstStyle/>
          <a:p>
            <a:r>
              <a:rPr lang="en-GB" dirty="0" smtClean="0">
                <a:solidFill>
                  <a:srgbClr val="4D4D4F"/>
                </a:solidFill>
              </a:rPr>
              <a:t>Segment S1–2</a:t>
            </a:r>
            <a:endParaRPr lang="en-GB" dirty="0">
              <a:solidFill>
                <a:srgbClr val="4D4D4F"/>
              </a:solidFill>
            </a:endParaRPr>
          </a:p>
        </p:txBody>
      </p:sp>
      <p:sp>
        <p:nvSpPr>
          <p:cNvPr id="19" name="TextBox 18"/>
          <p:cNvSpPr txBox="1"/>
          <p:nvPr/>
        </p:nvSpPr>
        <p:spPr>
          <a:xfrm>
            <a:off x="3182816" y="1029525"/>
            <a:ext cx="2304157" cy="369332"/>
          </a:xfrm>
          <a:prstGeom prst="rect">
            <a:avLst/>
          </a:prstGeom>
          <a:noFill/>
        </p:spPr>
        <p:txBody>
          <a:bodyPr wrap="none" rtlCol="0">
            <a:spAutoFit/>
          </a:bodyPr>
          <a:lstStyle/>
          <a:p>
            <a:r>
              <a:rPr lang="en-GB" dirty="0" smtClean="0">
                <a:solidFill>
                  <a:srgbClr val="4D4D4F"/>
                </a:solidFill>
              </a:rPr>
              <a:t>Basolateral membrane</a:t>
            </a:r>
            <a:endParaRPr lang="en-GB" dirty="0">
              <a:solidFill>
                <a:srgbClr val="4D4D4F"/>
              </a:solidFill>
            </a:endParaRPr>
          </a:p>
        </p:txBody>
      </p:sp>
      <p:sp>
        <p:nvSpPr>
          <p:cNvPr id="20" name="TextBox 19"/>
          <p:cNvSpPr txBox="1"/>
          <p:nvPr/>
        </p:nvSpPr>
        <p:spPr>
          <a:xfrm>
            <a:off x="6464015" y="1222983"/>
            <a:ext cx="731675" cy="338554"/>
          </a:xfrm>
          <a:prstGeom prst="rect">
            <a:avLst/>
          </a:prstGeom>
          <a:noFill/>
        </p:spPr>
        <p:txBody>
          <a:bodyPr wrap="none" rtlCol="0">
            <a:spAutoFit/>
          </a:bodyPr>
          <a:lstStyle/>
          <a:p>
            <a:r>
              <a:rPr lang="en-GB" sz="1600" dirty="0" smtClean="0">
                <a:solidFill>
                  <a:srgbClr val="4D4D4F"/>
                </a:solidFill>
              </a:rPr>
              <a:t>GLUT2</a:t>
            </a:r>
            <a:endParaRPr lang="en-GB" sz="1600" dirty="0">
              <a:solidFill>
                <a:srgbClr val="4D4D4F"/>
              </a:solidFill>
            </a:endParaRPr>
          </a:p>
        </p:txBody>
      </p:sp>
      <p:sp>
        <p:nvSpPr>
          <p:cNvPr id="21" name="TextBox 20"/>
          <p:cNvSpPr txBox="1"/>
          <p:nvPr/>
        </p:nvSpPr>
        <p:spPr>
          <a:xfrm>
            <a:off x="1090246" y="1255538"/>
            <a:ext cx="684226" cy="338554"/>
          </a:xfrm>
          <a:prstGeom prst="rect">
            <a:avLst/>
          </a:prstGeom>
          <a:noFill/>
        </p:spPr>
        <p:txBody>
          <a:bodyPr wrap="none" rtlCol="0">
            <a:spAutoFit/>
          </a:bodyPr>
          <a:lstStyle/>
          <a:p>
            <a:r>
              <a:rPr lang="en-GB" sz="1600" dirty="0" smtClean="0">
                <a:solidFill>
                  <a:srgbClr val="4D4D4F"/>
                </a:solidFill>
              </a:rPr>
              <a:t>SGLT2</a:t>
            </a:r>
            <a:endParaRPr lang="en-GB" sz="1600" dirty="0">
              <a:solidFill>
                <a:srgbClr val="4D4D4F"/>
              </a:solidFill>
            </a:endParaRPr>
          </a:p>
        </p:txBody>
      </p:sp>
      <p:sp>
        <p:nvSpPr>
          <p:cNvPr id="22" name="TextBox 21"/>
          <p:cNvSpPr txBox="1"/>
          <p:nvPr/>
        </p:nvSpPr>
        <p:spPr>
          <a:xfrm>
            <a:off x="672247" y="1832342"/>
            <a:ext cx="844975" cy="584775"/>
          </a:xfrm>
          <a:prstGeom prst="rect">
            <a:avLst/>
          </a:prstGeom>
          <a:noFill/>
        </p:spPr>
        <p:txBody>
          <a:bodyPr wrap="none" rtlCol="0">
            <a:spAutoFit/>
          </a:bodyPr>
          <a:lstStyle/>
          <a:p>
            <a:pPr algn="r"/>
            <a:r>
              <a:rPr lang="en-GB" sz="1600" dirty="0" smtClean="0">
                <a:solidFill>
                  <a:srgbClr val="4D4D4F"/>
                </a:solidFill>
              </a:rPr>
              <a:t>Glucose</a:t>
            </a:r>
            <a:br>
              <a:rPr lang="en-GB" sz="1600" dirty="0" smtClean="0">
                <a:solidFill>
                  <a:srgbClr val="4D4D4F"/>
                </a:solidFill>
              </a:rPr>
            </a:br>
            <a:r>
              <a:rPr lang="en-GB" sz="1600" dirty="0" smtClean="0">
                <a:solidFill>
                  <a:srgbClr val="4D4D4F"/>
                </a:solidFill>
              </a:rPr>
              <a:t>Na</a:t>
            </a:r>
            <a:r>
              <a:rPr lang="en-GB" sz="1600" baseline="30000" dirty="0" smtClean="0">
                <a:solidFill>
                  <a:srgbClr val="4D4D4F"/>
                </a:solidFill>
              </a:rPr>
              <a:t>+</a:t>
            </a:r>
            <a:endParaRPr lang="en-GB" sz="1600" baseline="30000" dirty="0">
              <a:solidFill>
                <a:srgbClr val="4D4D4F"/>
              </a:solidFill>
            </a:endParaRPr>
          </a:p>
        </p:txBody>
      </p:sp>
      <p:sp>
        <p:nvSpPr>
          <p:cNvPr id="23" name="TextBox 22"/>
          <p:cNvSpPr txBox="1"/>
          <p:nvPr/>
        </p:nvSpPr>
        <p:spPr>
          <a:xfrm>
            <a:off x="6690942" y="2551502"/>
            <a:ext cx="844975" cy="584775"/>
          </a:xfrm>
          <a:prstGeom prst="rect">
            <a:avLst/>
          </a:prstGeom>
          <a:noFill/>
        </p:spPr>
        <p:txBody>
          <a:bodyPr wrap="none" rtlCol="0">
            <a:spAutoFit/>
          </a:bodyPr>
          <a:lstStyle/>
          <a:p>
            <a:r>
              <a:rPr lang="en-GB" sz="1600" dirty="0" smtClean="0">
                <a:solidFill>
                  <a:srgbClr val="4D4D4F"/>
                </a:solidFill>
              </a:rPr>
              <a:t>Glucose</a:t>
            </a:r>
            <a:br>
              <a:rPr lang="en-GB" sz="1600" dirty="0" smtClean="0">
                <a:solidFill>
                  <a:srgbClr val="4D4D4F"/>
                </a:solidFill>
              </a:rPr>
            </a:br>
            <a:r>
              <a:rPr lang="en-GB" sz="1600" dirty="0" smtClean="0">
                <a:solidFill>
                  <a:srgbClr val="4D4D4F"/>
                </a:solidFill>
              </a:rPr>
              <a:t>Na</a:t>
            </a:r>
            <a:r>
              <a:rPr lang="en-GB" sz="1600" baseline="30000" dirty="0" smtClean="0">
                <a:solidFill>
                  <a:srgbClr val="4D4D4F"/>
                </a:solidFill>
              </a:rPr>
              <a:t>+</a:t>
            </a:r>
            <a:endParaRPr lang="en-GB" sz="1600" baseline="30000" dirty="0">
              <a:solidFill>
                <a:srgbClr val="4D4D4F"/>
              </a:solidFill>
            </a:endParaRPr>
          </a:p>
        </p:txBody>
      </p:sp>
      <p:sp>
        <p:nvSpPr>
          <p:cNvPr id="24" name="TextBox 23"/>
          <p:cNvSpPr txBox="1"/>
          <p:nvPr/>
        </p:nvSpPr>
        <p:spPr>
          <a:xfrm>
            <a:off x="4015706" y="1922168"/>
            <a:ext cx="844975" cy="338554"/>
          </a:xfrm>
          <a:prstGeom prst="rect">
            <a:avLst/>
          </a:prstGeom>
          <a:noFill/>
        </p:spPr>
        <p:txBody>
          <a:bodyPr wrap="none" rtlCol="0">
            <a:spAutoFit/>
          </a:bodyPr>
          <a:lstStyle/>
          <a:p>
            <a:pPr algn="ctr"/>
            <a:r>
              <a:rPr lang="en-GB" sz="1600" dirty="0" smtClean="0">
                <a:solidFill>
                  <a:srgbClr val="4D4D4F"/>
                </a:solidFill>
              </a:rPr>
              <a:t>Glucose</a:t>
            </a:r>
            <a:endParaRPr lang="en-GB" sz="1600" dirty="0">
              <a:solidFill>
                <a:srgbClr val="4D4D4F"/>
              </a:solidFill>
            </a:endParaRPr>
          </a:p>
        </p:txBody>
      </p:sp>
      <p:sp>
        <p:nvSpPr>
          <p:cNvPr id="25" name="TextBox 24"/>
          <p:cNvSpPr txBox="1"/>
          <p:nvPr/>
        </p:nvSpPr>
        <p:spPr>
          <a:xfrm>
            <a:off x="4027580" y="3429000"/>
            <a:ext cx="482824" cy="338554"/>
          </a:xfrm>
          <a:prstGeom prst="rect">
            <a:avLst/>
          </a:prstGeom>
          <a:noFill/>
        </p:spPr>
        <p:txBody>
          <a:bodyPr wrap="none" rtlCol="0">
            <a:spAutoFit/>
          </a:bodyPr>
          <a:lstStyle/>
          <a:p>
            <a:pPr algn="ctr"/>
            <a:r>
              <a:rPr lang="en-GB" sz="1600" dirty="0" smtClean="0">
                <a:solidFill>
                  <a:srgbClr val="4D4D4F"/>
                </a:solidFill>
              </a:rPr>
              <a:t>Na</a:t>
            </a:r>
            <a:r>
              <a:rPr lang="en-GB" sz="1600" baseline="30000" dirty="0" smtClean="0">
                <a:solidFill>
                  <a:srgbClr val="4D4D4F"/>
                </a:solidFill>
              </a:rPr>
              <a:t>+</a:t>
            </a:r>
            <a:endParaRPr lang="en-GB" sz="1600" baseline="30000" dirty="0">
              <a:solidFill>
                <a:srgbClr val="4D4D4F"/>
              </a:solidFill>
            </a:endParaRPr>
          </a:p>
        </p:txBody>
      </p:sp>
      <p:sp>
        <p:nvSpPr>
          <p:cNvPr id="26" name="TextBox 25"/>
          <p:cNvSpPr txBox="1"/>
          <p:nvPr/>
        </p:nvSpPr>
        <p:spPr>
          <a:xfrm>
            <a:off x="5496064" y="3569677"/>
            <a:ext cx="359394" cy="338554"/>
          </a:xfrm>
          <a:prstGeom prst="rect">
            <a:avLst/>
          </a:prstGeom>
          <a:noFill/>
        </p:spPr>
        <p:txBody>
          <a:bodyPr wrap="none" rtlCol="0">
            <a:spAutoFit/>
          </a:bodyPr>
          <a:lstStyle/>
          <a:p>
            <a:pPr algn="ctr"/>
            <a:r>
              <a:rPr lang="en-GB" sz="1600" dirty="0" smtClean="0">
                <a:solidFill>
                  <a:srgbClr val="4D4D4F"/>
                </a:solidFill>
              </a:rPr>
              <a:t>K</a:t>
            </a:r>
            <a:r>
              <a:rPr lang="en-GB" sz="1600" baseline="30000" dirty="0" smtClean="0">
                <a:solidFill>
                  <a:srgbClr val="4D4D4F"/>
                </a:solidFill>
              </a:rPr>
              <a:t>+</a:t>
            </a:r>
            <a:endParaRPr lang="en-GB" sz="1600" baseline="30000" dirty="0">
              <a:solidFill>
                <a:srgbClr val="4D4D4F"/>
              </a:solidFill>
            </a:endParaRPr>
          </a:p>
        </p:txBody>
      </p:sp>
      <p:sp>
        <p:nvSpPr>
          <p:cNvPr id="27" name="TextBox 26"/>
          <p:cNvSpPr txBox="1"/>
          <p:nvPr/>
        </p:nvSpPr>
        <p:spPr>
          <a:xfrm>
            <a:off x="7060411" y="3393832"/>
            <a:ext cx="359394" cy="338554"/>
          </a:xfrm>
          <a:prstGeom prst="rect">
            <a:avLst/>
          </a:prstGeom>
          <a:noFill/>
        </p:spPr>
        <p:txBody>
          <a:bodyPr wrap="none" rtlCol="0">
            <a:spAutoFit/>
          </a:bodyPr>
          <a:lstStyle/>
          <a:p>
            <a:pPr algn="ctr"/>
            <a:r>
              <a:rPr lang="en-GB" sz="1600" dirty="0" smtClean="0">
                <a:solidFill>
                  <a:srgbClr val="4D4D4F"/>
                </a:solidFill>
              </a:rPr>
              <a:t>K</a:t>
            </a:r>
            <a:r>
              <a:rPr lang="en-GB" sz="1600" baseline="30000" dirty="0" smtClean="0">
                <a:solidFill>
                  <a:srgbClr val="4D4D4F"/>
                </a:solidFill>
              </a:rPr>
              <a:t>+</a:t>
            </a:r>
            <a:endParaRPr lang="en-GB" sz="1600" baseline="30000" dirty="0">
              <a:solidFill>
                <a:srgbClr val="4D4D4F"/>
              </a:solidFill>
            </a:endParaRPr>
          </a:p>
        </p:txBody>
      </p:sp>
      <p:sp>
        <p:nvSpPr>
          <p:cNvPr id="28" name="TextBox 27"/>
          <p:cNvSpPr txBox="1"/>
          <p:nvPr/>
        </p:nvSpPr>
        <p:spPr>
          <a:xfrm>
            <a:off x="6789616" y="3683978"/>
            <a:ext cx="1922707" cy="338554"/>
          </a:xfrm>
          <a:prstGeom prst="rect">
            <a:avLst/>
          </a:prstGeom>
          <a:noFill/>
        </p:spPr>
        <p:txBody>
          <a:bodyPr wrap="none" rtlCol="0">
            <a:spAutoFit/>
          </a:bodyPr>
          <a:lstStyle/>
          <a:p>
            <a:pPr algn="ctr"/>
            <a:r>
              <a:rPr lang="en-GB" sz="1600" dirty="0" smtClean="0">
                <a:solidFill>
                  <a:srgbClr val="4D4D4F"/>
                </a:solidFill>
              </a:rPr>
              <a:t>Na</a:t>
            </a:r>
            <a:r>
              <a:rPr lang="en-GB" sz="1600" baseline="30000" dirty="0" smtClean="0">
                <a:solidFill>
                  <a:srgbClr val="4D4D4F"/>
                </a:solidFill>
              </a:rPr>
              <a:t>+</a:t>
            </a:r>
            <a:r>
              <a:rPr lang="en-GB" sz="1600" dirty="0" smtClean="0">
                <a:solidFill>
                  <a:srgbClr val="4D4D4F"/>
                </a:solidFill>
              </a:rPr>
              <a:t>/K</a:t>
            </a:r>
            <a:r>
              <a:rPr lang="en-GB" sz="1600" baseline="30000" dirty="0" smtClean="0">
                <a:solidFill>
                  <a:srgbClr val="4D4D4F"/>
                </a:solidFill>
              </a:rPr>
              <a:t>+ </a:t>
            </a:r>
            <a:r>
              <a:rPr lang="en-GB" sz="1600" dirty="0" smtClean="0">
                <a:solidFill>
                  <a:srgbClr val="4D4D4F"/>
                </a:solidFill>
              </a:rPr>
              <a:t>ATPase pump</a:t>
            </a:r>
            <a:endParaRPr lang="en-GB" sz="1600" dirty="0">
              <a:solidFill>
                <a:srgbClr val="4D4D4F"/>
              </a:solidFill>
            </a:endParaRPr>
          </a:p>
        </p:txBody>
      </p:sp>
      <p:sp>
        <p:nvSpPr>
          <p:cNvPr id="29" name="TextBox 28"/>
          <p:cNvSpPr txBox="1"/>
          <p:nvPr/>
        </p:nvSpPr>
        <p:spPr>
          <a:xfrm>
            <a:off x="3192136" y="4114800"/>
            <a:ext cx="2312428" cy="338554"/>
          </a:xfrm>
          <a:prstGeom prst="rect">
            <a:avLst/>
          </a:prstGeom>
          <a:noFill/>
        </p:spPr>
        <p:txBody>
          <a:bodyPr wrap="none" rtlCol="0">
            <a:spAutoFit/>
          </a:bodyPr>
          <a:lstStyle/>
          <a:p>
            <a:pPr algn="ctr"/>
            <a:r>
              <a:rPr lang="en-GB" sz="1600" dirty="0" smtClean="0">
                <a:solidFill>
                  <a:srgbClr val="4D4D4F"/>
                </a:solidFill>
              </a:rPr>
              <a:t>Lateral intercellular space</a:t>
            </a:r>
            <a:endParaRPr lang="en-GB" sz="1600" dirty="0">
              <a:solidFill>
                <a:srgbClr val="4D4D4F"/>
              </a:solidFill>
            </a:endParaRPr>
          </a:p>
        </p:txBody>
      </p:sp>
      <p:sp>
        <p:nvSpPr>
          <p:cNvPr id="16" name="Oval 15"/>
          <p:cNvSpPr/>
          <p:nvPr/>
        </p:nvSpPr>
        <p:spPr>
          <a:xfrm>
            <a:off x="1287584" y="2435470"/>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
        <p:nvSpPr>
          <p:cNvPr id="31" name="Oval 30"/>
          <p:cNvSpPr/>
          <p:nvPr/>
        </p:nvSpPr>
        <p:spPr>
          <a:xfrm>
            <a:off x="4285761" y="3015151"/>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
        <p:nvSpPr>
          <p:cNvPr id="32" name="Oval 31"/>
          <p:cNvSpPr/>
          <p:nvPr/>
        </p:nvSpPr>
        <p:spPr>
          <a:xfrm>
            <a:off x="4510456" y="3050319"/>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
        <p:nvSpPr>
          <p:cNvPr id="33" name="Oval 32"/>
          <p:cNvSpPr/>
          <p:nvPr/>
        </p:nvSpPr>
        <p:spPr>
          <a:xfrm>
            <a:off x="4202725" y="3239476"/>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
        <p:nvSpPr>
          <p:cNvPr id="34" name="Oval 33"/>
          <p:cNvSpPr/>
          <p:nvPr/>
        </p:nvSpPr>
        <p:spPr>
          <a:xfrm>
            <a:off x="7358308" y="2786550"/>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
        <p:nvSpPr>
          <p:cNvPr id="35" name="Oval 34"/>
          <p:cNvSpPr/>
          <p:nvPr/>
        </p:nvSpPr>
        <p:spPr>
          <a:xfrm>
            <a:off x="7358308" y="3050319"/>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
        <p:nvSpPr>
          <p:cNvPr id="36" name="Oval 35"/>
          <p:cNvSpPr/>
          <p:nvPr/>
        </p:nvSpPr>
        <p:spPr>
          <a:xfrm>
            <a:off x="7167931" y="2929181"/>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
        <p:nvSpPr>
          <p:cNvPr id="37" name="Diamond 36"/>
          <p:cNvSpPr/>
          <p:nvPr/>
        </p:nvSpPr>
        <p:spPr>
          <a:xfrm>
            <a:off x="5865606" y="3426310"/>
            <a:ext cx="214213" cy="247425"/>
          </a:xfrm>
          <a:prstGeom prst="diamond">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
        <p:nvSpPr>
          <p:cNvPr id="41" name="Diamond 40"/>
          <p:cNvSpPr/>
          <p:nvPr/>
        </p:nvSpPr>
        <p:spPr>
          <a:xfrm>
            <a:off x="6061933" y="3574228"/>
            <a:ext cx="214213" cy="247425"/>
          </a:xfrm>
          <a:prstGeom prst="diamond">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
        <p:nvSpPr>
          <p:cNvPr id="42" name="Diamond 41"/>
          <p:cNvSpPr/>
          <p:nvPr/>
        </p:nvSpPr>
        <p:spPr>
          <a:xfrm>
            <a:off x="7000538" y="3213847"/>
            <a:ext cx="214213" cy="247425"/>
          </a:xfrm>
          <a:prstGeom prst="diamond">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
        <p:nvSpPr>
          <p:cNvPr id="43" name="Diamond 42"/>
          <p:cNvSpPr/>
          <p:nvPr/>
        </p:nvSpPr>
        <p:spPr>
          <a:xfrm>
            <a:off x="7215158" y="3200400"/>
            <a:ext cx="214213" cy="247425"/>
          </a:xfrm>
          <a:prstGeom prst="diamond">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spTree>
    <p:extLst>
      <p:ext uri="{BB962C8B-B14F-4D97-AF65-F5344CB8AC3E}">
        <p14:creationId xmlns:p14="http://schemas.microsoft.com/office/powerpoint/2010/main" val="2169990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1" descr="Large.png"/>
          <p:cNvPicPr>
            <a:picLocks noChangeAspect="1"/>
          </p:cNvPicPr>
          <p:nvPr/>
        </p:nvPicPr>
        <p:blipFill>
          <a:blip r:embed="rId3" cstate="print"/>
          <a:srcRect/>
          <a:stretch>
            <a:fillRect/>
          </a:stretch>
        </p:blipFill>
        <p:spPr bwMode="auto">
          <a:xfrm>
            <a:off x="3135064" y="3077540"/>
            <a:ext cx="1028038" cy="2586466"/>
          </a:xfrm>
          <a:prstGeom prst="rect">
            <a:avLst/>
          </a:prstGeom>
          <a:noFill/>
          <a:ln w="9525">
            <a:noFill/>
            <a:miter lim="800000"/>
            <a:headEnd/>
            <a:tailEnd/>
          </a:ln>
        </p:spPr>
      </p:pic>
      <p:pic>
        <p:nvPicPr>
          <p:cNvPr id="54" name="Picture 9" descr="Glucose.png"/>
          <p:cNvPicPr>
            <a:picLocks noChangeAspect="1"/>
          </p:cNvPicPr>
          <p:nvPr/>
        </p:nvPicPr>
        <p:blipFill>
          <a:blip r:embed="rId4" cstate="print"/>
          <a:srcRect/>
          <a:stretch>
            <a:fillRect/>
          </a:stretch>
        </p:blipFill>
        <p:spPr bwMode="auto">
          <a:xfrm>
            <a:off x="1796400" y="2071592"/>
            <a:ext cx="5150271" cy="4321987"/>
          </a:xfrm>
          <a:prstGeom prst="rect">
            <a:avLst/>
          </a:prstGeom>
          <a:noFill/>
          <a:ln w="9525">
            <a:noFill/>
            <a:miter lim="800000"/>
            <a:headEnd/>
            <a:tailEnd/>
          </a:ln>
        </p:spPr>
      </p:pic>
      <p:pic>
        <p:nvPicPr>
          <p:cNvPr id="62" name="Picture 9" descr="Glucose.png"/>
          <p:cNvPicPr>
            <a:picLocks noChangeAspect="1"/>
          </p:cNvPicPr>
          <p:nvPr/>
        </p:nvPicPr>
        <p:blipFill rotWithShape="1">
          <a:blip r:embed="rId4" cstate="print">
            <a:duotone>
              <a:prstClr val="black"/>
              <a:schemeClr val="accent2">
                <a:tint val="45000"/>
                <a:satMod val="400000"/>
              </a:schemeClr>
            </a:duotone>
          </a:blip>
          <a:srcRect l="47728" t="-1" r="13686" b="-901"/>
          <a:stretch/>
        </p:blipFill>
        <p:spPr bwMode="auto">
          <a:xfrm>
            <a:off x="4254500" y="2071591"/>
            <a:ext cx="1987274" cy="4361013"/>
          </a:xfrm>
          <a:prstGeom prst="rect">
            <a:avLst/>
          </a:prstGeom>
          <a:noFill/>
          <a:ln w="9525">
            <a:noFill/>
            <a:miter lim="800000"/>
            <a:headEnd/>
            <a:tailEnd/>
          </a:ln>
        </p:spPr>
      </p:pic>
      <p:pic>
        <p:nvPicPr>
          <p:cNvPr id="63" name="Picture 9" descr="Glucose.png"/>
          <p:cNvPicPr>
            <a:picLocks noChangeAspect="1"/>
          </p:cNvPicPr>
          <p:nvPr/>
        </p:nvPicPr>
        <p:blipFill rotWithShape="1">
          <a:blip r:embed="rId4" cstate="print">
            <a:duotone>
              <a:prstClr val="black"/>
              <a:schemeClr val="accent2">
                <a:tint val="45000"/>
                <a:satMod val="400000"/>
              </a:schemeClr>
            </a:duotone>
          </a:blip>
          <a:srcRect l="27137" t="-1" r="52438" b="-901"/>
          <a:stretch/>
        </p:blipFill>
        <p:spPr bwMode="auto">
          <a:xfrm>
            <a:off x="3194050" y="2071591"/>
            <a:ext cx="1051947" cy="4361013"/>
          </a:xfrm>
          <a:prstGeom prst="rect">
            <a:avLst/>
          </a:prstGeom>
          <a:noFill/>
          <a:ln w="9525">
            <a:noFill/>
            <a:miter lim="800000"/>
            <a:headEnd/>
            <a:tailEnd/>
          </a:ln>
        </p:spPr>
      </p:pic>
      <p:pic>
        <p:nvPicPr>
          <p:cNvPr id="64" name="Picture 9" descr="Glucose.png"/>
          <p:cNvPicPr>
            <a:picLocks noChangeAspect="1"/>
          </p:cNvPicPr>
          <p:nvPr/>
        </p:nvPicPr>
        <p:blipFill rotWithShape="1">
          <a:blip r:embed="rId4" cstate="print">
            <a:duotone>
              <a:prstClr val="black"/>
              <a:schemeClr val="accent2">
                <a:tint val="45000"/>
                <a:satMod val="400000"/>
              </a:schemeClr>
            </a:duotone>
          </a:blip>
          <a:srcRect r="72862" b="72662"/>
          <a:stretch/>
        </p:blipFill>
        <p:spPr bwMode="auto">
          <a:xfrm>
            <a:off x="1796400" y="2071592"/>
            <a:ext cx="1397649" cy="1181562"/>
          </a:xfrm>
          <a:prstGeom prst="rect">
            <a:avLst/>
          </a:prstGeom>
          <a:noFill/>
          <a:ln w="9525">
            <a:noFill/>
            <a:miter lim="800000"/>
            <a:headEnd/>
            <a:tailEnd/>
          </a:ln>
        </p:spPr>
      </p:pic>
      <p:pic>
        <p:nvPicPr>
          <p:cNvPr id="65" name="Picture 9" descr="Glucose.png"/>
          <p:cNvPicPr>
            <a:picLocks noChangeAspect="1"/>
          </p:cNvPicPr>
          <p:nvPr/>
        </p:nvPicPr>
        <p:blipFill rotWithShape="1">
          <a:blip r:embed="rId4" cstate="print">
            <a:duotone>
              <a:prstClr val="black"/>
              <a:schemeClr val="accent2">
                <a:tint val="45000"/>
                <a:satMod val="400000"/>
              </a:schemeClr>
            </a:duotone>
          </a:blip>
          <a:srcRect l="86504" t="-1" r="-1907" b="-901"/>
          <a:stretch/>
        </p:blipFill>
        <p:spPr bwMode="auto">
          <a:xfrm>
            <a:off x="6251574" y="2071591"/>
            <a:ext cx="793281" cy="4361013"/>
          </a:xfrm>
          <a:prstGeom prst="rect">
            <a:avLst/>
          </a:prstGeom>
          <a:noFill/>
          <a:ln w="9525">
            <a:noFill/>
            <a:miter lim="800000"/>
            <a:headEnd/>
            <a:tailEnd/>
          </a:ln>
        </p:spPr>
      </p:pic>
      <p:pic>
        <p:nvPicPr>
          <p:cNvPr id="379908" name="Picture 58" descr="Blood Tubes.png"/>
          <p:cNvPicPr>
            <a:picLocks noChangeAspect="1"/>
          </p:cNvPicPr>
          <p:nvPr/>
        </p:nvPicPr>
        <p:blipFill>
          <a:blip r:embed="rId5" cstate="print"/>
          <a:srcRect/>
          <a:stretch>
            <a:fillRect/>
          </a:stretch>
        </p:blipFill>
        <p:spPr bwMode="auto">
          <a:xfrm rot="-800787">
            <a:off x="1227600" y="1908000"/>
            <a:ext cx="970086" cy="988843"/>
          </a:xfrm>
          <a:prstGeom prst="rect">
            <a:avLst/>
          </a:prstGeom>
          <a:noFill/>
          <a:ln w="9525">
            <a:noFill/>
            <a:miter lim="800000"/>
            <a:headEnd/>
            <a:tailEnd/>
          </a:ln>
        </p:spPr>
      </p:pic>
      <p:sp>
        <p:nvSpPr>
          <p:cNvPr id="5" name="Content Placeholder 4"/>
          <p:cNvSpPr>
            <a:spLocks noGrp="1"/>
          </p:cNvSpPr>
          <p:nvPr>
            <p:ph type="body" sz="quarter" idx="13"/>
          </p:nvPr>
        </p:nvSpPr>
        <p:spPr/>
        <p:txBody>
          <a:bodyPr/>
          <a:lstStyle/>
          <a:p>
            <a:r>
              <a:rPr lang="en-GB" sz="1000" noProof="0" dirty="0" smtClean="0"/>
              <a:t>SGLT, sodium glucose cotransporter.</a:t>
            </a:r>
            <a:endParaRPr lang="en-GB" sz="1000" noProof="0" dirty="0"/>
          </a:p>
          <a:p>
            <a:r>
              <a:rPr lang="en-GB" sz="1000" noProof="0" dirty="0"/>
              <a:t>1. Adapted </a:t>
            </a:r>
            <a:r>
              <a:rPr lang="en-GB" sz="1000" noProof="0" dirty="0" smtClean="0"/>
              <a:t>from: </a:t>
            </a:r>
            <a:r>
              <a:rPr lang="en-GB" sz="1000" noProof="0" dirty="0"/>
              <a:t>Gerich JE. </a:t>
            </a:r>
            <a:r>
              <a:rPr lang="en-GB" sz="1000" i="1" noProof="0" dirty="0"/>
              <a:t>Diabet </a:t>
            </a:r>
            <a:r>
              <a:rPr lang="en-GB" sz="1000" i="1" noProof="0" dirty="0" smtClean="0"/>
              <a:t>Med</a:t>
            </a:r>
            <a:r>
              <a:rPr lang="en-GB" sz="1000" noProof="0" dirty="0" smtClean="0"/>
              <a:t>. 2010;27:136–142; 2</a:t>
            </a:r>
            <a:r>
              <a:rPr lang="en-GB" sz="1000" noProof="0" dirty="0"/>
              <a:t>. Bakris GL, et al. </a:t>
            </a:r>
            <a:r>
              <a:rPr lang="en-GB" sz="1000" i="1" noProof="0" dirty="0"/>
              <a:t>Kidney </a:t>
            </a:r>
            <a:r>
              <a:rPr lang="en-GB" sz="1000" i="1" noProof="0" dirty="0" smtClean="0"/>
              <a:t>Int</a:t>
            </a:r>
            <a:r>
              <a:rPr lang="en-GB" sz="1000" noProof="0" dirty="0" smtClean="0"/>
              <a:t>. 2009;75;1272–1277</a:t>
            </a:r>
            <a:r>
              <a:rPr lang="en-GB" sz="1000" noProof="0" dirty="0"/>
              <a:t>.</a:t>
            </a:r>
          </a:p>
        </p:txBody>
      </p:sp>
      <p:sp>
        <p:nvSpPr>
          <p:cNvPr id="379912" name="Title 49"/>
          <p:cNvSpPr>
            <a:spLocks noGrp="1"/>
          </p:cNvSpPr>
          <p:nvPr>
            <p:ph type="title"/>
          </p:nvPr>
        </p:nvSpPr>
        <p:spPr/>
        <p:txBody>
          <a:bodyPr/>
          <a:lstStyle/>
          <a:p>
            <a:r>
              <a:rPr lang="en-GB" noProof="0" dirty="0" smtClean="0"/>
              <a:t>Renal glucose re-absorption in patients with diabetes</a:t>
            </a:r>
            <a:r>
              <a:rPr lang="en-GB" baseline="30000" noProof="0" dirty="0" smtClean="0"/>
              <a:t>1,2</a:t>
            </a:r>
            <a:endParaRPr lang="en-GB" noProof="0" dirty="0"/>
          </a:p>
        </p:txBody>
      </p:sp>
      <p:sp>
        <p:nvSpPr>
          <p:cNvPr id="7" name="Text Placeholder 6"/>
          <p:cNvSpPr>
            <a:spLocks noGrp="1"/>
          </p:cNvSpPr>
          <p:nvPr>
            <p:ph type="body" sz="quarter" idx="14"/>
          </p:nvPr>
        </p:nvSpPr>
        <p:spPr/>
        <p:txBody>
          <a:bodyPr/>
          <a:lstStyle/>
          <a:p>
            <a:endParaRPr lang="en-GB" dirty="0"/>
          </a:p>
        </p:txBody>
      </p:sp>
      <p:sp>
        <p:nvSpPr>
          <p:cNvPr id="70" name="Hexagon 69"/>
          <p:cNvSpPr/>
          <p:nvPr/>
        </p:nvSpPr>
        <p:spPr>
          <a:xfrm>
            <a:off x="1199378" y="225908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71" name="Hexagon 70"/>
          <p:cNvSpPr/>
          <p:nvPr/>
        </p:nvSpPr>
        <p:spPr>
          <a:xfrm>
            <a:off x="1277491" y="2359985"/>
            <a:ext cx="133543"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72" name="Hexagon 71"/>
          <p:cNvSpPr/>
          <p:nvPr/>
        </p:nvSpPr>
        <p:spPr>
          <a:xfrm>
            <a:off x="2219858" y="2215358"/>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73" name="Hexagon 72"/>
          <p:cNvSpPr/>
          <p:nvPr/>
        </p:nvSpPr>
        <p:spPr>
          <a:xfrm>
            <a:off x="2234976" y="258533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74" name="Hexagon 73"/>
          <p:cNvSpPr/>
          <p:nvPr/>
        </p:nvSpPr>
        <p:spPr>
          <a:xfrm>
            <a:off x="2366001" y="237343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75" name="Hexagon 74"/>
          <p:cNvSpPr/>
          <p:nvPr/>
        </p:nvSpPr>
        <p:spPr>
          <a:xfrm>
            <a:off x="1476545" y="2497885"/>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76" name="Hexagon 75"/>
          <p:cNvSpPr/>
          <p:nvPr/>
        </p:nvSpPr>
        <p:spPr>
          <a:xfrm>
            <a:off x="2267732" y="2376802"/>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77" name="Hexagon 76"/>
          <p:cNvSpPr/>
          <p:nvPr/>
        </p:nvSpPr>
        <p:spPr>
          <a:xfrm>
            <a:off x="2156865" y="228935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55" name="Hexagon 54"/>
          <p:cNvSpPr/>
          <p:nvPr/>
        </p:nvSpPr>
        <p:spPr>
          <a:xfrm>
            <a:off x="2309265" y="2441753"/>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56" name="Hexagon 55"/>
          <p:cNvSpPr/>
          <p:nvPr/>
        </p:nvSpPr>
        <p:spPr>
          <a:xfrm>
            <a:off x="2339752" y="2390018"/>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78" name="Hexagon 77"/>
          <p:cNvSpPr/>
          <p:nvPr/>
        </p:nvSpPr>
        <p:spPr>
          <a:xfrm>
            <a:off x="2119070" y="2511338"/>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79" name="Hexagon 78"/>
          <p:cNvSpPr/>
          <p:nvPr/>
        </p:nvSpPr>
        <p:spPr>
          <a:xfrm>
            <a:off x="1983006" y="2366712"/>
            <a:ext cx="131025" cy="110992"/>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80" name="Hexagon 79"/>
          <p:cNvSpPr/>
          <p:nvPr/>
        </p:nvSpPr>
        <p:spPr>
          <a:xfrm>
            <a:off x="2123728" y="2383527"/>
            <a:ext cx="128504" cy="11099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grpSp>
        <p:nvGrpSpPr>
          <p:cNvPr id="2" name="Group 63"/>
          <p:cNvGrpSpPr>
            <a:grpSpLocks/>
          </p:cNvGrpSpPr>
          <p:nvPr/>
        </p:nvGrpSpPr>
        <p:grpSpPr bwMode="auto">
          <a:xfrm>
            <a:off x="2407653" y="3224976"/>
            <a:ext cx="946843" cy="1460055"/>
            <a:chOff x="2585464" y="2849809"/>
            <a:chExt cx="947144" cy="1520091"/>
          </a:xfrm>
        </p:grpSpPr>
        <p:sp>
          <p:nvSpPr>
            <p:cNvPr id="30" name="Down Arrow 29"/>
            <p:cNvSpPr/>
            <p:nvPr/>
          </p:nvSpPr>
          <p:spPr>
            <a:xfrm rot="3074688">
              <a:off x="3173263" y="4010556"/>
              <a:ext cx="393543" cy="32514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27" name="Down Arrow 26"/>
            <p:cNvSpPr/>
            <p:nvPr/>
          </p:nvSpPr>
          <p:spPr>
            <a:xfrm rot="3074688">
              <a:off x="2504185" y="2931088"/>
              <a:ext cx="1011968" cy="84940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grpSp>
      <p:grpSp>
        <p:nvGrpSpPr>
          <p:cNvPr id="3" name="Group 13"/>
          <p:cNvGrpSpPr>
            <a:grpSpLocks/>
          </p:cNvGrpSpPr>
          <p:nvPr/>
        </p:nvGrpSpPr>
        <p:grpSpPr bwMode="auto">
          <a:xfrm>
            <a:off x="7089486" y="3153434"/>
            <a:ext cx="1835696" cy="3291108"/>
            <a:chOff x="4213225" y="1238794"/>
            <a:chExt cx="4745038" cy="1487216"/>
          </a:xfrm>
        </p:grpSpPr>
        <p:sp>
          <p:nvSpPr>
            <p:cNvPr id="68" name="Rounded Rectangle 67"/>
            <p:cNvSpPr/>
            <p:nvPr/>
          </p:nvSpPr>
          <p:spPr bwMode="auto">
            <a:xfrm>
              <a:off x="4213225" y="1238794"/>
              <a:ext cx="4745038" cy="1487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600" dirty="0">
                <a:solidFill>
                  <a:srgbClr val="4D4D4F"/>
                </a:solidFill>
                <a:cs typeface="Arial" pitchFamily="34" charset="0"/>
              </a:endParaRPr>
            </a:p>
          </p:txBody>
        </p:sp>
        <p:sp>
          <p:nvSpPr>
            <p:cNvPr id="379933" name="TextBox 68"/>
            <p:cNvSpPr txBox="1">
              <a:spLocks noChangeArrowheads="1"/>
            </p:cNvSpPr>
            <p:nvPr/>
          </p:nvSpPr>
          <p:spPr bwMode="auto">
            <a:xfrm>
              <a:off x="4289419" y="1410970"/>
              <a:ext cx="4634690" cy="1132061"/>
            </a:xfrm>
            <a:prstGeom prst="rect">
              <a:avLst/>
            </a:prstGeom>
            <a:noFill/>
            <a:ln w="9525">
              <a:noFill/>
              <a:miter lim="800000"/>
              <a:headEnd/>
              <a:tailEnd/>
            </a:ln>
          </p:spPr>
          <p:txBody>
            <a:bodyPr anchor="ctr">
              <a:spAutoFit/>
            </a:bodyPr>
            <a:lstStyle/>
            <a:p>
              <a:pPr algn="ctr" fontAlgn="base">
                <a:lnSpc>
                  <a:spcPct val="98000"/>
                </a:lnSpc>
                <a:spcBef>
                  <a:spcPct val="0"/>
                </a:spcBef>
                <a:spcAft>
                  <a:spcPct val="0"/>
                </a:spcAft>
              </a:pPr>
              <a:r>
                <a:rPr lang="en-GB" sz="1600" dirty="0">
                  <a:solidFill>
                    <a:srgbClr val="4D4D4F"/>
                  </a:solidFill>
                  <a:cs typeface="Arial" charset="0"/>
                </a:rPr>
                <a:t>When blood glucose increases above the </a:t>
              </a:r>
              <a:r>
                <a:rPr lang="en-GB" sz="1600" dirty="0" smtClean="0">
                  <a:solidFill>
                    <a:srgbClr val="4D4D4F"/>
                  </a:solidFill>
                  <a:cs typeface="Arial" charset="0"/>
                </a:rPr>
                <a:t/>
              </a:r>
              <a:br>
                <a:rPr lang="en-GB" sz="1600" dirty="0" smtClean="0">
                  <a:solidFill>
                    <a:srgbClr val="4D4D4F"/>
                  </a:solidFill>
                  <a:cs typeface="Arial" charset="0"/>
                </a:rPr>
              </a:br>
              <a:r>
                <a:rPr lang="en-GB" sz="1600" dirty="0" smtClean="0">
                  <a:solidFill>
                    <a:srgbClr val="4D4D4F"/>
                  </a:solidFill>
                  <a:cs typeface="Arial" charset="0"/>
                </a:rPr>
                <a:t>renal </a:t>
              </a:r>
              <a:r>
                <a:rPr lang="en-GB" sz="1600" dirty="0">
                  <a:solidFill>
                    <a:srgbClr val="4D4D4F"/>
                  </a:solidFill>
                  <a:cs typeface="Arial" charset="0"/>
                </a:rPr>
                <a:t>threshold </a:t>
              </a:r>
              <a:r>
                <a:rPr lang="en-GB" sz="1600" dirty="0" smtClean="0">
                  <a:solidFill>
                    <a:srgbClr val="4D4D4F"/>
                  </a:solidFill>
                  <a:cs typeface="Arial" charset="0"/>
                </a:rPr>
                <a:t/>
              </a:r>
              <a:br>
                <a:rPr lang="en-GB" sz="1600" dirty="0" smtClean="0">
                  <a:solidFill>
                    <a:srgbClr val="4D4D4F"/>
                  </a:solidFill>
                  <a:cs typeface="Arial" charset="0"/>
                </a:rPr>
              </a:br>
              <a:r>
                <a:rPr lang="en-GB" sz="1600" dirty="0" smtClean="0">
                  <a:solidFill>
                    <a:srgbClr val="4D4D4F"/>
                  </a:solidFill>
                  <a:cs typeface="Arial" charset="0"/>
                </a:rPr>
                <a:t>(~ 11 </a:t>
              </a:r>
              <a:r>
                <a:rPr lang="en-GB" sz="1600" dirty="0" err="1" smtClean="0">
                  <a:solidFill>
                    <a:srgbClr val="4D4D4F"/>
                  </a:solidFill>
                  <a:cs typeface="Arial" charset="0"/>
                </a:rPr>
                <a:t>mmol</a:t>
              </a:r>
              <a:r>
                <a:rPr lang="en-GB" sz="1600" dirty="0" smtClean="0">
                  <a:solidFill>
                    <a:srgbClr val="4D4D4F"/>
                  </a:solidFill>
                  <a:cs typeface="Arial" charset="0"/>
                </a:rPr>
                <a:t>/L), </a:t>
              </a:r>
              <a:r>
                <a:rPr lang="en-GB" sz="1600" dirty="0">
                  <a:solidFill>
                    <a:srgbClr val="4D4D4F"/>
                  </a:solidFill>
                  <a:cs typeface="Arial" charset="0"/>
                </a:rPr>
                <a:t>the capacity of the transporters is exceeded, resulting in urinary glucose </a:t>
              </a:r>
              <a:r>
                <a:rPr lang="en-GB" sz="1600" dirty="0" smtClean="0">
                  <a:solidFill>
                    <a:srgbClr val="4D4D4F"/>
                  </a:solidFill>
                  <a:cs typeface="Arial" charset="0"/>
                </a:rPr>
                <a:t>excretion</a:t>
              </a:r>
              <a:endParaRPr lang="en-GB" sz="1600" dirty="0">
                <a:solidFill>
                  <a:srgbClr val="4D4D4F"/>
                </a:solidFill>
                <a:cs typeface="Arial" charset="0"/>
              </a:endParaRPr>
            </a:p>
          </p:txBody>
        </p:sp>
      </p:grpSp>
      <p:sp>
        <p:nvSpPr>
          <p:cNvPr id="47" name="Hexagon 46"/>
          <p:cNvSpPr/>
          <p:nvPr/>
        </p:nvSpPr>
        <p:spPr>
          <a:xfrm>
            <a:off x="753392" y="2161542"/>
            <a:ext cx="131025" cy="11099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grpSp>
        <p:nvGrpSpPr>
          <p:cNvPr id="4" name="Group 47"/>
          <p:cNvGrpSpPr>
            <a:grpSpLocks/>
          </p:cNvGrpSpPr>
          <p:nvPr/>
        </p:nvGrpSpPr>
        <p:grpSpPr bwMode="auto">
          <a:xfrm>
            <a:off x="179512" y="1360800"/>
            <a:ext cx="1850320" cy="787113"/>
            <a:chOff x="1783124" y="959588"/>
            <a:chExt cx="1528120" cy="969909"/>
          </a:xfrm>
        </p:grpSpPr>
        <p:grpSp>
          <p:nvGrpSpPr>
            <p:cNvPr id="6" name="Group 46"/>
            <p:cNvGrpSpPr>
              <a:grpSpLocks/>
            </p:cNvGrpSpPr>
            <p:nvPr/>
          </p:nvGrpSpPr>
          <p:grpSpPr bwMode="auto">
            <a:xfrm>
              <a:off x="1783124" y="959588"/>
              <a:ext cx="1528120" cy="782842"/>
              <a:chOff x="1783124" y="920173"/>
              <a:chExt cx="1528120" cy="782842"/>
            </a:xfrm>
          </p:grpSpPr>
          <p:sp>
            <p:nvSpPr>
              <p:cNvPr id="60" name="Rounded Rectangle 59"/>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dirty="0">
                  <a:solidFill>
                    <a:srgbClr val="4D4D4F"/>
                  </a:solidFill>
                  <a:cs typeface="Arial" pitchFamily="34" charset="0"/>
                </a:endParaRPr>
              </a:p>
            </p:txBody>
          </p:sp>
          <p:sp>
            <p:nvSpPr>
              <p:cNvPr id="61" name="TextBox 4"/>
              <p:cNvSpPr txBox="1">
                <a:spLocks noChangeArrowheads="1"/>
              </p:cNvSpPr>
              <p:nvPr/>
            </p:nvSpPr>
            <p:spPr bwMode="auto">
              <a:xfrm>
                <a:off x="1783124" y="920173"/>
                <a:ext cx="1528120" cy="782842"/>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dirty="0" smtClean="0">
                    <a:solidFill>
                      <a:srgbClr val="4D4D4F"/>
                    </a:solidFill>
                    <a:cs typeface="Arial" charset="0"/>
                  </a:rPr>
                  <a:t>Filtered glucose load &gt; 180 g/day</a:t>
                </a:r>
                <a:endParaRPr lang="en-GB" dirty="0">
                  <a:solidFill>
                    <a:srgbClr val="4D4D4F"/>
                  </a:solidFill>
                  <a:cs typeface="Arial" charset="0"/>
                </a:endParaRPr>
              </a:p>
            </p:txBody>
          </p:sp>
        </p:grpSp>
        <p:sp>
          <p:nvSpPr>
            <p:cNvPr id="59" name="Isosceles Triangle 58"/>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dirty="0">
                <a:solidFill>
                  <a:srgbClr val="4D4D4F"/>
                </a:solidFill>
                <a:cs typeface="Arial" pitchFamily="34" charset="0"/>
              </a:endParaRPr>
            </a:p>
          </p:txBody>
        </p:sp>
      </p:grpSp>
      <p:grpSp>
        <p:nvGrpSpPr>
          <p:cNvPr id="8" name="Group 44"/>
          <p:cNvGrpSpPr>
            <a:grpSpLocks/>
          </p:cNvGrpSpPr>
          <p:nvPr/>
        </p:nvGrpSpPr>
        <p:grpSpPr bwMode="auto">
          <a:xfrm>
            <a:off x="1942074" y="4929975"/>
            <a:ext cx="1056621" cy="363817"/>
            <a:chOff x="3808704" y="4764503"/>
            <a:chExt cx="1019412" cy="363571"/>
          </a:xfrm>
        </p:grpSpPr>
        <p:sp>
          <p:nvSpPr>
            <p:cNvPr id="51" name="Rounded Rectangle 50"/>
            <p:cNvSpPr/>
            <p:nvPr/>
          </p:nvSpPr>
          <p:spPr>
            <a:xfrm>
              <a:off x="3905453" y="4792416"/>
              <a:ext cx="779953" cy="326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dirty="0">
                <a:solidFill>
                  <a:srgbClr val="4D4D4F"/>
                </a:solidFill>
                <a:cs typeface="Arial" pitchFamily="34" charset="0"/>
              </a:endParaRPr>
            </a:p>
          </p:txBody>
        </p:sp>
        <p:sp>
          <p:nvSpPr>
            <p:cNvPr id="52" name="TextBox 14"/>
            <p:cNvSpPr txBox="1">
              <a:spLocks noChangeArrowheads="1"/>
            </p:cNvSpPr>
            <p:nvPr/>
          </p:nvSpPr>
          <p:spPr bwMode="auto">
            <a:xfrm>
              <a:off x="3808704" y="4764503"/>
              <a:ext cx="1019412" cy="363571"/>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dirty="0" smtClean="0">
                  <a:solidFill>
                    <a:srgbClr val="4D4D4F"/>
                  </a:solidFill>
                  <a:cs typeface="Arial" charset="0"/>
                </a:rPr>
                <a:t>SGLT1</a:t>
              </a:r>
              <a:endParaRPr lang="en-GB" dirty="0">
                <a:solidFill>
                  <a:srgbClr val="4D4D4F"/>
                </a:solidFill>
                <a:cs typeface="Arial" charset="0"/>
              </a:endParaRPr>
            </a:p>
          </p:txBody>
        </p:sp>
      </p:grpSp>
      <p:grpSp>
        <p:nvGrpSpPr>
          <p:cNvPr id="9" name="Group 43"/>
          <p:cNvGrpSpPr>
            <a:grpSpLocks/>
          </p:cNvGrpSpPr>
          <p:nvPr/>
        </p:nvGrpSpPr>
        <p:grpSpPr bwMode="auto">
          <a:xfrm>
            <a:off x="1031113" y="3229963"/>
            <a:ext cx="1249772" cy="645177"/>
            <a:chOff x="3037927" y="2179375"/>
            <a:chExt cx="1252028" cy="646233"/>
          </a:xfrm>
        </p:grpSpPr>
        <p:sp>
          <p:nvSpPr>
            <p:cNvPr id="67" name="Rounded Rectangle 66"/>
            <p:cNvSpPr/>
            <p:nvPr/>
          </p:nvSpPr>
          <p:spPr>
            <a:xfrm>
              <a:off x="3161615" y="2179375"/>
              <a:ext cx="985279" cy="377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69" name="TextBox 7"/>
            <p:cNvSpPr txBox="1">
              <a:spLocks noChangeArrowheads="1"/>
            </p:cNvSpPr>
            <p:nvPr/>
          </p:nvSpPr>
          <p:spPr bwMode="auto">
            <a:xfrm>
              <a:off x="3037927" y="2189270"/>
              <a:ext cx="1252028" cy="636338"/>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dirty="0" smtClean="0">
                  <a:solidFill>
                    <a:srgbClr val="4D4D4F"/>
                  </a:solidFill>
                  <a:cs typeface="Arial" charset="0"/>
                </a:rPr>
                <a:t>SGLT2</a:t>
              </a:r>
            </a:p>
            <a:p>
              <a:pPr algn="ctr" fontAlgn="base">
                <a:lnSpc>
                  <a:spcPct val="98000"/>
                </a:lnSpc>
                <a:spcBef>
                  <a:spcPct val="0"/>
                </a:spcBef>
                <a:spcAft>
                  <a:spcPct val="0"/>
                </a:spcAft>
              </a:pPr>
              <a:endParaRPr lang="en-GB" dirty="0">
                <a:solidFill>
                  <a:srgbClr val="4D4D4F"/>
                </a:solidFill>
                <a:cs typeface="Arial" charset="0"/>
              </a:endParaRPr>
            </a:p>
          </p:txBody>
        </p:sp>
      </p:grpSp>
      <p:grpSp>
        <p:nvGrpSpPr>
          <p:cNvPr id="10" name="Group 34"/>
          <p:cNvGrpSpPr>
            <a:grpSpLocks/>
          </p:cNvGrpSpPr>
          <p:nvPr/>
        </p:nvGrpSpPr>
        <p:grpSpPr bwMode="auto">
          <a:xfrm>
            <a:off x="1909483" y="5344469"/>
            <a:ext cx="1065348" cy="644525"/>
            <a:chOff x="2045738" y="4855793"/>
            <a:chExt cx="1114151" cy="673721"/>
          </a:xfrm>
        </p:grpSpPr>
        <p:sp>
          <p:nvSpPr>
            <p:cNvPr id="82" name="Rounded Rectangle 81"/>
            <p:cNvSpPr/>
            <p:nvPr/>
          </p:nvSpPr>
          <p:spPr>
            <a:xfrm>
              <a:off x="2059801" y="4855793"/>
              <a:ext cx="1086025" cy="6737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83" name="TextBox 18"/>
            <p:cNvSpPr txBox="1">
              <a:spLocks noChangeArrowheads="1"/>
            </p:cNvSpPr>
            <p:nvPr/>
          </p:nvSpPr>
          <p:spPr bwMode="auto">
            <a:xfrm>
              <a:off x="2045738" y="4978312"/>
              <a:ext cx="1114151" cy="411800"/>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2000" dirty="0" smtClean="0">
                  <a:solidFill>
                    <a:srgbClr val="4D4D4F"/>
                  </a:solidFill>
                  <a:cs typeface="Arial" charset="0"/>
                </a:rPr>
                <a:t>~ 10</a:t>
              </a:r>
              <a:r>
                <a:rPr lang="en-GB" sz="2000" dirty="0">
                  <a:solidFill>
                    <a:srgbClr val="4D4D4F"/>
                  </a:solidFill>
                  <a:cs typeface="Arial" charset="0"/>
                </a:rPr>
                <a:t>%</a:t>
              </a:r>
            </a:p>
          </p:txBody>
        </p:sp>
      </p:grpSp>
      <p:grpSp>
        <p:nvGrpSpPr>
          <p:cNvPr id="11" name="Group 28"/>
          <p:cNvGrpSpPr>
            <a:grpSpLocks/>
          </p:cNvGrpSpPr>
          <p:nvPr/>
        </p:nvGrpSpPr>
        <p:grpSpPr bwMode="auto">
          <a:xfrm>
            <a:off x="927805" y="3677146"/>
            <a:ext cx="1456388" cy="1009492"/>
            <a:chOff x="1089942" y="3127089"/>
            <a:chExt cx="1456490" cy="1011405"/>
          </a:xfrm>
        </p:grpSpPr>
        <p:sp>
          <p:nvSpPr>
            <p:cNvPr id="85" name="Rounded Rectangle 84"/>
            <p:cNvSpPr/>
            <p:nvPr/>
          </p:nvSpPr>
          <p:spPr>
            <a:xfrm>
              <a:off x="1089942" y="3127089"/>
              <a:ext cx="1456490" cy="10114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dirty="0">
                <a:solidFill>
                  <a:srgbClr val="4D4D4F"/>
                </a:solidFill>
                <a:cs typeface="Arial" pitchFamily="34" charset="0"/>
              </a:endParaRPr>
            </a:p>
          </p:txBody>
        </p:sp>
        <p:sp>
          <p:nvSpPr>
            <p:cNvPr id="86" name="TextBox 19"/>
            <p:cNvSpPr txBox="1">
              <a:spLocks noChangeArrowheads="1"/>
            </p:cNvSpPr>
            <p:nvPr/>
          </p:nvSpPr>
          <p:spPr bwMode="auto">
            <a:xfrm>
              <a:off x="1236548" y="3454088"/>
              <a:ext cx="1114151" cy="394701"/>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2000" dirty="0" smtClean="0">
                  <a:solidFill>
                    <a:srgbClr val="4D4D4F"/>
                  </a:solidFill>
                  <a:cs typeface="Arial" charset="0"/>
                </a:rPr>
                <a:t>~ 90</a:t>
              </a:r>
              <a:r>
                <a:rPr lang="en-GB" sz="2000" dirty="0">
                  <a:solidFill>
                    <a:srgbClr val="4D4D4F"/>
                  </a:solidFill>
                  <a:cs typeface="Arial" charset="0"/>
                </a:rPr>
                <a:t>%</a:t>
              </a:r>
            </a:p>
          </p:txBody>
        </p:sp>
      </p:grpSp>
    </p:spTree>
    <p:extLst>
      <p:ext uri="{BB962C8B-B14F-4D97-AF65-F5344CB8AC3E}">
        <p14:creationId xmlns:p14="http://schemas.microsoft.com/office/powerpoint/2010/main" val="1122896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1300"/>
                                        <p:tgtEl>
                                          <p:spTgt spid="63"/>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18" presetClass="entr" presetSubtype="9" fill="hold" nodeType="withEffect">
                                  <p:stCondLst>
                                    <p:cond delay="2100"/>
                                  </p:stCondLst>
                                  <p:childTnLst>
                                    <p:set>
                                      <p:cBhvr>
                                        <p:cTn id="14" dur="1" fill="hold">
                                          <p:stCondLst>
                                            <p:cond delay="0"/>
                                          </p:stCondLst>
                                        </p:cTn>
                                        <p:tgtEl>
                                          <p:spTgt spid="62"/>
                                        </p:tgtEl>
                                        <p:attrNameLst>
                                          <p:attrName>style.visibility</p:attrName>
                                        </p:attrNameLst>
                                      </p:cBhvr>
                                      <p:to>
                                        <p:strVal val="visible"/>
                                      </p:to>
                                    </p:set>
                                    <p:animEffect transition="in" filter="strips(upLeft)">
                                      <p:cBhvr>
                                        <p:cTn id="15" dur="1200"/>
                                        <p:tgtEl>
                                          <p:spTgt spid="62"/>
                                        </p:tgtEl>
                                      </p:cBhvr>
                                    </p:animEffect>
                                  </p:childTnLst>
                                </p:cTn>
                              </p:par>
                              <p:par>
                                <p:cTn id="16" presetID="18" presetClass="entr" presetSubtype="6" fill="hold" nodeType="withEffect">
                                  <p:stCondLst>
                                    <p:cond delay="3200"/>
                                  </p:stCondLst>
                                  <p:childTnLst>
                                    <p:set>
                                      <p:cBhvr>
                                        <p:cTn id="17" dur="1" fill="hold">
                                          <p:stCondLst>
                                            <p:cond delay="0"/>
                                          </p:stCondLst>
                                        </p:cTn>
                                        <p:tgtEl>
                                          <p:spTgt spid="65"/>
                                        </p:tgtEl>
                                        <p:attrNameLst>
                                          <p:attrName>style.visibility</p:attrName>
                                        </p:attrNameLst>
                                      </p:cBhvr>
                                      <p:to>
                                        <p:strVal val="visible"/>
                                      </p:to>
                                    </p:set>
                                    <p:animEffect transition="in" filter="strips(downRight)">
                                      <p:cBhvr>
                                        <p:cTn id="18" dur="1400"/>
                                        <p:tgtEl>
                                          <p:spTgt spid="6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
                                        <p:tgtEl>
                                          <p:spTgt spid="70"/>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700"/>
                                        <p:tgtEl>
                                          <p:spTgt spid="72"/>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300"/>
                                        <p:tgtEl>
                                          <p:spTgt spid="7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900"/>
                                        <p:tgtEl>
                                          <p:spTgt spid="74"/>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700"/>
                                        <p:tgtEl>
                                          <p:spTgt spid="75"/>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600"/>
                                        <p:tgtEl>
                                          <p:spTgt spid="76"/>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par>
                                <p:cTn id="43" presetID="10" presetClass="entr" presetSubtype="0" fill="hold" grpId="1" nodeType="withEffect">
                                  <p:stCondLst>
                                    <p:cond delay="20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1" nodeType="withEffect">
                                  <p:stCondLst>
                                    <p:cond delay="1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600"/>
                                        <p:tgtEl>
                                          <p:spTgt spid="78"/>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par>
                                <p:cTn id="58" presetID="0" presetClass="path" presetSubtype="0" accel="50000" decel="50000" fill="hold" grpId="0" nodeType="withEffect">
                                  <p:stCondLst>
                                    <p:cond delay="0"/>
                                  </p:stCondLst>
                                  <p:childTnLst>
                                    <p:animMotion origin="layout" path="M 1.94444E-6 1.85185E-6 L 0.03906 0.0375 L 0.14462 0.04954 L 0.20781 0.11065 L 0.22396 0.14166 L 0.26007 0.11065 L 0.27656 0.12731 L 0.29722 0.1331 L 0.3184 0.1118 L 0.31927 0.16088 L 0.28958 0.15717 L 0.25764 0.17963 " pathEditMode="relative" rAng="0" ptsTypes="AAAAAAAAAAAA">
                                      <p:cBhvr>
                                        <p:cTn id="59" dur="2500" fill="hold"/>
                                        <p:tgtEl>
                                          <p:spTgt spid="70"/>
                                        </p:tgtEl>
                                        <p:attrNameLst>
                                          <p:attrName>ppt_x</p:attrName>
                                          <p:attrName>ppt_y</p:attrName>
                                        </p:attrNameLst>
                                      </p:cBhvr>
                                      <p:rCtr x="15955" y="8981"/>
                                    </p:animMotion>
                                  </p:childTnLst>
                                </p:cTn>
                              </p:par>
                              <p:par>
                                <p:cTn id="60" presetID="0" presetClass="path" presetSubtype="0" accel="50000" decel="50000" fill="hold" grpId="0" nodeType="withEffect">
                                  <p:stCondLst>
                                    <p:cond delay="0"/>
                                  </p:stCondLst>
                                  <p:childTnLst>
                                    <p:animMotion origin="layout" path="M 1.38889E-6 -1.48148E-6 L 0.05816 0.02708 L 0.13663 0.04329 L 0.20417 0.09884 L 0.21719 0.12755 L 0.25538 0.09977 L 0.28733 0.12199 L 0.31215 0.10139 L 0.31007 0.1456 L 0.28055 0.14722 L 0.22483 0.17847 L 0.22309 0.20949 " pathEditMode="relative" rAng="0" ptsTypes="AAAAAAAAAAAA">
                                      <p:cBhvr>
                                        <p:cTn id="61" dur="3400" fill="hold"/>
                                        <p:tgtEl>
                                          <p:spTgt spid="71"/>
                                        </p:tgtEl>
                                        <p:attrNameLst>
                                          <p:attrName>ppt_x</p:attrName>
                                          <p:attrName>ppt_y</p:attrName>
                                        </p:attrNameLst>
                                      </p:cBhvr>
                                      <p:rCtr x="15608" y="10463"/>
                                    </p:animMotion>
                                  </p:childTnLst>
                                </p:cTn>
                              </p:par>
                              <p:par>
                                <p:cTn id="62" presetID="0" presetClass="path" presetSubtype="0" accel="50000" decel="50000" fill="hold" grpId="0" nodeType="withEffect">
                                  <p:stCondLst>
                                    <p:cond delay="400"/>
                                  </p:stCondLst>
                                  <p:childTnLst>
                                    <p:animMotion origin="layout" path="M 3.61111E-6 1.85185E-6 L 0.02777 0.05254 L 0.08107 0.11366 L 0.10139 0.11898 L 0.11527 0.14143 L 0.14149 0.11643 L 0.18055 0.14259 L 0.20625 0.11898 L 0.20382 0.16643 L 0.15191 0.17477 L 0.11527 0.21597 " pathEditMode="relative" rAng="0" ptsTypes="AAAAAAAAAAA">
                                      <p:cBhvr>
                                        <p:cTn id="63" dur="2300" fill="hold"/>
                                        <p:tgtEl>
                                          <p:spTgt spid="72"/>
                                        </p:tgtEl>
                                        <p:attrNameLst>
                                          <p:attrName>ppt_x</p:attrName>
                                          <p:attrName>ppt_y</p:attrName>
                                        </p:attrNameLst>
                                      </p:cBhvr>
                                      <p:rCtr x="10312" y="10787"/>
                                    </p:animMotion>
                                  </p:childTnLst>
                                </p:cTn>
                              </p:par>
                              <p:par>
                                <p:cTn id="64" presetID="0" presetClass="path" presetSubtype="0" accel="50000" decel="50000" fill="hold" grpId="0" nodeType="withEffect">
                                  <p:stCondLst>
                                    <p:cond delay="400"/>
                                  </p:stCondLst>
                                  <p:childTnLst>
                                    <p:animMotion origin="layout" path="M -2.5E-6 -3.33333E-6 L 0.05677 0.03426 L 0.09636 0.06088 L 0.10972 0.09445 L 0.14931 0.06459 L 0.18438 0.08704 L 0.20677 0.06736 L 0.20365 0.1169 L 0.16615 0.11436 L 0.13941 0.13195 " pathEditMode="relative" rAng="0" ptsTypes="AAAAAAAAAA">
                                      <p:cBhvr>
                                        <p:cTn id="65" dur="2300" fill="hold"/>
                                        <p:tgtEl>
                                          <p:spTgt spid="73"/>
                                        </p:tgtEl>
                                        <p:attrNameLst>
                                          <p:attrName>ppt_x</p:attrName>
                                          <p:attrName>ppt_y</p:attrName>
                                        </p:attrNameLst>
                                      </p:cBhvr>
                                      <p:rCtr x="10330" y="6597"/>
                                    </p:animMotion>
                                  </p:childTnLst>
                                </p:cTn>
                              </p:par>
                              <p:par>
                                <p:cTn id="66" presetID="0" presetClass="path" presetSubtype="0" accel="50000" decel="50000" fill="hold" grpId="0" nodeType="withEffect">
                                  <p:stCondLst>
                                    <p:cond delay="500"/>
                                  </p:stCondLst>
                                  <p:childTnLst>
                                    <p:animMotion origin="layout" path="M 1.38889E-6 -4.81481E-6 L 0.0375 0.04746 L 0.08333 0.09746 L 0.09462 0.125 L 0.14028 0.09514 L 0.16423 0.12014 L 0.18385 0.09514 L 0.19618 0.1132 L 0.18733 0.14885 L 0.16024 0.14422 L 0.1342 0.15649 " pathEditMode="relative" rAng="0" ptsTypes="AAAAAAAAAAA">
                                      <p:cBhvr>
                                        <p:cTn id="67" dur="1900" fill="hold"/>
                                        <p:tgtEl>
                                          <p:spTgt spid="74"/>
                                        </p:tgtEl>
                                        <p:attrNameLst>
                                          <p:attrName>ppt_x</p:attrName>
                                          <p:attrName>ppt_y</p:attrName>
                                        </p:attrNameLst>
                                      </p:cBhvr>
                                      <p:rCtr x="9809" y="7824"/>
                                    </p:animMotion>
                                  </p:childTnLst>
                                </p:cTn>
                              </p:par>
                              <p:par>
                                <p:cTn id="68" presetID="0" presetClass="path" presetSubtype="0" accel="50000" decel="50000" fill="hold" grpId="0" nodeType="withEffect">
                                  <p:stCondLst>
                                    <p:cond delay="500"/>
                                  </p:stCondLst>
                                  <p:childTnLst>
                                    <p:animMotion origin="layout" path="M -4.72222E-6 7.40741E-7 L 0.0375 0.05231 L 0.09584 0.09375 L 0.11164 0.11782 L 0.15053 0.09491 L 0.18178 0.12153 L 0.20139 0.09768 L 0.2033 0.14282 L 0.17223 0.14444 L 0.1408 0.16018 L 0.11494 0.21574 L 0.11337 0.23356 " pathEditMode="relative" rAng="0" ptsTypes="AAAAAAAAAAAA">
                                      <p:cBhvr>
                                        <p:cTn id="69" dur="2100" fill="hold"/>
                                        <p:tgtEl>
                                          <p:spTgt spid="76"/>
                                        </p:tgtEl>
                                        <p:attrNameLst>
                                          <p:attrName>ppt_x</p:attrName>
                                          <p:attrName>ppt_y</p:attrName>
                                        </p:attrNameLst>
                                      </p:cBhvr>
                                      <p:rCtr x="10156" y="11667"/>
                                    </p:animMotion>
                                  </p:childTnLst>
                                </p:cTn>
                              </p:par>
                              <p:par>
                                <p:cTn id="70" presetID="0" presetClass="path" presetSubtype="0" fill="hold" grpId="0" nodeType="withEffect">
                                  <p:stCondLst>
                                    <p:cond delay="400"/>
                                  </p:stCondLst>
                                  <p:childTnLst>
                                    <p:animMotion origin="layout" path="M 4.44444E-6 3.7037E-6 L 0.13142 0.14074 L 0.14652 0.11088 L 0.17309 0.12176 L 0.21458 0.1243 L 0.21215 0.16018 L 0.18298 0.1574 L 0.17378 0.1831 L 0.14774 0.18889 L 0.15277 0.3706 L 0.15798 0.56319 L 0.21319 0.58588 L 0.25972 0.54421 L 0.26111 0.22893 L 0.29652 0.19143 L 0.32673 0.21226 L 0.34218 0.13634 L 0.40798 0.12615 L 0.44305 0.15648 L 0.46111 0.09143 L 0.45486 0.02754 L 0.48402 0.02754 L 0.48715 0.2206 L 0.48298 0.31504 L 0.4934 0.59421 " pathEditMode="relative" rAng="0" ptsTypes="AAAAAAAAAAAAAAAAAAAAAAAAA">
                                      <p:cBhvr>
                                        <p:cTn id="71" dur="5800" fill="hold"/>
                                        <p:tgtEl>
                                          <p:spTgt spid="77"/>
                                        </p:tgtEl>
                                        <p:attrNameLst>
                                          <p:attrName>ppt_x</p:attrName>
                                          <p:attrName>ppt_y</p:attrName>
                                        </p:attrNameLst>
                                      </p:cBhvr>
                                      <p:rCtr x="24670" y="29699"/>
                                    </p:animMotion>
                                  </p:childTnLst>
                                </p:cTn>
                              </p:par>
                              <p:par>
                                <p:cTn id="72" presetID="0" presetClass="path" presetSubtype="0" fill="hold" grpId="0" nodeType="withEffect">
                                  <p:stCondLst>
                                    <p:cond delay="800"/>
                                  </p:stCondLst>
                                  <p:childTnLst>
                                    <p:animMotion origin="layout" path="M -0.01666 -0.02408 L 0.11476 0.11667 L 0.12986 0.0868 L 0.15643 0.09768 L 0.19792 0.10023 L 0.19549 0.13611 L 0.16632 0.13333 L 0.15712 0.15903 L 0.13108 0.16481 L 0.13611 0.34653 L 0.14132 0.53912 L 0.19653 0.5618 L 0.24306 0.52014 L 0.24445 0.20486 L 0.27986 0.16736 L 0.31007 0.18819 L 0.32552 0.11227 L 0.39132 0.10208 L 0.42639 0.13241 L 0.44445 0.06736 L 0.4382 0.00347 L 0.46736 0.00347 L 0.47049 0.19653 L 0.46632 0.29097 L 0.47674 0.57014 " pathEditMode="relative" rAng="0" ptsTypes="AAAAAAAAAAAAAAAAAAAAAAAAA">
                                      <p:cBhvr>
                                        <p:cTn id="73" dur="5800" fill="hold"/>
                                        <p:tgtEl>
                                          <p:spTgt spid="55"/>
                                        </p:tgtEl>
                                        <p:attrNameLst>
                                          <p:attrName>ppt_x</p:attrName>
                                          <p:attrName>ppt_y</p:attrName>
                                        </p:attrNameLst>
                                      </p:cBhvr>
                                      <p:rCtr x="24670" y="29699"/>
                                    </p:animMotion>
                                  </p:childTnLst>
                                </p:cTn>
                              </p:par>
                              <p:par>
                                <p:cTn id="74" presetID="0" presetClass="path" presetSubtype="0" fill="hold" grpId="0" nodeType="withEffect">
                                  <p:stCondLst>
                                    <p:cond delay="600"/>
                                  </p:stCondLst>
                                  <p:childTnLst>
                                    <p:animMotion origin="layout" path="M -0.01666 -0.02408 L 0.11476 0.11667 L 0.12986 0.0868 L 0.15643 0.09768 L 0.19792 0.10023 L 0.19549 0.13611 L 0.16632 0.13333 L 0.15712 0.15903 L 0.13108 0.16481 L 0.13611 0.34653 L 0.14132 0.53912 L 0.19653 0.5618 L 0.24306 0.52014 L 0.24445 0.20486 L 0.27986 0.16736 L 0.31007 0.18819 L 0.32552 0.11227 L 0.39132 0.10208 L 0.42639 0.13241 L 0.44445 0.06736 L 0.4382 0.00347 L 0.46736 0.00347 L 0.47049 0.19653 L 0.46632 0.29097 L 0.47674 0.57014 " pathEditMode="relative" rAng="0" ptsTypes="AAAAAAAAAAAAAAAAAAAAAAAAA">
                                      <p:cBhvr>
                                        <p:cTn id="75" dur="5800" fill="hold"/>
                                        <p:tgtEl>
                                          <p:spTgt spid="56"/>
                                        </p:tgtEl>
                                        <p:attrNameLst>
                                          <p:attrName>ppt_x</p:attrName>
                                          <p:attrName>ppt_y</p:attrName>
                                        </p:attrNameLst>
                                      </p:cBhvr>
                                      <p:rCtr x="24670" y="29699"/>
                                    </p:animMotion>
                                  </p:childTnLst>
                                </p:cTn>
                              </p:par>
                              <p:par>
                                <p:cTn id="76" presetID="0" presetClass="path" presetSubtype="0" fill="hold" grpId="0" nodeType="withEffect">
                                  <p:stCondLst>
                                    <p:cond delay="400"/>
                                  </p:stCondLst>
                                  <p:childTnLst>
                                    <p:animMotion origin="layout" path="M 1.11111E-6 -3.7037E-6 L 0.11146 0.07662 L 0.13038 0.10186 L 0.16285 0.07848 L 0.19635 0.09792 L 0.21389 0.075 L 0.21667 0.12732 L 0.19028 0.12616 L 0.14792 0.14514 L 0.13472 0.17732 L 0.13472 0.2051 " pathEditMode="relative" rAng="0" ptsTypes="AAAAAAAAAAA">
                                      <p:cBhvr>
                                        <p:cTn id="77" dur="2000" fill="hold"/>
                                        <p:tgtEl>
                                          <p:spTgt spid="78"/>
                                        </p:tgtEl>
                                        <p:attrNameLst>
                                          <p:attrName>ppt_x</p:attrName>
                                          <p:attrName>ppt_y</p:attrName>
                                        </p:attrNameLst>
                                      </p:cBhvr>
                                      <p:rCtr x="10833" y="10255"/>
                                    </p:animMotion>
                                  </p:childTnLst>
                                </p:cTn>
                              </p:par>
                              <p:par>
                                <p:cTn id="78" presetID="0" presetClass="path" presetSubtype="0" fill="hold" grpId="0" nodeType="withEffect">
                                  <p:stCondLst>
                                    <p:cond delay="400"/>
                                  </p:stCondLst>
                                  <p:childTnLst>
                                    <p:animMotion origin="layout" path="M 1.66667E-6 2.59259E-6 L 0.12517 0.09953 L 0.13767 0.12639 L 0.17969 0.09514 L 0.20972 0.12014 L 0.23316 0.1 L 0.23524 0.13727 L 0.18281 0.15208 L 0.15191 0.18078 " pathEditMode="relative" rAng="0" ptsTypes="AAAAAAAAA">
                                      <p:cBhvr>
                                        <p:cTn id="79" dur="1600" fill="hold"/>
                                        <p:tgtEl>
                                          <p:spTgt spid="79"/>
                                        </p:tgtEl>
                                        <p:attrNameLst>
                                          <p:attrName>ppt_x</p:attrName>
                                          <p:attrName>ppt_y</p:attrName>
                                        </p:attrNameLst>
                                      </p:cBhvr>
                                      <p:rCtr x="11753" y="9028"/>
                                    </p:animMotion>
                                  </p:childTnLst>
                                </p:cTn>
                              </p:par>
                              <p:par>
                                <p:cTn id="80" presetID="0" presetClass="path" presetSubtype="0" fill="hold" grpId="0" nodeType="withEffect">
                                  <p:stCondLst>
                                    <p:cond delay="400"/>
                                  </p:stCondLst>
                                  <p:childTnLst>
                                    <p:animMotion origin="layout" path="M -3.05556E-6 -3.7037E-6 L 0.11059 0.0963 L 0.12726 0.12292 L 0.15539 0.09051 L 0.19254 0.11875 L 0.21806 0.0963 L 0.2165 0.14329 L 0.18455 0.14375 L 0.14688 0.16274 L 0.12934 0.21621 " pathEditMode="relative" rAng="0" ptsTypes="AAAAAAAAAA">
                                      <p:cBhvr>
                                        <p:cTn id="81" dur="1900" fill="hold"/>
                                        <p:tgtEl>
                                          <p:spTgt spid="80"/>
                                        </p:tgtEl>
                                        <p:attrNameLst>
                                          <p:attrName>ppt_x</p:attrName>
                                          <p:attrName>ppt_y</p:attrName>
                                        </p:attrNameLst>
                                      </p:cBhvr>
                                      <p:rCtr x="10903" y="10810"/>
                                    </p:animMotion>
                                  </p:childTnLst>
                                </p:cTn>
                              </p:par>
                              <p:par>
                                <p:cTn id="82" presetID="0" presetClass="path" presetSubtype="0" accel="50000" decel="50000" fill="hold" grpId="0" nodeType="withEffect">
                                  <p:stCondLst>
                                    <p:cond delay="0"/>
                                  </p:stCondLst>
                                  <p:childTnLst>
                                    <p:animMotion origin="layout" path="M 3.61111E-6 -1.85185E-6 L 0.05816 0.02709 L 0.1059 0.01273 L 0.1802 0.0757 L 0.19375 0.10602 L 0.23385 0.07685 L 0.26545 0.10139 L 0.28906 0.08102 L 0.29062 0.11898 L 0.25937 0.12593 L 0.20486 0.16597 L 0.21649 0.26366 L 0.21475 0.35255 L 0.21389 0.4581 " pathEditMode="relative" rAng="0" ptsTypes="AAAAAAAAAAAAAA">
                                      <p:cBhvr>
                                        <p:cTn id="83" dur="4400" fill="hold"/>
                                        <p:tgtEl>
                                          <p:spTgt spid="75"/>
                                        </p:tgtEl>
                                        <p:attrNameLst>
                                          <p:attrName>ppt_x</p:attrName>
                                          <p:attrName>ppt_y</p:attrName>
                                        </p:attrNameLst>
                                      </p:cBhvr>
                                      <p:rCtr x="14531" y="22894"/>
                                    </p:animMotion>
                                  </p:childTnLst>
                                </p:cTn>
                              </p:par>
                              <p:par>
                                <p:cTn id="84" presetID="10"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700"/>
                                        <p:tgtEl>
                                          <p:spTgt spid="64"/>
                                        </p:tgtEl>
                                      </p:cBhvr>
                                    </p:animEffect>
                                  </p:childTnLst>
                                </p:cTn>
                              </p:par>
                              <p:par>
                                <p:cTn id="87" presetID="10" presetClass="entr" presetSubtype="0" fill="hold" nodeType="withEffect">
                                  <p:stCondLst>
                                    <p:cond delay="900"/>
                                  </p:stCondLst>
                                  <p:childTnLst>
                                    <p:set>
                                      <p:cBhvr>
                                        <p:cTn id="88" dur="1" fill="hold">
                                          <p:stCondLst>
                                            <p:cond delay="0"/>
                                          </p:stCondLst>
                                        </p:cTn>
                                        <p:tgtEl>
                                          <p:spTgt spid="2"/>
                                        </p:tgtEl>
                                        <p:attrNameLst>
                                          <p:attrName>style.visibility</p:attrName>
                                        </p:attrNameLst>
                                      </p:cBhvr>
                                      <p:to>
                                        <p:strVal val="visible"/>
                                      </p:to>
                                    </p:set>
                                    <p:animEffect transition="in" filter="fade">
                                      <p:cBhvr>
                                        <p:cTn id="89" dur="2000"/>
                                        <p:tgtEl>
                                          <p:spTgt spid="2"/>
                                        </p:tgtEl>
                                      </p:cBhvr>
                                    </p:animEffect>
                                  </p:childTnLst>
                                </p:cTn>
                              </p:par>
                              <p:par>
                                <p:cTn id="90" presetID="10" presetClass="exit" presetSubtype="0" fill="hold" grpId="2" nodeType="withEffect">
                                  <p:stCondLst>
                                    <p:cond delay="2800"/>
                                  </p:stCondLst>
                                  <p:childTnLst>
                                    <p:animEffect transition="out" filter="fade">
                                      <p:cBhvr>
                                        <p:cTn id="91" dur="1000"/>
                                        <p:tgtEl>
                                          <p:spTgt spid="70"/>
                                        </p:tgtEl>
                                      </p:cBhvr>
                                    </p:animEffect>
                                    <p:set>
                                      <p:cBhvr>
                                        <p:cTn id="92" dur="1" fill="hold">
                                          <p:stCondLst>
                                            <p:cond delay="999"/>
                                          </p:stCondLst>
                                        </p:cTn>
                                        <p:tgtEl>
                                          <p:spTgt spid="70"/>
                                        </p:tgtEl>
                                        <p:attrNameLst>
                                          <p:attrName>style.visibility</p:attrName>
                                        </p:attrNameLst>
                                      </p:cBhvr>
                                      <p:to>
                                        <p:strVal val="hidden"/>
                                      </p:to>
                                    </p:set>
                                  </p:childTnLst>
                                </p:cTn>
                              </p:par>
                              <p:par>
                                <p:cTn id="93" presetID="10" presetClass="exit" presetSubtype="0" fill="hold" grpId="2" nodeType="withEffect">
                                  <p:stCondLst>
                                    <p:cond delay="1800"/>
                                  </p:stCondLst>
                                  <p:childTnLst>
                                    <p:animEffect transition="out" filter="fade">
                                      <p:cBhvr>
                                        <p:cTn id="94" dur="1000"/>
                                        <p:tgtEl>
                                          <p:spTgt spid="71"/>
                                        </p:tgtEl>
                                      </p:cBhvr>
                                    </p:animEffect>
                                    <p:set>
                                      <p:cBhvr>
                                        <p:cTn id="95" dur="1" fill="hold">
                                          <p:stCondLst>
                                            <p:cond delay="999"/>
                                          </p:stCondLst>
                                        </p:cTn>
                                        <p:tgtEl>
                                          <p:spTgt spid="71"/>
                                        </p:tgtEl>
                                        <p:attrNameLst>
                                          <p:attrName>style.visibility</p:attrName>
                                        </p:attrNameLst>
                                      </p:cBhvr>
                                      <p:to>
                                        <p:strVal val="hidden"/>
                                      </p:to>
                                    </p:set>
                                  </p:childTnLst>
                                </p:cTn>
                              </p:par>
                              <p:par>
                                <p:cTn id="96" presetID="10" presetClass="exit" presetSubtype="0" fill="hold" grpId="2" nodeType="withEffect">
                                  <p:stCondLst>
                                    <p:cond delay="2100"/>
                                  </p:stCondLst>
                                  <p:childTnLst>
                                    <p:animEffect transition="out" filter="fade">
                                      <p:cBhvr>
                                        <p:cTn id="97" dur="1000"/>
                                        <p:tgtEl>
                                          <p:spTgt spid="72"/>
                                        </p:tgtEl>
                                      </p:cBhvr>
                                    </p:animEffect>
                                    <p:set>
                                      <p:cBhvr>
                                        <p:cTn id="98" dur="1" fill="hold">
                                          <p:stCondLst>
                                            <p:cond delay="999"/>
                                          </p:stCondLst>
                                        </p:cTn>
                                        <p:tgtEl>
                                          <p:spTgt spid="72"/>
                                        </p:tgtEl>
                                        <p:attrNameLst>
                                          <p:attrName>style.visibility</p:attrName>
                                        </p:attrNameLst>
                                      </p:cBhvr>
                                      <p:to>
                                        <p:strVal val="hidden"/>
                                      </p:to>
                                    </p:set>
                                  </p:childTnLst>
                                </p:cTn>
                              </p:par>
                              <p:par>
                                <p:cTn id="99" presetID="10" presetClass="exit" presetSubtype="0" fill="hold" grpId="2" nodeType="withEffect">
                                  <p:stCondLst>
                                    <p:cond delay="2300"/>
                                  </p:stCondLst>
                                  <p:childTnLst>
                                    <p:animEffect transition="out" filter="fade">
                                      <p:cBhvr>
                                        <p:cTn id="100" dur="1000"/>
                                        <p:tgtEl>
                                          <p:spTgt spid="73"/>
                                        </p:tgtEl>
                                      </p:cBhvr>
                                    </p:animEffect>
                                    <p:set>
                                      <p:cBhvr>
                                        <p:cTn id="101" dur="1" fill="hold">
                                          <p:stCondLst>
                                            <p:cond delay="999"/>
                                          </p:stCondLst>
                                        </p:cTn>
                                        <p:tgtEl>
                                          <p:spTgt spid="73"/>
                                        </p:tgtEl>
                                        <p:attrNameLst>
                                          <p:attrName>style.visibility</p:attrName>
                                        </p:attrNameLst>
                                      </p:cBhvr>
                                      <p:to>
                                        <p:strVal val="hidden"/>
                                      </p:to>
                                    </p:set>
                                  </p:childTnLst>
                                </p:cTn>
                              </p:par>
                              <p:par>
                                <p:cTn id="102" presetID="10" presetClass="exit" presetSubtype="0" fill="hold" grpId="2" nodeType="withEffect">
                                  <p:stCondLst>
                                    <p:cond delay="2200"/>
                                  </p:stCondLst>
                                  <p:childTnLst>
                                    <p:animEffect transition="out" filter="fade">
                                      <p:cBhvr>
                                        <p:cTn id="103" dur="1000"/>
                                        <p:tgtEl>
                                          <p:spTgt spid="74"/>
                                        </p:tgtEl>
                                      </p:cBhvr>
                                    </p:animEffect>
                                    <p:set>
                                      <p:cBhvr>
                                        <p:cTn id="104" dur="1" fill="hold">
                                          <p:stCondLst>
                                            <p:cond delay="999"/>
                                          </p:stCondLst>
                                        </p:cTn>
                                        <p:tgtEl>
                                          <p:spTgt spid="74"/>
                                        </p:tgtEl>
                                        <p:attrNameLst>
                                          <p:attrName>style.visibility</p:attrName>
                                        </p:attrNameLst>
                                      </p:cBhvr>
                                      <p:to>
                                        <p:strVal val="hidden"/>
                                      </p:to>
                                    </p:set>
                                  </p:childTnLst>
                                </p:cTn>
                              </p:par>
                              <p:par>
                                <p:cTn id="105" presetID="10" presetClass="exit" presetSubtype="0" fill="hold" grpId="2" nodeType="withEffect">
                                  <p:stCondLst>
                                    <p:cond delay="3700"/>
                                  </p:stCondLst>
                                  <p:childTnLst>
                                    <p:animEffect transition="out" filter="fade">
                                      <p:cBhvr>
                                        <p:cTn id="106" dur="1000"/>
                                        <p:tgtEl>
                                          <p:spTgt spid="75"/>
                                        </p:tgtEl>
                                      </p:cBhvr>
                                    </p:animEffect>
                                    <p:set>
                                      <p:cBhvr>
                                        <p:cTn id="107" dur="1" fill="hold">
                                          <p:stCondLst>
                                            <p:cond delay="999"/>
                                          </p:stCondLst>
                                        </p:cTn>
                                        <p:tgtEl>
                                          <p:spTgt spid="75"/>
                                        </p:tgtEl>
                                        <p:attrNameLst>
                                          <p:attrName>style.visibility</p:attrName>
                                        </p:attrNameLst>
                                      </p:cBhvr>
                                      <p:to>
                                        <p:strVal val="hidden"/>
                                      </p:to>
                                    </p:set>
                                  </p:childTnLst>
                                </p:cTn>
                              </p:par>
                              <p:par>
                                <p:cTn id="108" presetID="10" presetClass="exit" presetSubtype="0" fill="hold" grpId="2" nodeType="withEffect">
                                  <p:stCondLst>
                                    <p:cond delay="3200"/>
                                  </p:stCondLst>
                                  <p:childTnLst>
                                    <p:animEffect transition="out" filter="fade">
                                      <p:cBhvr>
                                        <p:cTn id="109" dur="1000"/>
                                        <p:tgtEl>
                                          <p:spTgt spid="76"/>
                                        </p:tgtEl>
                                      </p:cBhvr>
                                    </p:animEffect>
                                    <p:set>
                                      <p:cBhvr>
                                        <p:cTn id="110" dur="1" fill="hold">
                                          <p:stCondLst>
                                            <p:cond delay="999"/>
                                          </p:stCondLst>
                                        </p:cTn>
                                        <p:tgtEl>
                                          <p:spTgt spid="76"/>
                                        </p:tgtEl>
                                        <p:attrNameLst>
                                          <p:attrName>style.visibility</p:attrName>
                                        </p:attrNameLst>
                                      </p:cBhvr>
                                      <p:to>
                                        <p:strVal val="hidden"/>
                                      </p:to>
                                    </p:set>
                                  </p:childTnLst>
                                </p:cTn>
                              </p:par>
                              <p:par>
                                <p:cTn id="111" presetID="10" presetClass="exit" presetSubtype="0" fill="hold" grpId="2" nodeType="withEffect">
                                  <p:stCondLst>
                                    <p:cond delay="7100"/>
                                  </p:stCondLst>
                                  <p:childTnLst>
                                    <p:animEffect transition="out" filter="fade">
                                      <p:cBhvr>
                                        <p:cTn id="112" dur="1000"/>
                                        <p:tgtEl>
                                          <p:spTgt spid="77"/>
                                        </p:tgtEl>
                                      </p:cBhvr>
                                    </p:animEffect>
                                    <p:set>
                                      <p:cBhvr>
                                        <p:cTn id="113" dur="1" fill="hold">
                                          <p:stCondLst>
                                            <p:cond delay="999"/>
                                          </p:stCondLst>
                                        </p:cTn>
                                        <p:tgtEl>
                                          <p:spTgt spid="77"/>
                                        </p:tgtEl>
                                        <p:attrNameLst>
                                          <p:attrName>style.visibility</p:attrName>
                                        </p:attrNameLst>
                                      </p:cBhvr>
                                      <p:to>
                                        <p:strVal val="hidden"/>
                                      </p:to>
                                    </p:set>
                                  </p:childTnLst>
                                </p:cTn>
                              </p:par>
                              <p:par>
                                <p:cTn id="114" presetID="10" presetClass="exit" presetSubtype="0" fill="hold" grpId="2" nodeType="withEffect">
                                  <p:stCondLst>
                                    <p:cond delay="7100"/>
                                  </p:stCondLst>
                                  <p:childTnLst>
                                    <p:animEffect transition="out" filter="fade">
                                      <p:cBhvr>
                                        <p:cTn id="115" dur="1000"/>
                                        <p:tgtEl>
                                          <p:spTgt spid="55"/>
                                        </p:tgtEl>
                                      </p:cBhvr>
                                    </p:animEffect>
                                    <p:set>
                                      <p:cBhvr>
                                        <p:cTn id="116" dur="1" fill="hold">
                                          <p:stCondLst>
                                            <p:cond delay="999"/>
                                          </p:stCondLst>
                                        </p:cTn>
                                        <p:tgtEl>
                                          <p:spTgt spid="55"/>
                                        </p:tgtEl>
                                        <p:attrNameLst>
                                          <p:attrName>style.visibility</p:attrName>
                                        </p:attrNameLst>
                                      </p:cBhvr>
                                      <p:to>
                                        <p:strVal val="hidden"/>
                                      </p:to>
                                    </p:set>
                                  </p:childTnLst>
                                </p:cTn>
                              </p:par>
                              <p:par>
                                <p:cTn id="117" presetID="10" presetClass="exit" presetSubtype="0" fill="hold" grpId="2" nodeType="withEffect">
                                  <p:stCondLst>
                                    <p:cond delay="7100"/>
                                  </p:stCondLst>
                                  <p:childTnLst>
                                    <p:animEffect transition="out" filter="fade">
                                      <p:cBhvr>
                                        <p:cTn id="118" dur="1000"/>
                                        <p:tgtEl>
                                          <p:spTgt spid="56"/>
                                        </p:tgtEl>
                                      </p:cBhvr>
                                    </p:animEffect>
                                    <p:set>
                                      <p:cBhvr>
                                        <p:cTn id="119" dur="1" fill="hold">
                                          <p:stCondLst>
                                            <p:cond delay="999"/>
                                          </p:stCondLst>
                                        </p:cTn>
                                        <p:tgtEl>
                                          <p:spTgt spid="56"/>
                                        </p:tgtEl>
                                        <p:attrNameLst>
                                          <p:attrName>style.visibility</p:attrName>
                                        </p:attrNameLst>
                                      </p:cBhvr>
                                      <p:to>
                                        <p:strVal val="hidden"/>
                                      </p:to>
                                    </p:set>
                                  </p:childTnLst>
                                </p:cTn>
                              </p:par>
                              <p:par>
                                <p:cTn id="120" presetID="10" presetClass="exit" presetSubtype="0" fill="hold" grpId="2" nodeType="withEffect">
                                  <p:stCondLst>
                                    <p:cond delay="2700"/>
                                  </p:stCondLst>
                                  <p:childTnLst>
                                    <p:animEffect transition="out" filter="fade">
                                      <p:cBhvr>
                                        <p:cTn id="121" dur="1000"/>
                                        <p:tgtEl>
                                          <p:spTgt spid="78"/>
                                        </p:tgtEl>
                                      </p:cBhvr>
                                    </p:animEffect>
                                    <p:set>
                                      <p:cBhvr>
                                        <p:cTn id="122" dur="1" fill="hold">
                                          <p:stCondLst>
                                            <p:cond delay="999"/>
                                          </p:stCondLst>
                                        </p:cTn>
                                        <p:tgtEl>
                                          <p:spTgt spid="78"/>
                                        </p:tgtEl>
                                        <p:attrNameLst>
                                          <p:attrName>style.visibility</p:attrName>
                                        </p:attrNameLst>
                                      </p:cBhvr>
                                      <p:to>
                                        <p:strVal val="hidden"/>
                                      </p:to>
                                    </p:set>
                                  </p:childTnLst>
                                </p:cTn>
                              </p:par>
                              <p:par>
                                <p:cTn id="123" presetID="10" presetClass="exit" presetSubtype="0" fill="hold" grpId="2" nodeType="withEffect">
                                  <p:stCondLst>
                                    <p:cond delay="3000"/>
                                  </p:stCondLst>
                                  <p:childTnLst>
                                    <p:animEffect transition="out" filter="fade">
                                      <p:cBhvr>
                                        <p:cTn id="124" dur="1000"/>
                                        <p:tgtEl>
                                          <p:spTgt spid="79"/>
                                        </p:tgtEl>
                                      </p:cBhvr>
                                    </p:animEffect>
                                    <p:set>
                                      <p:cBhvr>
                                        <p:cTn id="125" dur="1" fill="hold">
                                          <p:stCondLst>
                                            <p:cond delay="999"/>
                                          </p:stCondLst>
                                        </p:cTn>
                                        <p:tgtEl>
                                          <p:spTgt spid="79"/>
                                        </p:tgtEl>
                                        <p:attrNameLst>
                                          <p:attrName>style.visibility</p:attrName>
                                        </p:attrNameLst>
                                      </p:cBhvr>
                                      <p:to>
                                        <p:strVal val="hidden"/>
                                      </p:to>
                                    </p:set>
                                  </p:childTnLst>
                                </p:cTn>
                              </p:par>
                              <p:par>
                                <p:cTn id="126" presetID="10" presetClass="exit" presetSubtype="0" fill="hold" grpId="2" nodeType="withEffect">
                                  <p:stCondLst>
                                    <p:cond delay="2500"/>
                                  </p:stCondLst>
                                  <p:childTnLst>
                                    <p:animEffect transition="out" filter="fade">
                                      <p:cBhvr>
                                        <p:cTn id="127" dur="1000"/>
                                        <p:tgtEl>
                                          <p:spTgt spid="80"/>
                                        </p:tgtEl>
                                      </p:cBhvr>
                                    </p:animEffect>
                                    <p:set>
                                      <p:cBhvr>
                                        <p:cTn id="128" dur="1" fill="hold">
                                          <p:stCondLst>
                                            <p:cond delay="999"/>
                                          </p:stCondLst>
                                        </p:cTn>
                                        <p:tgtEl>
                                          <p:spTgt spid="80"/>
                                        </p:tgtEl>
                                        <p:attrNameLst>
                                          <p:attrName>style.visibility</p:attrName>
                                        </p:attrNameLst>
                                      </p:cBhvr>
                                      <p:to>
                                        <p:strVal val="hidden"/>
                                      </p:to>
                                    </p:set>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200"/>
                                        <p:tgtEl>
                                          <p:spTgt spid="47"/>
                                        </p:tgtEl>
                                      </p:cBhvr>
                                    </p:animEffect>
                                  </p:childTnLst>
                                </p:cTn>
                              </p:par>
                              <p:par>
                                <p:cTn id="132" presetID="0" presetClass="path" presetSubtype="0" accel="50000" decel="50000" fill="hold" grpId="0" nodeType="withEffect">
                                  <p:stCondLst>
                                    <p:cond delay="0"/>
                                  </p:stCondLst>
                                  <p:childTnLst>
                                    <p:animMotion origin="layout" path="M -3.33333E-6 3.7037E-6 L 0.03907 0.0375 L 0.14462 0.04953 L 0.21841 0.10162 L 0.26268 0.12777 L 0.27275 0.15486 L 0.30799 0.12777 L 0.27518 0.17615 " pathEditMode="relative" rAng="0" ptsTypes="AAAAAAAA">
                                      <p:cBhvr>
                                        <p:cTn id="133" dur="2500" fill="hold"/>
                                        <p:tgtEl>
                                          <p:spTgt spid="47"/>
                                        </p:tgtEl>
                                        <p:attrNameLst>
                                          <p:attrName>ppt_x</p:attrName>
                                          <p:attrName>ppt_y</p:attrName>
                                        </p:attrNameLst>
                                      </p:cBhvr>
                                      <p:rCtr x="15399" y="8796"/>
                                    </p:animMotion>
                                  </p:childTnLst>
                                </p:cTn>
                              </p:par>
                              <p:par>
                                <p:cTn id="134" presetID="10" presetClass="exit" presetSubtype="0" fill="hold" grpId="2" nodeType="withEffect">
                                  <p:stCondLst>
                                    <p:cond delay="2800"/>
                                  </p:stCondLst>
                                  <p:childTnLst>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53" presetClass="entr" presetSubtype="0" fill="hold" nodeType="clickEffect">
                                  <p:stCondLst>
                                    <p:cond delay="3800"/>
                                  </p:stCondLst>
                                  <p:childTnLst>
                                    <p:set>
                                      <p:cBhvr>
                                        <p:cTn id="140" dur="1" fill="hold">
                                          <p:stCondLst>
                                            <p:cond delay="0"/>
                                          </p:stCondLst>
                                        </p:cTn>
                                        <p:tgtEl>
                                          <p:spTgt spid="8"/>
                                        </p:tgtEl>
                                        <p:attrNameLst>
                                          <p:attrName>style.visibility</p:attrName>
                                        </p:attrNameLst>
                                      </p:cBhvr>
                                      <p:to>
                                        <p:strVal val="visible"/>
                                      </p:to>
                                    </p:set>
                                    <p:anim calcmode="lin" valueType="num">
                                      <p:cBhvr>
                                        <p:cTn id="141" dur="1000" fill="hold"/>
                                        <p:tgtEl>
                                          <p:spTgt spid="8"/>
                                        </p:tgtEl>
                                        <p:attrNameLst>
                                          <p:attrName>ppt_w</p:attrName>
                                        </p:attrNameLst>
                                      </p:cBhvr>
                                      <p:tavLst>
                                        <p:tav tm="0">
                                          <p:val>
                                            <p:fltVal val="0"/>
                                          </p:val>
                                        </p:tav>
                                        <p:tav tm="100000">
                                          <p:val>
                                            <p:strVal val="#ppt_w"/>
                                          </p:val>
                                        </p:tav>
                                      </p:tavLst>
                                    </p:anim>
                                    <p:anim calcmode="lin" valueType="num">
                                      <p:cBhvr>
                                        <p:cTn id="142" dur="1000" fill="hold"/>
                                        <p:tgtEl>
                                          <p:spTgt spid="8"/>
                                        </p:tgtEl>
                                        <p:attrNameLst>
                                          <p:attrName>ppt_h</p:attrName>
                                        </p:attrNameLst>
                                      </p:cBhvr>
                                      <p:tavLst>
                                        <p:tav tm="0">
                                          <p:val>
                                            <p:fltVal val="0"/>
                                          </p:val>
                                        </p:tav>
                                        <p:tav tm="100000">
                                          <p:val>
                                            <p:strVal val="#ppt_h"/>
                                          </p:val>
                                        </p:tav>
                                      </p:tavLst>
                                    </p:anim>
                                    <p:animEffect transition="in" filter="fade">
                                      <p:cBhvr>
                                        <p:cTn id="143" dur="1000"/>
                                        <p:tgtEl>
                                          <p:spTgt spid="8"/>
                                        </p:tgtEl>
                                      </p:cBhvr>
                                    </p:animEffect>
                                  </p:childTnLst>
                                </p:cTn>
                              </p:par>
                              <p:par>
                                <p:cTn id="144" presetID="53" presetClass="entr" presetSubtype="0" fill="hold" nodeType="withEffect">
                                  <p:stCondLst>
                                    <p:cond delay="3800"/>
                                  </p:stCondLst>
                                  <p:childTnLst>
                                    <p:set>
                                      <p:cBhvr>
                                        <p:cTn id="145" dur="1" fill="hold">
                                          <p:stCondLst>
                                            <p:cond delay="0"/>
                                          </p:stCondLst>
                                        </p:cTn>
                                        <p:tgtEl>
                                          <p:spTgt spid="9"/>
                                        </p:tgtEl>
                                        <p:attrNameLst>
                                          <p:attrName>style.visibility</p:attrName>
                                        </p:attrNameLst>
                                      </p:cBhvr>
                                      <p:to>
                                        <p:strVal val="visible"/>
                                      </p:to>
                                    </p:set>
                                    <p:anim calcmode="lin" valueType="num">
                                      <p:cBhvr>
                                        <p:cTn id="146" dur="1000" fill="hold"/>
                                        <p:tgtEl>
                                          <p:spTgt spid="9"/>
                                        </p:tgtEl>
                                        <p:attrNameLst>
                                          <p:attrName>ppt_w</p:attrName>
                                        </p:attrNameLst>
                                      </p:cBhvr>
                                      <p:tavLst>
                                        <p:tav tm="0">
                                          <p:val>
                                            <p:fltVal val="0"/>
                                          </p:val>
                                        </p:tav>
                                        <p:tav tm="100000">
                                          <p:val>
                                            <p:strVal val="#ppt_w"/>
                                          </p:val>
                                        </p:tav>
                                      </p:tavLst>
                                    </p:anim>
                                    <p:anim calcmode="lin" valueType="num">
                                      <p:cBhvr>
                                        <p:cTn id="147" dur="1000" fill="hold"/>
                                        <p:tgtEl>
                                          <p:spTgt spid="9"/>
                                        </p:tgtEl>
                                        <p:attrNameLst>
                                          <p:attrName>ppt_h</p:attrName>
                                        </p:attrNameLst>
                                      </p:cBhvr>
                                      <p:tavLst>
                                        <p:tav tm="0">
                                          <p:val>
                                            <p:fltVal val="0"/>
                                          </p:val>
                                        </p:tav>
                                        <p:tav tm="100000">
                                          <p:val>
                                            <p:strVal val="#ppt_h"/>
                                          </p:val>
                                        </p:tav>
                                      </p:tavLst>
                                    </p:anim>
                                    <p:animEffect transition="in" filter="fade">
                                      <p:cBhvr>
                                        <p:cTn id="148" dur="1000"/>
                                        <p:tgtEl>
                                          <p:spTgt spid="9"/>
                                        </p:tgtEl>
                                      </p:cBhvr>
                                    </p:animEffect>
                                  </p:childTnLst>
                                </p:cTn>
                              </p:par>
                              <p:par>
                                <p:cTn id="149" presetID="53" presetClass="entr" presetSubtype="0" fill="hold" nodeType="withEffect">
                                  <p:stCondLst>
                                    <p:cond delay="3600"/>
                                  </p:stCondLst>
                                  <p:childTnLst>
                                    <p:set>
                                      <p:cBhvr>
                                        <p:cTn id="150" dur="1" fill="hold">
                                          <p:stCondLst>
                                            <p:cond delay="0"/>
                                          </p:stCondLst>
                                        </p:cTn>
                                        <p:tgtEl>
                                          <p:spTgt spid="11"/>
                                        </p:tgtEl>
                                        <p:attrNameLst>
                                          <p:attrName>style.visibility</p:attrName>
                                        </p:attrNameLst>
                                      </p:cBhvr>
                                      <p:to>
                                        <p:strVal val="visible"/>
                                      </p:to>
                                    </p:set>
                                    <p:anim calcmode="lin" valueType="num">
                                      <p:cBhvr>
                                        <p:cTn id="151" dur="2000" fill="hold"/>
                                        <p:tgtEl>
                                          <p:spTgt spid="11"/>
                                        </p:tgtEl>
                                        <p:attrNameLst>
                                          <p:attrName>ppt_w</p:attrName>
                                        </p:attrNameLst>
                                      </p:cBhvr>
                                      <p:tavLst>
                                        <p:tav tm="0">
                                          <p:val>
                                            <p:fltVal val="0"/>
                                          </p:val>
                                        </p:tav>
                                        <p:tav tm="100000">
                                          <p:val>
                                            <p:strVal val="#ppt_w"/>
                                          </p:val>
                                        </p:tav>
                                      </p:tavLst>
                                    </p:anim>
                                    <p:anim calcmode="lin" valueType="num">
                                      <p:cBhvr>
                                        <p:cTn id="152" dur="2000" fill="hold"/>
                                        <p:tgtEl>
                                          <p:spTgt spid="11"/>
                                        </p:tgtEl>
                                        <p:attrNameLst>
                                          <p:attrName>ppt_h</p:attrName>
                                        </p:attrNameLst>
                                      </p:cBhvr>
                                      <p:tavLst>
                                        <p:tav tm="0">
                                          <p:val>
                                            <p:fltVal val="0"/>
                                          </p:val>
                                        </p:tav>
                                        <p:tav tm="100000">
                                          <p:val>
                                            <p:strVal val="#ppt_h"/>
                                          </p:val>
                                        </p:tav>
                                      </p:tavLst>
                                    </p:anim>
                                    <p:animEffect transition="in" filter="fade">
                                      <p:cBhvr>
                                        <p:cTn id="153" dur="2000"/>
                                        <p:tgtEl>
                                          <p:spTgt spid="11"/>
                                        </p:tgtEl>
                                      </p:cBhvr>
                                    </p:animEffect>
                                  </p:childTnLst>
                                </p:cTn>
                              </p:par>
                              <p:par>
                                <p:cTn id="154" presetID="53" presetClass="entr" presetSubtype="0" fill="hold" nodeType="withEffect">
                                  <p:stCondLst>
                                    <p:cond delay="3600"/>
                                  </p:stCondLst>
                                  <p:childTnLst>
                                    <p:set>
                                      <p:cBhvr>
                                        <p:cTn id="155" dur="1" fill="hold">
                                          <p:stCondLst>
                                            <p:cond delay="0"/>
                                          </p:stCondLst>
                                        </p:cTn>
                                        <p:tgtEl>
                                          <p:spTgt spid="10"/>
                                        </p:tgtEl>
                                        <p:attrNameLst>
                                          <p:attrName>style.visibility</p:attrName>
                                        </p:attrNameLst>
                                      </p:cBhvr>
                                      <p:to>
                                        <p:strVal val="visible"/>
                                      </p:to>
                                    </p:set>
                                    <p:anim calcmode="lin" valueType="num">
                                      <p:cBhvr>
                                        <p:cTn id="156" dur="2100" fill="hold"/>
                                        <p:tgtEl>
                                          <p:spTgt spid="10"/>
                                        </p:tgtEl>
                                        <p:attrNameLst>
                                          <p:attrName>ppt_w</p:attrName>
                                        </p:attrNameLst>
                                      </p:cBhvr>
                                      <p:tavLst>
                                        <p:tav tm="0">
                                          <p:val>
                                            <p:fltVal val="0"/>
                                          </p:val>
                                        </p:tav>
                                        <p:tav tm="100000">
                                          <p:val>
                                            <p:strVal val="#ppt_w"/>
                                          </p:val>
                                        </p:tav>
                                      </p:tavLst>
                                    </p:anim>
                                    <p:anim calcmode="lin" valueType="num">
                                      <p:cBhvr>
                                        <p:cTn id="157" dur="2100" fill="hold"/>
                                        <p:tgtEl>
                                          <p:spTgt spid="10"/>
                                        </p:tgtEl>
                                        <p:attrNameLst>
                                          <p:attrName>ppt_h</p:attrName>
                                        </p:attrNameLst>
                                      </p:cBhvr>
                                      <p:tavLst>
                                        <p:tav tm="0">
                                          <p:val>
                                            <p:fltVal val="0"/>
                                          </p:val>
                                        </p:tav>
                                        <p:tav tm="100000">
                                          <p:val>
                                            <p:strVal val="#ppt_h"/>
                                          </p:val>
                                        </p:tav>
                                      </p:tavLst>
                                    </p:anim>
                                    <p:animEffect transition="in" filter="fade">
                                      <p:cBhvr>
                                        <p:cTn id="158" dur="2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55" grpId="0" animBg="1"/>
      <p:bldP spid="55" grpId="1" animBg="1"/>
      <p:bldP spid="55" grpId="2" animBg="1"/>
      <p:bldP spid="56" grpId="0" animBg="1"/>
      <p:bldP spid="56" grpId="1" animBg="1"/>
      <p:bldP spid="56" grpId="2" animBg="1"/>
      <p:bldP spid="78" grpId="0" animBg="1"/>
      <p:bldP spid="78" grpId="1" animBg="1"/>
      <p:bldP spid="78" grpId="2" animBg="1"/>
      <p:bldP spid="79" grpId="0" animBg="1"/>
      <p:bldP spid="79" grpId="1" animBg="1"/>
      <p:bldP spid="79" grpId="2" animBg="1"/>
      <p:bldP spid="80" grpId="0" animBg="1"/>
      <p:bldP spid="80" grpId="1" animBg="1"/>
      <p:bldP spid="80" grpId="2" animBg="1"/>
      <p:bldP spid="47" grpId="0" animBg="1"/>
      <p:bldP spid="47" grpId="1" animBg="1"/>
      <p:bldP spid="47"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1" descr="Large.png"/>
          <p:cNvPicPr>
            <a:picLocks noChangeAspect="1"/>
          </p:cNvPicPr>
          <p:nvPr/>
        </p:nvPicPr>
        <p:blipFill>
          <a:blip r:embed="rId4" cstate="print"/>
          <a:srcRect/>
          <a:stretch>
            <a:fillRect/>
          </a:stretch>
        </p:blipFill>
        <p:spPr bwMode="auto">
          <a:xfrm>
            <a:off x="3135064" y="3077540"/>
            <a:ext cx="1028038" cy="2586466"/>
          </a:xfrm>
          <a:prstGeom prst="rect">
            <a:avLst/>
          </a:prstGeom>
          <a:noFill/>
          <a:ln w="9525">
            <a:noFill/>
            <a:miter lim="800000"/>
            <a:headEnd/>
            <a:tailEnd/>
          </a:ln>
        </p:spPr>
      </p:pic>
      <p:pic>
        <p:nvPicPr>
          <p:cNvPr id="49" name="Picture 9" descr="Glucose.png"/>
          <p:cNvPicPr>
            <a:picLocks noChangeAspect="1"/>
          </p:cNvPicPr>
          <p:nvPr/>
        </p:nvPicPr>
        <p:blipFill>
          <a:blip r:embed="rId5" cstate="print"/>
          <a:srcRect/>
          <a:stretch>
            <a:fillRect/>
          </a:stretch>
        </p:blipFill>
        <p:spPr bwMode="auto">
          <a:xfrm>
            <a:off x="1796400" y="2071592"/>
            <a:ext cx="5150271" cy="4321987"/>
          </a:xfrm>
          <a:prstGeom prst="rect">
            <a:avLst/>
          </a:prstGeom>
          <a:noFill/>
          <a:ln w="9525">
            <a:noFill/>
            <a:miter lim="800000"/>
            <a:headEnd/>
            <a:tailEnd/>
          </a:ln>
        </p:spPr>
      </p:pic>
      <p:pic>
        <p:nvPicPr>
          <p:cNvPr id="50" name="Picture 9" descr="Glucose.png"/>
          <p:cNvPicPr>
            <a:picLocks noChangeAspect="1"/>
          </p:cNvPicPr>
          <p:nvPr/>
        </p:nvPicPr>
        <p:blipFill rotWithShape="1">
          <a:blip r:embed="rId5" cstate="print">
            <a:duotone>
              <a:prstClr val="black"/>
              <a:schemeClr val="accent2">
                <a:tint val="45000"/>
                <a:satMod val="400000"/>
              </a:schemeClr>
            </a:duotone>
          </a:blip>
          <a:srcRect l="47728" t="-1" r="13686" b="-901"/>
          <a:stretch/>
        </p:blipFill>
        <p:spPr bwMode="auto">
          <a:xfrm>
            <a:off x="4254500" y="2071591"/>
            <a:ext cx="1987274" cy="4361013"/>
          </a:xfrm>
          <a:prstGeom prst="rect">
            <a:avLst/>
          </a:prstGeom>
          <a:noFill/>
          <a:ln w="9525">
            <a:noFill/>
            <a:miter lim="800000"/>
            <a:headEnd/>
            <a:tailEnd/>
          </a:ln>
        </p:spPr>
      </p:pic>
      <p:pic>
        <p:nvPicPr>
          <p:cNvPr id="51" name="Picture 9" descr="Glucose.png"/>
          <p:cNvPicPr>
            <a:picLocks noChangeAspect="1"/>
          </p:cNvPicPr>
          <p:nvPr/>
        </p:nvPicPr>
        <p:blipFill rotWithShape="1">
          <a:blip r:embed="rId5" cstate="print">
            <a:duotone>
              <a:prstClr val="black"/>
              <a:schemeClr val="accent2">
                <a:tint val="45000"/>
                <a:satMod val="400000"/>
              </a:schemeClr>
            </a:duotone>
          </a:blip>
          <a:srcRect l="27137" t="-1" r="52438" b="-901"/>
          <a:stretch/>
        </p:blipFill>
        <p:spPr bwMode="auto">
          <a:xfrm>
            <a:off x="3194050" y="2071591"/>
            <a:ext cx="1051947" cy="4361013"/>
          </a:xfrm>
          <a:prstGeom prst="rect">
            <a:avLst/>
          </a:prstGeom>
          <a:noFill/>
          <a:ln w="9525">
            <a:noFill/>
            <a:miter lim="800000"/>
            <a:headEnd/>
            <a:tailEnd/>
          </a:ln>
        </p:spPr>
      </p:pic>
      <p:pic>
        <p:nvPicPr>
          <p:cNvPr id="52" name="Picture 9" descr="Glucose.png"/>
          <p:cNvPicPr>
            <a:picLocks noChangeAspect="1"/>
          </p:cNvPicPr>
          <p:nvPr/>
        </p:nvPicPr>
        <p:blipFill rotWithShape="1">
          <a:blip r:embed="rId5" cstate="print">
            <a:duotone>
              <a:prstClr val="black"/>
              <a:schemeClr val="accent2">
                <a:tint val="45000"/>
                <a:satMod val="400000"/>
              </a:schemeClr>
            </a:duotone>
          </a:blip>
          <a:srcRect r="72862" b="72662"/>
          <a:stretch/>
        </p:blipFill>
        <p:spPr bwMode="auto">
          <a:xfrm>
            <a:off x="1796400" y="2071592"/>
            <a:ext cx="1397649" cy="1181562"/>
          </a:xfrm>
          <a:prstGeom prst="rect">
            <a:avLst/>
          </a:prstGeom>
          <a:noFill/>
          <a:ln w="9525">
            <a:noFill/>
            <a:miter lim="800000"/>
            <a:headEnd/>
            <a:tailEnd/>
          </a:ln>
        </p:spPr>
      </p:pic>
      <p:pic>
        <p:nvPicPr>
          <p:cNvPr id="53" name="Picture 9" descr="Glucose.png"/>
          <p:cNvPicPr>
            <a:picLocks noChangeAspect="1"/>
          </p:cNvPicPr>
          <p:nvPr/>
        </p:nvPicPr>
        <p:blipFill rotWithShape="1">
          <a:blip r:embed="rId5" cstate="print">
            <a:duotone>
              <a:prstClr val="black"/>
              <a:schemeClr val="accent2">
                <a:tint val="45000"/>
                <a:satMod val="400000"/>
              </a:schemeClr>
            </a:duotone>
          </a:blip>
          <a:srcRect l="86504" t="-1" r="-1907" b="-901"/>
          <a:stretch/>
        </p:blipFill>
        <p:spPr bwMode="auto">
          <a:xfrm>
            <a:off x="6251574" y="2071591"/>
            <a:ext cx="793281" cy="4361013"/>
          </a:xfrm>
          <a:prstGeom prst="rect">
            <a:avLst/>
          </a:prstGeom>
          <a:noFill/>
          <a:ln w="9525">
            <a:noFill/>
            <a:miter lim="800000"/>
            <a:headEnd/>
            <a:tailEnd/>
          </a:ln>
        </p:spPr>
      </p:pic>
      <p:pic>
        <p:nvPicPr>
          <p:cNvPr id="54" name="Picture 58" descr="Blood Tubes.png"/>
          <p:cNvPicPr>
            <a:picLocks noChangeAspect="1"/>
          </p:cNvPicPr>
          <p:nvPr/>
        </p:nvPicPr>
        <p:blipFill>
          <a:blip r:embed="rId6" cstate="print"/>
          <a:srcRect/>
          <a:stretch>
            <a:fillRect/>
          </a:stretch>
        </p:blipFill>
        <p:spPr bwMode="auto">
          <a:xfrm rot="-800787">
            <a:off x="1227600" y="1907987"/>
            <a:ext cx="970085" cy="992206"/>
          </a:xfrm>
          <a:prstGeom prst="rect">
            <a:avLst/>
          </a:prstGeom>
          <a:noFill/>
          <a:ln w="9525">
            <a:noFill/>
            <a:miter lim="800000"/>
            <a:headEnd/>
            <a:tailEnd/>
          </a:ln>
        </p:spPr>
      </p:pic>
      <p:sp>
        <p:nvSpPr>
          <p:cNvPr id="2" name="Content Placeholder 1"/>
          <p:cNvSpPr>
            <a:spLocks noGrp="1"/>
          </p:cNvSpPr>
          <p:nvPr>
            <p:ph type="body" sz="quarter" idx="13"/>
          </p:nvPr>
        </p:nvSpPr>
        <p:spPr/>
        <p:txBody>
          <a:bodyPr/>
          <a:lstStyle/>
          <a:p>
            <a:r>
              <a:rPr lang="en-GB" sz="1000" noProof="0" dirty="0" smtClean="0"/>
              <a:t>SGLT, sodium glucose cotransporter.</a:t>
            </a:r>
            <a:endParaRPr lang="en-GB" sz="1000" noProof="0" dirty="0"/>
          </a:p>
          <a:p>
            <a:r>
              <a:rPr lang="en-GB" sz="1000" noProof="0" dirty="0" smtClean="0"/>
              <a:t>*Loss </a:t>
            </a:r>
            <a:r>
              <a:rPr lang="en-GB" sz="1000" noProof="0" dirty="0"/>
              <a:t>of </a:t>
            </a:r>
            <a:r>
              <a:rPr lang="en-GB" sz="1000" noProof="0" dirty="0" smtClean="0"/>
              <a:t>~ 80 </a:t>
            </a:r>
            <a:r>
              <a:rPr lang="en-GB" sz="1000" noProof="0" dirty="0"/>
              <a:t>g of glucose per day = 240 c</a:t>
            </a:r>
            <a:r>
              <a:rPr lang="en-GB" sz="1000" noProof="0" dirty="0" smtClean="0"/>
              <a:t>al/day.</a:t>
            </a:r>
            <a:endParaRPr lang="en-GB" sz="1000" noProof="0" dirty="0"/>
          </a:p>
          <a:p>
            <a:r>
              <a:rPr lang="en-GB" sz="1000" noProof="0" dirty="0"/>
              <a:t>1. Bakris GL, et al. </a:t>
            </a:r>
            <a:r>
              <a:rPr lang="en-GB" sz="1000" i="1" noProof="0" dirty="0"/>
              <a:t>Kidney </a:t>
            </a:r>
            <a:r>
              <a:rPr lang="en-GB" sz="1000" i="1" noProof="0" dirty="0" smtClean="0"/>
              <a:t>Int</a:t>
            </a:r>
            <a:r>
              <a:rPr lang="en-GB" sz="1000" noProof="0" dirty="0" smtClean="0"/>
              <a:t>. 2009;75;1272–1277</a:t>
            </a:r>
            <a:r>
              <a:rPr lang="en-GB" sz="1000" noProof="0" dirty="0"/>
              <a:t>.</a:t>
            </a:r>
          </a:p>
        </p:txBody>
      </p:sp>
      <p:sp>
        <p:nvSpPr>
          <p:cNvPr id="384007" name="Title 48"/>
          <p:cNvSpPr>
            <a:spLocks noGrp="1"/>
          </p:cNvSpPr>
          <p:nvPr>
            <p:ph type="title"/>
          </p:nvPr>
        </p:nvSpPr>
        <p:spPr/>
        <p:txBody>
          <a:bodyPr/>
          <a:lstStyle/>
          <a:p>
            <a:r>
              <a:rPr lang="en-GB" noProof="0" dirty="0"/>
              <a:t>Urinary glucose excretion via SGLT2 inhibition</a:t>
            </a:r>
            <a:r>
              <a:rPr lang="en-GB" baseline="30000" noProof="0" dirty="0"/>
              <a:t>1</a:t>
            </a:r>
            <a:endParaRPr lang="en-GB" noProof="0" dirty="0"/>
          </a:p>
        </p:txBody>
      </p:sp>
      <p:sp>
        <p:nvSpPr>
          <p:cNvPr id="10" name="Text Placeholder 9"/>
          <p:cNvSpPr>
            <a:spLocks noGrp="1"/>
          </p:cNvSpPr>
          <p:nvPr>
            <p:ph type="body" sz="quarter" idx="14"/>
          </p:nvPr>
        </p:nvSpPr>
        <p:spPr/>
        <p:txBody>
          <a:bodyPr/>
          <a:lstStyle/>
          <a:p>
            <a:endParaRPr lang="en-GB" dirty="0"/>
          </a:p>
        </p:txBody>
      </p:sp>
      <p:sp>
        <p:nvSpPr>
          <p:cNvPr id="69" name="Hexagon 68"/>
          <p:cNvSpPr/>
          <p:nvPr/>
        </p:nvSpPr>
        <p:spPr>
          <a:xfrm>
            <a:off x="1983006" y="2341474"/>
            <a:ext cx="131025" cy="11099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70" name="Hexagon 69"/>
          <p:cNvSpPr/>
          <p:nvPr/>
        </p:nvSpPr>
        <p:spPr>
          <a:xfrm>
            <a:off x="2149308" y="2277572"/>
            <a:ext cx="133543"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61" name="Hexagon 60"/>
          <p:cNvSpPr/>
          <p:nvPr/>
        </p:nvSpPr>
        <p:spPr>
          <a:xfrm>
            <a:off x="2267744" y="238941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78" name="Hexagon 77"/>
          <p:cNvSpPr/>
          <p:nvPr/>
        </p:nvSpPr>
        <p:spPr>
          <a:xfrm>
            <a:off x="2333244" y="238520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85" name="Hexagon 84"/>
          <p:cNvSpPr/>
          <p:nvPr/>
        </p:nvSpPr>
        <p:spPr>
          <a:xfrm>
            <a:off x="1937652" y="261054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86" name="Hexagon 85"/>
          <p:cNvSpPr/>
          <p:nvPr/>
        </p:nvSpPr>
        <p:spPr>
          <a:xfrm>
            <a:off x="1998124" y="240538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grpSp>
        <p:nvGrpSpPr>
          <p:cNvPr id="3" name="Group 43"/>
          <p:cNvGrpSpPr>
            <a:grpSpLocks/>
          </p:cNvGrpSpPr>
          <p:nvPr/>
        </p:nvGrpSpPr>
        <p:grpSpPr bwMode="auto">
          <a:xfrm>
            <a:off x="1353081" y="3819785"/>
            <a:ext cx="1249772" cy="450698"/>
            <a:chOff x="3037927" y="2115188"/>
            <a:chExt cx="1252028" cy="453012"/>
          </a:xfrm>
        </p:grpSpPr>
        <p:sp>
          <p:nvSpPr>
            <p:cNvPr id="44" name="Rounded Rectangle 43"/>
            <p:cNvSpPr/>
            <p:nvPr/>
          </p:nvSpPr>
          <p:spPr>
            <a:xfrm>
              <a:off x="3161614" y="2115188"/>
              <a:ext cx="992031" cy="4530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384033" name="TextBox 7"/>
            <p:cNvSpPr txBox="1">
              <a:spLocks noChangeArrowheads="1"/>
            </p:cNvSpPr>
            <p:nvPr/>
          </p:nvSpPr>
          <p:spPr bwMode="auto">
            <a:xfrm>
              <a:off x="3037927" y="2174746"/>
              <a:ext cx="1252028" cy="335330"/>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smtClean="0">
                  <a:solidFill>
                    <a:srgbClr val="4D4D4F"/>
                  </a:solidFill>
                  <a:cs typeface="Arial" charset="0"/>
                </a:rPr>
                <a:t>SGLT2</a:t>
              </a:r>
              <a:endParaRPr lang="en-GB" sz="1600" dirty="0">
                <a:solidFill>
                  <a:srgbClr val="4D4D4F"/>
                </a:solidFill>
                <a:cs typeface="Arial" charset="0"/>
              </a:endParaRPr>
            </a:p>
          </p:txBody>
        </p:sp>
      </p:grpSp>
      <p:grpSp>
        <p:nvGrpSpPr>
          <p:cNvPr id="4" name="Group 35"/>
          <p:cNvGrpSpPr>
            <a:grpSpLocks/>
          </p:cNvGrpSpPr>
          <p:nvPr/>
        </p:nvGrpSpPr>
        <p:grpSpPr bwMode="auto">
          <a:xfrm>
            <a:off x="1337962" y="3446991"/>
            <a:ext cx="1224576" cy="929863"/>
            <a:chOff x="1246423" y="3271345"/>
            <a:chExt cx="1157818" cy="837275"/>
          </a:xfrm>
        </p:grpSpPr>
        <p:sp>
          <p:nvSpPr>
            <p:cNvPr id="34" name="Isosceles Triangle 33"/>
            <p:cNvSpPr/>
            <p:nvPr/>
          </p:nvSpPr>
          <p:spPr>
            <a:xfrm>
              <a:off x="1246423" y="3271345"/>
              <a:ext cx="1157818" cy="837275"/>
            </a:xfrm>
            <a:prstGeom prst="triangle">
              <a:avLst>
                <a:gd name="adj" fmla="val 49319"/>
              </a:avLst>
            </a:prstGeom>
            <a:solidFill>
              <a:srgbClr val="0590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2000" dirty="0">
                <a:solidFill>
                  <a:srgbClr val="4D4D4F"/>
                </a:solidFill>
                <a:cs typeface="Arial" pitchFamily="34" charset="0"/>
              </a:endParaRPr>
            </a:p>
          </p:txBody>
        </p:sp>
        <p:sp>
          <p:nvSpPr>
            <p:cNvPr id="384031" name="Rectangle 34"/>
            <p:cNvSpPr>
              <a:spLocks noChangeArrowheads="1"/>
            </p:cNvSpPr>
            <p:nvPr/>
          </p:nvSpPr>
          <p:spPr bwMode="auto">
            <a:xfrm>
              <a:off x="1486015" y="3627796"/>
              <a:ext cx="653533" cy="381863"/>
            </a:xfrm>
            <a:prstGeom prst="rect">
              <a:avLst/>
            </a:prstGeom>
            <a:noFill/>
            <a:ln w="9525">
              <a:noFill/>
              <a:miter lim="800000"/>
              <a:headEnd/>
              <a:tailEnd/>
            </a:ln>
          </p:spPr>
          <p:txBody>
            <a:bodyPr wrap="none">
              <a:spAutoFit/>
            </a:bodyPr>
            <a:lstStyle/>
            <a:p>
              <a:pPr algn="ctr" fontAlgn="base">
                <a:lnSpc>
                  <a:spcPct val="98000"/>
                </a:lnSpc>
                <a:spcBef>
                  <a:spcPct val="0"/>
                </a:spcBef>
                <a:spcAft>
                  <a:spcPct val="0"/>
                </a:spcAft>
              </a:pPr>
              <a:r>
                <a:rPr lang="en-GB" sz="1100" b="1" dirty="0" smtClean="0">
                  <a:solidFill>
                    <a:prstClr val="white"/>
                  </a:solidFill>
                  <a:cs typeface="Arial" charset="0"/>
                </a:rPr>
                <a:t>SGLT2</a:t>
              </a:r>
              <a:r>
                <a:rPr lang="en-GB" sz="1100" b="1" dirty="0">
                  <a:solidFill>
                    <a:prstClr val="white"/>
                  </a:solidFill>
                  <a:cs typeface="Arial" charset="0"/>
                </a:rPr>
                <a:t/>
              </a:r>
              <a:br>
                <a:rPr lang="en-GB" sz="1100" b="1" dirty="0">
                  <a:solidFill>
                    <a:prstClr val="white"/>
                  </a:solidFill>
                  <a:cs typeface="Arial" charset="0"/>
                </a:rPr>
              </a:br>
              <a:r>
                <a:rPr lang="en-GB" sz="1100" b="1" dirty="0" smtClean="0">
                  <a:solidFill>
                    <a:prstClr val="white"/>
                  </a:solidFill>
                  <a:cs typeface="Arial" charset="0"/>
                </a:rPr>
                <a:t>inhibitor</a:t>
              </a:r>
              <a:endParaRPr lang="en-GB" sz="1100" b="1" dirty="0">
                <a:solidFill>
                  <a:prstClr val="white"/>
                </a:solidFill>
                <a:cs typeface="Arial" charset="0"/>
              </a:endParaRPr>
            </a:p>
          </p:txBody>
        </p:sp>
      </p:grpSp>
      <p:sp>
        <p:nvSpPr>
          <p:cNvPr id="36" name="Down Arrow 35"/>
          <p:cNvSpPr/>
          <p:nvPr/>
        </p:nvSpPr>
        <p:spPr>
          <a:xfrm rot="3074688">
            <a:off x="3000755" y="4471630"/>
            <a:ext cx="373338" cy="32756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400" b="1" u="sng" dirty="0">
              <a:solidFill>
                <a:srgbClr val="4D4D4F"/>
              </a:solidFill>
              <a:cs typeface="Arial" pitchFamily="34" charset="0"/>
            </a:endParaRPr>
          </a:p>
        </p:txBody>
      </p:sp>
      <p:sp>
        <p:nvSpPr>
          <p:cNvPr id="37" name="Hexagon 36"/>
          <p:cNvSpPr/>
          <p:nvPr/>
        </p:nvSpPr>
        <p:spPr>
          <a:xfrm>
            <a:off x="1191820" y="2247300"/>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41" name="Hexagon 40"/>
          <p:cNvSpPr/>
          <p:nvPr/>
        </p:nvSpPr>
        <p:spPr>
          <a:xfrm>
            <a:off x="1272450" y="2348202"/>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42" name="Hexagon 41"/>
          <p:cNvSpPr/>
          <p:nvPr/>
        </p:nvSpPr>
        <p:spPr>
          <a:xfrm>
            <a:off x="1471507" y="2489465"/>
            <a:ext cx="128506" cy="11099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grpSp>
        <p:nvGrpSpPr>
          <p:cNvPr id="5" name="Group 44"/>
          <p:cNvGrpSpPr>
            <a:grpSpLocks/>
          </p:cNvGrpSpPr>
          <p:nvPr/>
        </p:nvGrpSpPr>
        <p:grpSpPr bwMode="auto">
          <a:xfrm>
            <a:off x="1985525" y="4953330"/>
            <a:ext cx="957487" cy="365970"/>
            <a:chOff x="3860034" y="4747746"/>
            <a:chExt cx="956330" cy="374350"/>
          </a:xfrm>
        </p:grpSpPr>
        <p:sp>
          <p:nvSpPr>
            <p:cNvPr id="48" name="Rounded Rectangle 47"/>
            <p:cNvSpPr/>
            <p:nvPr/>
          </p:nvSpPr>
          <p:spPr>
            <a:xfrm>
              <a:off x="3905334" y="4747746"/>
              <a:ext cx="815397" cy="3720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384029" name="TextBox 14"/>
            <p:cNvSpPr txBox="1">
              <a:spLocks noChangeArrowheads="1"/>
            </p:cNvSpPr>
            <p:nvPr/>
          </p:nvSpPr>
          <p:spPr bwMode="auto">
            <a:xfrm>
              <a:off x="3860034" y="4749947"/>
              <a:ext cx="956330" cy="372149"/>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dirty="0" smtClean="0">
                  <a:solidFill>
                    <a:srgbClr val="4D4D4F"/>
                  </a:solidFill>
                  <a:cs typeface="Arial" charset="0"/>
                </a:rPr>
                <a:t>SGLT1</a:t>
              </a:r>
              <a:endParaRPr lang="en-GB" dirty="0">
                <a:solidFill>
                  <a:srgbClr val="4D4D4F"/>
                </a:solidFill>
                <a:cs typeface="Arial" charset="0"/>
              </a:endParaRPr>
            </a:p>
          </p:txBody>
        </p:sp>
      </p:grpSp>
      <p:grpSp>
        <p:nvGrpSpPr>
          <p:cNvPr id="6" name="Group 13"/>
          <p:cNvGrpSpPr>
            <a:grpSpLocks/>
          </p:cNvGrpSpPr>
          <p:nvPr/>
        </p:nvGrpSpPr>
        <p:grpSpPr bwMode="auto">
          <a:xfrm>
            <a:off x="7077712" y="3162226"/>
            <a:ext cx="1835696" cy="3291108"/>
            <a:chOff x="4213225" y="1238794"/>
            <a:chExt cx="4745038" cy="1487216"/>
          </a:xfrm>
        </p:grpSpPr>
        <p:sp>
          <p:nvSpPr>
            <p:cNvPr id="45" name="Rounded Rectangle 44"/>
            <p:cNvSpPr/>
            <p:nvPr/>
          </p:nvSpPr>
          <p:spPr bwMode="auto">
            <a:xfrm>
              <a:off x="4213225" y="1238794"/>
              <a:ext cx="4745038" cy="1487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600" dirty="0">
                <a:solidFill>
                  <a:srgbClr val="4D4D4F"/>
                </a:solidFill>
                <a:cs typeface="Arial" pitchFamily="34" charset="0"/>
              </a:endParaRPr>
            </a:p>
          </p:txBody>
        </p:sp>
        <p:sp>
          <p:nvSpPr>
            <p:cNvPr id="55" name="TextBox 68"/>
            <p:cNvSpPr txBox="1">
              <a:spLocks noChangeArrowheads="1"/>
            </p:cNvSpPr>
            <p:nvPr/>
          </p:nvSpPr>
          <p:spPr bwMode="auto">
            <a:xfrm>
              <a:off x="4289419" y="1520004"/>
              <a:ext cx="4634690" cy="913993"/>
            </a:xfrm>
            <a:prstGeom prst="rect">
              <a:avLst/>
            </a:prstGeom>
            <a:noFill/>
            <a:ln w="9525">
              <a:noFill/>
              <a:miter lim="800000"/>
              <a:headEnd/>
              <a:tailEnd/>
            </a:ln>
          </p:spPr>
          <p:txBody>
            <a:bodyPr anchor="ctr">
              <a:spAutoFit/>
            </a:bodyPr>
            <a:lstStyle/>
            <a:p>
              <a:pPr algn="ctr" fontAlgn="base">
                <a:lnSpc>
                  <a:spcPct val="98000"/>
                </a:lnSpc>
                <a:spcBef>
                  <a:spcPct val="0"/>
                </a:spcBef>
                <a:spcAft>
                  <a:spcPct val="0"/>
                </a:spcAft>
              </a:pPr>
              <a:r>
                <a:rPr lang="en-GB" sz="1600" dirty="0">
                  <a:solidFill>
                    <a:srgbClr val="4D4D4F"/>
                  </a:solidFill>
                  <a:cs typeface="Arial" charset="0"/>
                </a:rPr>
                <a:t>SGLT2 inhibitors reduce glucose </a:t>
              </a:r>
              <a:r>
                <a:rPr lang="en-GB" sz="1600" dirty="0" smtClean="0">
                  <a:solidFill>
                    <a:srgbClr val="4D4D4F"/>
                  </a:solidFill>
                  <a:cs typeface="Arial" charset="0"/>
                </a:rPr>
                <a:t/>
              </a:r>
              <a:br>
                <a:rPr lang="en-GB" sz="1600" dirty="0" smtClean="0">
                  <a:solidFill>
                    <a:srgbClr val="4D4D4F"/>
                  </a:solidFill>
                  <a:cs typeface="Arial" charset="0"/>
                </a:rPr>
              </a:br>
              <a:r>
                <a:rPr lang="en-GB" sz="1600" dirty="0" smtClean="0">
                  <a:solidFill>
                    <a:srgbClr val="4D4D4F"/>
                  </a:solidFill>
                  <a:cs typeface="Arial" charset="0"/>
                </a:rPr>
                <a:t>re-absorption </a:t>
              </a:r>
              <a:r>
                <a:rPr lang="en-GB" sz="1600" dirty="0">
                  <a:solidFill>
                    <a:srgbClr val="4D4D4F"/>
                  </a:solidFill>
                  <a:cs typeface="Arial" charset="0"/>
                </a:rPr>
                <a:t/>
              </a:r>
              <a:br>
                <a:rPr lang="en-GB" sz="1600" dirty="0">
                  <a:solidFill>
                    <a:srgbClr val="4D4D4F"/>
                  </a:solidFill>
                  <a:cs typeface="Arial" charset="0"/>
                </a:rPr>
              </a:br>
              <a:r>
                <a:rPr lang="en-GB" sz="1600" dirty="0">
                  <a:solidFill>
                    <a:srgbClr val="4D4D4F"/>
                  </a:solidFill>
                  <a:cs typeface="Arial" charset="0"/>
                </a:rPr>
                <a:t>in the proximal tubule, leading to </a:t>
              </a:r>
              <a:r>
                <a:rPr lang="en-GB" sz="1600" dirty="0" smtClean="0">
                  <a:solidFill>
                    <a:srgbClr val="4D4D4F"/>
                  </a:solidFill>
                  <a:cs typeface="Arial" charset="0"/>
                </a:rPr>
                <a:t>urinary glucose excretion</a:t>
              </a:r>
              <a:r>
                <a:rPr lang="en-GB" sz="1600" dirty="0" smtClean="0">
                  <a:solidFill>
                    <a:srgbClr val="4D4D4F"/>
                  </a:solidFill>
                </a:rPr>
                <a:t>*</a:t>
              </a:r>
              <a:r>
                <a:rPr lang="en-GB" sz="1600" dirty="0" smtClean="0">
                  <a:solidFill>
                    <a:srgbClr val="4D4D4F"/>
                  </a:solidFill>
                  <a:cs typeface="Arial" charset="0"/>
                </a:rPr>
                <a:t> and osmotic diuresis</a:t>
              </a:r>
              <a:endParaRPr lang="en-GB" sz="1600" dirty="0">
                <a:solidFill>
                  <a:srgbClr val="4D4D4F"/>
                </a:solidFill>
                <a:cs typeface="Arial" charset="0"/>
              </a:endParaRPr>
            </a:p>
          </p:txBody>
        </p:sp>
      </p:grpSp>
      <p:grpSp>
        <p:nvGrpSpPr>
          <p:cNvPr id="7" name="Group 47"/>
          <p:cNvGrpSpPr>
            <a:grpSpLocks/>
          </p:cNvGrpSpPr>
          <p:nvPr/>
        </p:nvGrpSpPr>
        <p:grpSpPr bwMode="auto">
          <a:xfrm>
            <a:off x="179512" y="1377181"/>
            <a:ext cx="1850320" cy="787113"/>
            <a:chOff x="1783124" y="959588"/>
            <a:chExt cx="1528120" cy="969909"/>
          </a:xfrm>
        </p:grpSpPr>
        <p:grpSp>
          <p:nvGrpSpPr>
            <p:cNvPr id="8" name="Group 46"/>
            <p:cNvGrpSpPr>
              <a:grpSpLocks/>
            </p:cNvGrpSpPr>
            <p:nvPr/>
          </p:nvGrpSpPr>
          <p:grpSpPr bwMode="auto">
            <a:xfrm>
              <a:off x="1783124" y="959588"/>
              <a:ext cx="1528120" cy="782842"/>
              <a:chOff x="1783124" y="920173"/>
              <a:chExt cx="1528120" cy="782842"/>
            </a:xfrm>
          </p:grpSpPr>
          <p:sp>
            <p:nvSpPr>
              <p:cNvPr id="59" name="Rounded Rectangle 58"/>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dirty="0">
                  <a:solidFill>
                    <a:srgbClr val="4D4D4F"/>
                  </a:solidFill>
                  <a:cs typeface="Arial" pitchFamily="34" charset="0"/>
                </a:endParaRPr>
              </a:p>
            </p:txBody>
          </p:sp>
          <p:sp>
            <p:nvSpPr>
              <p:cNvPr id="60" name="TextBox 4"/>
              <p:cNvSpPr txBox="1">
                <a:spLocks noChangeArrowheads="1"/>
              </p:cNvSpPr>
              <p:nvPr/>
            </p:nvSpPr>
            <p:spPr bwMode="auto">
              <a:xfrm>
                <a:off x="1783124" y="920173"/>
                <a:ext cx="1528120" cy="782842"/>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dirty="0" smtClean="0">
                    <a:solidFill>
                      <a:srgbClr val="4D4D4F"/>
                    </a:solidFill>
                    <a:cs typeface="Arial" charset="0"/>
                  </a:rPr>
                  <a:t>Filtered glucose load &gt; 180 g/day</a:t>
                </a:r>
                <a:endParaRPr lang="en-GB" dirty="0">
                  <a:solidFill>
                    <a:srgbClr val="4D4D4F"/>
                  </a:solidFill>
                  <a:cs typeface="Arial" charset="0"/>
                </a:endParaRPr>
              </a:p>
            </p:txBody>
          </p:sp>
        </p:grpSp>
        <p:sp>
          <p:nvSpPr>
            <p:cNvPr id="58" name="Isosceles Triangle 57"/>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50" dirty="0">
                <a:solidFill>
                  <a:srgbClr val="4D4D4F"/>
                </a:solidFill>
                <a:cs typeface="Arial" pitchFamily="34" charset="0"/>
              </a:endParaRPr>
            </a:p>
          </p:txBody>
        </p:sp>
      </p:grpSp>
      <p:sp>
        <p:nvSpPr>
          <p:cNvPr id="62" name="Hexagon 61"/>
          <p:cNvSpPr/>
          <p:nvPr/>
        </p:nvSpPr>
        <p:spPr>
          <a:xfrm>
            <a:off x="2267744" y="2359751"/>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
        <p:nvSpPr>
          <p:cNvPr id="63" name="Hexagon 62"/>
          <p:cNvSpPr/>
          <p:nvPr/>
        </p:nvSpPr>
        <p:spPr>
          <a:xfrm>
            <a:off x="2267744" y="2431759"/>
            <a:ext cx="131025" cy="11435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dirty="0">
              <a:solidFill>
                <a:srgbClr val="4D4D4F"/>
              </a:solidFill>
              <a:cs typeface="Arial" pitchFamily="34" charset="0"/>
            </a:endParaRPr>
          </a:p>
        </p:txBody>
      </p:sp>
    </p:spTree>
    <p:custDataLst>
      <p:tags r:id="rId1"/>
    </p:custDataLst>
    <p:extLst>
      <p:ext uri="{BB962C8B-B14F-4D97-AF65-F5344CB8AC3E}">
        <p14:creationId xmlns:p14="http://schemas.microsoft.com/office/powerpoint/2010/main" val="3190840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8" presetClass="entr" presetSubtype="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strips(downRight)">
                                      <p:cBhvr>
                                        <p:cTn id="19" dur="4500"/>
                                        <p:tgtEl>
                                          <p:spTgt spid="51"/>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400"/>
                                        <p:tgtEl>
                                          <p:spTgt spid="6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200"/>
                                        <p:tgtEl>
                                          <p:spTgt spid="70"/>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400"/>
                                        <p:tgtEl>
                                          <p:spTgt spid="78"/>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400"/>
                                        <p:tgtEl>
                                          <p:spTgt spid="6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400"/>
                                        <p:tgtEl>
                                          <p:spTgt spid="63"/>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400"/>
                                        <p:tgtEl>
                                          <p:spTgt spid="62"/>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300"/>
                                        <p:tgtEl>
                                          <p:spTgt spid="86"/>
                                        </p:tgtEl>
                                      </p:cBhvr>
                                    </p:animEffect>
                                  </p:childTnLst>
                                </p:cTn>
                              </p:par>
                              <p:par>
                                <p:cTn id="44" presetID="18" presetClass="entr" presetSubtype="3" fill="hold" nodeType="withEffect">
                                  <p:stCondLst>
                                    <p:cond delay="3300"/>
                                  </p:stCondLst>
                                  <p:childTnLst>
                                    <p:set>
                                      <p:cBhvr>
                                        <p:cTn id="45" dur="1" fill="hold">
                                          <p:stCondLst>
                                            <p:cond delay="0"/>
                                          </p:stCondLst>
                                        </p:cTn>
                                        <p:tgtEl>
                                          <p:spTgt spid="50"/>
                                        </p:tgtEl>
                                        <p:attrNameLst>
                                          <p:attrName>style.visibility</p:attrName>
                                        </p:attrNameLst>
                                      </p:cBhvr>
                                      <p:to>
                                        <p:strVal val="visible"/>
                                      </p:to>
                                    </p:set>
                                    <p:animEffect transition="in" filter="strips(upRight)">
                                      <p:cBhvr>
                                        <p:cTn id="46" dur="2900"/>
                                        <p:tgtEl>
                                          <p:spTgt spid="50"/>
                                        </p:tgtEl>
                                      </p:cBhvr>
                                    </p:animEffect>
                                  </p:childTnLst>
                                </p:cTn>
                              </p:par>
                              <p:par>
                                <p:cTn id="47" presetID="18" presetClass="entr" presetSubtype="6" fill="hold" nodeType="withEffect">
                                  <p:stCondLst>
                                    <p:cond delay="5100"/>
                                  </p:stCondLst>
                                  <p:childTnLst>
                                    <p:set>
                                      <p:cBhvr>
                                        <p:cTn id="48" dur="1" fill="hold">
                                          <p:stCondLst>
                                            <p:cond delay="0"/>
                                          </p:stCondLst>
                                        </p:cTn>
                                        <p:tgtEl>
                                          <p:spTgt spid="53"/>
                                        </p:tgtEl>
                                        <p:attrNameLst>
                                          <p:attrName>style.visibility</p:attrName>
                                        </p:attrNameLst>
                                      </p:cBhvr>
                                      <p:to>
                                        <p:strVal val="visible"/>
                                      </p:to>
                                    </p:set>
                                    <p:animEffect transition="in" filter="strips(downRight)">
                                      <p:cBhvr>
                                        <p:cTn id="49" dur="3000"/>
                                        <p:tgtEl>
                                          <p:spTgt spid="53"/>
                                        </p:tgtEl>
                                      </p:cBhvr>
                                    </p:animEffect>
                                  </p:childTnLst>
                                </p:cTn>
                              </p:par>
                              <p:par>
                                <p:cTn id="50" presetID="0" presetClass="path" presetSubtype="0" accel="50000" decel="50000" fill="hold" grpId="0" nodeType="withEffect">
                                  <p:stCondLst>
                                    <p:cond delay="0"/>
                                  </p:stCondLst>
                                  <p:childTnLst>
                                    <p:animMotion origin="layout" path="M 2.77778E-6 4.81481E-6 L 0.06093 -0.00047 L 0.10416 0.05162 L 0.13125 0.05856 L 0.14323 0.08958 L 0.1625 0.07337 L 0.18646 0.05972 L 0.21736 0.08263 L 0.23333 0.05925 L 0.23732 0.11041 L 0.20139 0.11087 L 0.15625 0.14097 L 0.15347 0.18356 L 0.15903 0.26041 L 0.16319 0.30671 L 0.16736 0.36967 " pathEditMode="relative" rAng="0" ptsTypes="AAAAAAAAAAAAAAAA">
                                      <p:cBhvr>
                                        <p:cTn id="51" dur="5100" fill="hold"/>
                                        <p:tgtEl>
                                          <p:spTgt spid="85"/>
                                        </p:tgtEl>
                                        <p:attrNameLst>
                                          <p:attrName>ppt_x</p:attrName>
                                          <p:attrName>ppt_y</p:attrName>
                                        </p:attrNameLst>
                                      </p:cBhvr>
                                      <p:rCtr x="11858" y="18449"/>
                                    </p:animMotion>
                                  </p:childTnLst>
                                </p:cTn>
                              </p:par>
                              <p:par>
                                <p:cTn id="52" presetID="0" presetClass="path" presetSubtype="0" accel="50000" decel="50000" fill="hold" grpId="0" nodeType="withEffect">
                                  <p:stCondLst>
                                    <p:cond delay="0"/>
                                  </p:stCondLst>
                                  <p:childTnLst>
                                    <p:animMotion origin="layout" path="M 0.00087 -4.07407E-6 L 0.08195 0.05649 L 0.09792 0.07987 L 0.12796 0.09491 L 0.13785 0.11991 L 0.15087 0.10764 L 0.17639 0.08912 L 0.20903 0.11366 L 0.22987 0.08959 L 0.23664 0.13102 L 0.22396 0.14445 L 0.19914 0.13912 L 0.19115 0.16366 L 0.16789 0.16528 L 0.16025 0.19723 L 0.15938 0.27014 L 0.15799 0.31459 L 0.1566 0.41366 " pathEditMode="relative" rAng="0" ptsTypes="AAAAAAAAAAAAAAAAAA">
                                      <p:cBhvr>
                                        <p:cTn id="53" dur="6100" fill="hold"/>
                                        <p:tgtEl>
                                          <p:spTgt spid="86"/>
                                        </p:tgtEl>
                                        <p:attrNameLst>
                                          <p:attrName>ppt_x</p:attrName>
                                          <p:attrName>ppt_y</p:attrName>
                                        </p:attrNameLst>
                                      </p:cBhvr>
                                      <p:rCtr x="11788" y="20671"/>
                                    </p:animMotion>
                                  </p:childTnLst>
                                </p:cTn>
                              </p:par>
                              <p:par>
                                <p:cTn id="54" presetID="0" presetClass="path" presetSubtype="0" fill="hold" grpId="0" nodeType="withEffect">
                                  <p:stCondLst>
                                    <p:cond delay="200"/>
                                  </p:stCondLst>
                                  <p:childTnLst>
                                    <p:animMotion origin="layout" path="M 1.66667E-6 -1.85185E-6 L 0.06528 0.04861 L 0.08559 0.08704 L 0.12639 0.10046 L 0.13767 0.13334 L 0.17639 0.09931 L 0.21076 0.12709 L 0.2368 0.10185 L 0.2316 0.15417 L 0.1993 0.1463 L 0.19444 0.17616 L 0.16962 0.17917 L 0.16215 0.21065 L 0.1717 0.51412 L 0.18038 0.54977 L 0.20382 0.56991 L 0.25069 0.56921 L 0.27413 0.54283 L 0.28316 0.49398 L 0.2809 0.21551 L 0.29531 0.20162 L 0.31128 0.17847 L 0.34531 0.20278 L 0.35087 0.18681 L 0.35538 0.12408 L 0.39288 0.12593 L 0.43316 0.11366 L 0.45625 0.14306 L 0.46962 0.12639 L 0.48246 0.02408 L 0.50208 0.03519 L 0.50382 0.21412 L 0.50712 0.58519 " pathEditMode="relative" rAng="0" ptsTypes="AAAAAAAAAAAAAAAAAAAAAAAAAAAAAAAAA">
                                      <p:cBhvr>
                                        <p:cTn id="55" dur="7800" fill="hold"/>
                                        <p:tgtEl>
                                          <p:spTgt spid="69"/>
                                        </p:tgtEl>
                                        <p:attrNameLst>
                                          <p:attrName>ppt_x</p:attrName>
                                          <p:attrName>ppt_y</p:attrName>
                                        </p:attrNameLst>
                                      </p:cBhvr>
                                      <p:rCtr x="25347" y="29259"/>
                                    </p:animMotion>
                                  </p:childTnLst>
                                </p:cTn>
                              </p:par>
                              <p:par>
                                <p:cTn id="56" presetID="0" presetClass="path" presetSubtype="0" fill="hold" grpId="0" nodeType="withEffect">
                                  <p:stCondLst>
                                    <p:cond delay="700"/>
                                  </p:stCondLst>
                                  <p:childTnLst>
                                    <p:animMotion origin="layout" path="M -1.11111E-6 -4.07407E-6 L 0.07847 0.09862 L 0.10886 0.11088 L 0.11892 0.13982 L 0.13438 0.12963 L 0.15399 0.10834 L 0.17309 0.12176 L 0.19132 0.13334 L 0.21458 0.12431 L 0.1809 0.16065 L 0.1724 0.18287 L 0.14445 0.19699 L 0.15174 0.27408 L 0.15243 0.48866 L 0.15695 0.54283 L 0.18195 0.57686 L 0.23403 0.57963 L 0.25972 0.54422 L 0.26441 0.50024 L 0.26042 0.22315 L 0.28958 0.1875 L 0.32361 0.21551 L 0.33316 0.19468 L 0.33368 0.1338 L 0.40972 0.12431 L 0.44306 0.15649 L 0.45799 0.09769 L 0.46042 0.04329 L 0.46962 0.02755 L 0.48281 0.05278 L 0.49219 0.2132 L 0.49462 0.59537 " pathEditMode="relative" rAng="0" ptsTypes="AAAAAAAAAAAAAAAAAAAAAAAAAAAAAAAA">
                                      <p:cBhvr>
                                        <p:cTn id="57" dur="8100" fill="hold"/>
                                        <p:tgtEl>
                                          <p:spTgt spid="70"/>
                                        </p:tgtEl>
                                        <p:attrNameLst>
                                          <p:attrName>ppt_x</p:attrName>
                                          <p:attrName>ppt_y</p:attrName>
                                        </p:attrNameLst>
                                      </p:cBhvr>
                                      <p:rCtr x="24722" y="29769"/>
                                    </p:animMotion>
                                  </p:childTnLst>
                                </p:cTn>
                              </p:par>
                              <p:par>
                                <p:cTn id="58" presetID="0" presetClass="path" presetSubtype="0" fill="hold" grpId="0" nodeType="withEffect">
                                  <p:stCondLst>
                                    <p:cond delay="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59" dur="8300" fill="hold"/>
                                        <p:tgtEl>
                                          <p:spTgt spid="78"/>
                                        </p:tgtEl>
                                        <p:attrNameLst>
                                          <p:attrName>ppt_x</p:attrName>
                                          <p:attrName>ppt_y</p:attrName>
                                        </p:attrNameLst>
                                      </p:cBhvr>
                                      <p:rCtr x="23351" y="29468"/>
                                    </p:animMotion>
                                  </p:childTnLst>
                                </p:cTn>
                              </p:par>
                              <p:par>
                                <p:cTn id="60" presetID="0" presetClass="path" presetSubtype="0" fill="hold" grpId="0" nodeType="withEffect">
                                  <p:stCondLst>
                                    <p:cond delay="10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61" dur="8300" fill="hold"/>
                                        <p:tgtEl>
                                          <p:spTgt spid="62"/>
                                        </p:tgtEl>
                                        <p:attrNameLst>
                                          <p:attrName>ppt_x</p:attrName>
                                          <p:attrName>ppt_y</p:attrName>
                                        </p:attrNameLst>
                                      </p:cBhvr>
                                      <p:rCtr x="23351" y="29468"/>
                                    </p:animMotion>
                                  </p:childTnLst>
                                </p:cTn>
                              </p:par>
                              <p:par>
                                <p:cTn id="62" presetID="0" presetClass="path" presetSubtype="0" fill="hold" grpId="0" nodeType="withEffect">
                                  <p:stCondLst>
                                    <p:cond delay="30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63" dur="8300" fill="hold"/>
                                        <p:tgtEl>
                                          <p:spTgt spid="63"/>
                                        </p:tgtEl>
                                        <p:attrNameLst>
                                          <p:attrName>ppt_x</p:attrName>
                                          <p:attrName>ppt_y</p:attrName>
                                        </p:attrNameLst>
                                      </p:cBhvr>
                                      <p:rCtr x="23351" y="29468"/>
                                    </p:animMotion>
                                  </p:childTnLst>
                                </p:cTn>
                              </p:par>
                              <p:par>
                                <p:cTn id="64" presetID="0" presetClass="path" presetSubtype="0" fill="hold" grpId="0" nodeType="withEffect">
                                  <p:stCondLst>
                                    <p:cond delay="20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65" dur="8300" fill="hold"/>
                                        <p:tgtEl>
                                          <p:spTgt spid="61"/>
                                        </p:tgtEl>
                                        <p:attrNameLst>
                                          <p:attrName>ppt_x</p:attrName>
                                          <p:attrName>ppt_y</p:attrName>
                                        </p:attrNameLst>
                                      </p:cBhvr>
                                      <p:rCtr x="23351" y="29468"/>
                                    </p:animMotion>
                                  </p:childTnLst>
                                </p:cTn>
                              </p:par>
                              <p:par>
                                <p:cTn id="66" presetID="10" presetClass="entr" presetSubtype="0" fill="hold" grpId="1"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200"/>
                                        <p:tgtEl>
                                          <p:spTgt spid="37"/>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700"/>
                                        <p:tgtEl>
                                          <p:spTgt spid="42"/>
                                        </p:tgtEl>
                                      </p:cBhvr>
                                    </p:animEffect>
                                  </p:childTnLst>
                                </p:cTn>
                              </p:par>
                              <p:par>
                                <p:cTn id="75" presetID="0" presetClass="path" presetSubtype="0" accel="50000" decel="50000" fill="hold" grpId="0" nodeType="withEffect">
                                  <p:stCondLst>
                                    <p:cond delay="0"/>
                                  </p:stCondLst>
                                  <p:childTnLst>
                                    <p:animMotion origin="layout" path="M 0 4.07407E-6 L 0.03906 0.0375 L 0.14462 0.04953 L 0.1849 0.10254 L 0.20781 0.11064 L 0.22569 0.14305 L 0.25573 0.10902 L 0.27656 0.12731 L 0.31528 0.10949 L 0.32413 0.13611 L 0.31406 0.16597 L 0.27049 0.16759 L 0.24965 0.18426 L 0.23142 0.21157 L 0.24462 0.28472 L 0.24323 0.40787 L 0.2467 0.45509 " pathEditMode="relative" rAng="0" ptsTypes="AAAAAAAAAAAAAAAAA">
                                      <p:cBhvr>
                                        <p:cTn id="76" dur="4300" fill="hold"/>
                                        <p:tgtEl>
                                          <p:spTgt spid="37"/>
                                        </p:tgtEl>
                                        <p:attrNameLst>
                                          <p:attrName>ppt_x</p:attrName>
                                          <p:attrName>ppt_y</p:attrName>
                                        </p:attrNameLst>
                                      </p:cBhvr>
                                      <p:rCtr x="16198" y="22755"/>
                                    </p:animMotion>
                                  </p:childTnLst>
                                </p:cTn>
                              </p:par>
                              <p:par>
                                <p:cTn id="77" presetID="0" presetClass="path" presetSubtype="0" accel="50000" decel="50000" fill="hold" grpId="0" nodeType="withEffect">
                                  <p:stCondLst>
                                    <p:cond delay="0"/>
                                  </p:stCondLst>
                                  <p:childTnLst>
                                    <p:animMotion origin="layout" path="M -4.16667E-6 -7.40741E-7 L 0.05816 0.02708 L 0.13664 0.04329 L 0.1757 0.09051 L 0.20434 0.09838 L 0.21719 0.12755 L 0.25539 0.09977 L 0.3033 0.09676 L 0.31493 0.11435 L 0.30973 0.14583 L 0.27848 0.14792 L 0.26962 0.17037 L 0.24844 0.17361 L 0.22761 0.20903 L 0.23455 0.27662 L 0.23455 0.34792 L 0.23733 0.47014 " pathEditMode="relative" rAng="0" ptsTypes="AAAAAAAAAAAAAAAAA">
                                      <p:cBhvr>
                                        <p:cTn id="78" dur="4600" fill="hold"/>
                                        <p:tgtEl>
                                          <p:spTgt spid="41"/>
                                        </p:tgtEl>
                                        <p:attrNameLst>
                                          <p:attrName>ppt_x</p:attrName>
                                          <p:attrName>ppt_y</p:attrName>
                                        </p:attrNameLst>
                                      </p:cBhvr>
                                      <p:rCtr x="15747" y="23495"/>
                                    </p:animMotion>
                                  </p:childTnLst>
                                </p:cTn>
                              </p:par>
                              <p:par>
                                <p:cTn id="79" presetID="0" presetClass="path" presetSubtype="0" accel="50000" decel="50000" fill="hold" grpId="0" nodeType="withEffect">
                                  <p:stCondLst>
                                    <p:cond delay="500"/>
                                  </p:stCondLst>
                                  <p:childTnLst>
                                    <p:animMotion origin="layout" path="M -1.94444E-6 -1.11111E-6 L 0.05816 0.02708 L 0.1059 0.01273 L 0.15538 0.06644 L 0.18004 0.0757 L 0.19375 0.10787 L 0.2309 0.07384 L 0.25886 0.10208 L 0.28177 0.07639 L 0.29497 0.10857 L 0.28056 0.1331 L 0.25851 0.12662 L 0.24844 0.14954 L 0.21007 0.16505 L 0.20521 0.19352 L 0.21406 0.25602 L 0.21354 0.35347 L 0.21493 0.41829 " pathEditMode="relative" rAng="0" ptsTypes="AAAAAAAAAAAAAAAAAA">
                                      <p:cBhvr>
                                        <p:cTn id="80" dur="4600" fill="hold"/>
                                        <p:tgtEl>
                                          <p:spTgt spid="42"/>
                                        </p:tgtEl>
                                        <p:attrNameLst>
                                          <p:attrName>ppt_x</p:attrName>
                                          <p:attrName>ppt_y</p:attrName>
                                        </p:attrNameLst>
                                      </p:cBhvr>
                                      <p:rCtr x="14740" y="20903"/>
                                    </p:animMotion>
                                  </p:childTnLst>
                                </p:cTn>
                              </p:par>
                              <p:par>
                                <p:cTn id="81" presetID="10" presetClass="entr" presetSubtype="0" fill="hold" grpId="0" nodeType="withEffect">
                                  <p:stCondLst>
                                    <p:cond delay="270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2000"/>
                                        <p:tgtEl>
                                          <p:spTgt spid="36"/>
                                        </p:tgtEl>
                                      </p:cBhvr>
                                    </p:animEffect>
                                  </p:childTnLst>
                                </p:cTn>
                              </p:par>
                              <p:par>
                                <p:cTn id="84" presetID="10" presetClass="entr" presetSubtype="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700"/>
                                        <p:tgtEl>
                                          <p:spTgt spid="52"/>
                                        </p:tgtEl>
                                      </p:cBhvr>
                                    </p:animEffect>
                                  </p:childTnLst>
                                </p:cTn>
                              </p:par>
                              <p:par>
                                <p:cTn id="87" presetID="10" presetClass="exit" presetSubtype="0" fill="hold" grpId="2" nodeType="withEffect">
                                  <p:stCondLst>
                                    <p:cond delay="4200"/>
                                  </p:stCondLst>
                                  <p:childTnLst>
                                    <p:animEffect transition="out" filter="fade">
                                      <p:cBhvr>
                                        <p:cTn id="88" dur="2000"/>
                                        <p:tgtEl>
                                          <p:spTgt spid="85"/>
                                        </p:tgtEl>
                                      </p:cBhvr>
                                    </p:animEffect>
                                    <p:set>
                                      <p:cBhvr>
                                        <p:cTn id="89" dur="1" fill="hold">
                                          <p:stCondLst>
                                            <p:cond delay="1999"/>
                                          </p:stCondLst>
                                        </p:cTn>
                                        <p:tgtEl>
                                          <p:spTgt spid="85"/>
                                        </p:tgtEl>
                                        <p:attrNameLst>
                                          <p:attrName>style.visibility</p:attrName>
                                        </p:attrNameLst>
                                      </p:cBhvr>
                                      <p:to>
                                        <p:strVal val="hidden"/>
                                      </p:to>
                                    </p:set>
                                  </p:childTnLst>
                                </p:cTn>
                              </p:par>
                              <p:par>
                                <p:cTn id="90" presetID="10" presetClass="exit" presetSubtype="0" fill="hold" grpId="2" nodeType="withEffect">
                                  <p:stCondLst>
                                    <p:cond delay="3800"/>
                                  </p:stCondLst>
                                  <p:childTnLst>
                                    <p:animEffect transition="out" filter="fade">
                                      <p:cBhvr>
                                        <p:cTn id="91" dur="1700"/>
                                        <p:tgtEl>
                                          <p:spTgt spid="86"/>
                                        </p:tgtEl>
                                      </p:cBhvr>
                                    </p:animEffect>
                                    <p:set>
                                      <p:cBhvr>
                                        <p:cTn id="92" dur="1" fill="hold">
                                          <p:stCondLst>
                                            <p:cond delay="1699"/>
                                          </p:stCondLst>
                                        </p:cTn>
                                        <p:tgtEl>
                                          <p:spTgt spid="86"/>
                                        </p:tgtEl>
                                        <p:attrNameLst>
                                          <p:attrName>style.visibility</p:attrName>
                                        </p:attrNameLst>
                                      </p:cBhvr>
                                      <p:to>
                                        <p:strVal val="hidden"/>
                                      </p:to>
                                    </p:set>
                                  </p:childTnLst>
                                </p:cTn>
                              </p:par>
                              <p:par>
                                <p:cTn id="93" presetID="10" presetClass="exit" presetSubtype="0" fill="hold" grpId="2" nodeType="withEffect">
                                  <p:stCondLst>
                                    <p:cond delay="4400"/>
                                  </p:stCondLst>
                                  <p:childTnLst>
                                    <p:animEffect transition="out" filter="fade">
                                      <p:cBhvr>
                                        <p:cTn id="94" dur="2000"/>
                                        <p:tgtEl>
                                          <p:spTgt spid="37"/>
                                        </p:tgtEl>
                                      </p:cBhvr>
                                    </p:animEffect>
                                    <p:set>
                                      <p:cBhvr>
                                        <p:cTn id="95" dur="1" fill="hold">
                                          <p:stCondLst>
                                            <p:cond delay="1999"/>
                                          </p:stCondLst>
                                        </p:cTn>
                                        <p:tgtEl>
                                          <p:spTgt spid="37"/>
                                        </p:tgtEl>
                                        <p:attrNameLst>
                                          <p:attrName>style.visibility</p:attrName>
                                        </p:attrNameLst>
                                      </p:cBhvr>
                                      <p:to>
                                        <p:strVal val="hidden"/>
                                      </p:to>
                                    </p:set>
                                  </p:childTnLst>
                                </p:cTn>
                              </p:par>
                              <p:par>
                                <p:cTn id="96" presetID="10" presetClass="exit" presetSubtype="0" fill="hold" grpId="2" nodeType="withEffect">
                                  <p:stCondLst>
                                    <p:cond delay="3500"/>
                                  </p:stCondLst>
                                  <p:childTnLst>
                                    <p:animEffect transition="out" filter="fade">
                                      <p:cBhvr>
                                        <p:cTn id="97" dur="2000"/>
                                        <p:tgtEl>
                                          <p:spTgt spid="41"/>
                                        </p:tgtEl>
                                      </p:cBhvr>
                                    </p:animEffect>
                                    <p:set>
                                      <p:cBhvr>
                                        <p:cTn id="98" dur="1" fill="hold">
                                          <p:stCondLst>
                                            <p:cond delay="1999"/>
                                          </p:stCondLst>
                                        </p:cTn>
                                        <p:tgtEl>
                                          <p:spTgt spid="41"/>
                                        </p:tgtEl>
                                        <p:attrNameLst>
                                          <p:attrName>style.visibility</p:attrName>
                                        </p:attrNameLst>
                                      </p:cBhvr>
                                      <p:to>
                                        <p:strVal val="hidden"/>
                                      </p:to>
                                    </p:set>
                                  </p:childTnLst>
                                </p:cTn>
                              </p:par>
                              <p:par>
                                <p:cTn id="99" presetID="10" presetClass="exit" presetSubtype="0" fill="hold" grpId="2" nodeType="withEffect">
                                  <p:stCondLst>
                                    <p:cond delay="4800"/>
                                  </p:stCondLst>
                                  <p:childTnLst>
                                    <p:animEffect transition="out" filter="fade">
                                      <p:cBhvr>
                                        <p:cTn id="100" dur="1600"/>
                                        <p:tgtEl>
                                          <p:spTgt spid="42"/>
                                        </p:tgtEl>
                                      </p:cBhvr>
                                    </p:animEffect>
                                    <p:set>
                                      <p:cBhvr>
                                        <p:cTn id="101" dur="1" fill="hold">
                                          <p:stCondLst>
                                            <p:cond delay="15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0" grpId="1" animBg="1"/>
      <p:bldP spid="61" grpId="0" animBg="1"/>
      <p:bldP spid="61" grpId="1" animBg="1"/>
      <p:bldP spid="78" grpId="0" animBg="1"/>
      <p:bldP spid="78" grpId="1" animBg="1"/>
      <p:bldP spid="85" grpId="0" animBg="1"/>
      <p:bldP spid="85" grpId="1" animBg="1"/>
      <p:bldP spid="85" grpId="2" animBg="1"/>
      <p:bldP spid="86" grpId="0" animBg="1"/>
      <p:bldP spid="86" grpId="1" animBg="1"/>
      <p:bldP spid="86" grpId="2" animBg="1"/>
      <p:bldP spid="36" grpId="0" animBg="1"/>
      <p:bldP spid="37" grpId="0" animBg="1"/>
      <p:bldP spid="37" grpId="1" animBg="1"/>
      <p:bldP spid="37" grpId="2" animBg="1"/>
      <p:bldP spid="41" grpId="0" animBg="1"/>
      <p:bldP spid="41" grpId="1" animBg="1"/>
      <p:bldP spid="41" grpId="2" animBg="1"/>
      <p:bldP spid="42" grpId="0" animBg="1"/>
      <p:bldP spid="42" grpId="1" animBg="1"/>
      <p:bldP spid="42" grpId="2" animBg="1"/>
      <p:bldP spid="62" grpId="0" animBg="1"/>
      <p:bldP spid="62" grpId="1" animBg="1"/>
      <p:bldP spid="63" grpId="0" animBg="1"/>
      <p:bldP spid="6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noGrp="1"/>
          </p:cNvGraphicFramePr>
          <p:nvPr>
            <p:ph idx="4294967295"/>
            <p:extLst>
              <p:ext uri="{D42A27DB-BD31-4B8C-83A1-F6EECF244321}">
                <p14:modId xmlns:p14="http://schemas.microsoft.com/office/powerpoint/2010/main" val="247353471"/>
              </p:ext>
            </p:extLst>
          </p:nvPr>
        </p:nvGraphicFramePr>
        <p:xfrm>
          <a:off x="290537" y="777222"/>
          <a:ext cx="8580006" cy="505968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type="body" sz="quarter" idx="13"/>
          </p:nvPr>
        </p:nvSpPr>
        <p:spPr>
          <a:xfrm>
            <a:off x="611188" y="6200504"/>
            <a:ext cx="8208962" cy="541610"/>
          </a:xfrm>
        </p:spPr>
        <p:txBody>
          <a:bodyPr/>
          <a:lstStyle/>
          <a:p>
            <a:r>
              <a:rPr lang="en-GB" sz="1000" noProof="0" dirty="0" smtClean="0"/>
              <a:t>EMPA, </a:t>
            </a:r>
            <a:r>
              <a:rPr lang="en-GB" sz="1000" noProof="0" dirty="0" err="1"/>
              <a:t>empagliflozin</a:t>
            </a:r>
            <a:r>
              <a:rPr lang="en-GB" sz="1000" noProof="0" dirty="0"/>
              <a:t>; </a:t>
            </a:r>
            <a:r>
              <a:rPr lang="en-GB" sz="1000" noProof="0" dirty="0" smtClean="0"/>
              <a:t>HbA</a:t>
            </a:r>
            <a:r>
              <a:rPr lang="en-GB" sz="1000" baseline="-25000" noProof="0" dirty="0" smtClean="0"/>
              <a:t>1c,</a:t>
            </a:r>
            <a:r>
              <a:rPr lang="en-GB" sz="1000" noProof="0" dirty="0" smtClean="0"/>
              <a:t> </a:t>
            </a:r>
            <a:r>
              <a:rPr lang="en-GB" sz="1000" noProof="0" dirty="0"/>
              <a:t>glycosylated haemoglobin; </a:t>
            </a:r>
            <a:r>
              <a:rPr lang="en-GB" sz="1000" noProof="0" dirty="0" smtClean="0"/>
              <a:t>QD, </a:t>
            </a:r>
            <a:r>
              <a:rPr lang="en-GB" sz="1000" noProof="0" dirty="0"/>
              <a:t>once daily; </a:t>
            </a:r>
            <a:r>
              <a:rPr lang="en-GB" sz="1000" noProof="0" dirty="0" smtClean="0"/>
              <a:t>SE, </a:t>
            </a:r>
            <a:r>
              <a:rPr lang="en-GB" sz="1000" noProof="0" dirty="0"/>
              <a:t>standard </a:t>
            </a:r>
            <a:r>
              <a:rPr lang="en-GB" sz="1000" noProof="0" dirty="0" smtClean="0"/>
              <a:t>error.</a:t>
            </a:r>
            <a:endParaRPr lang="en-GB" sz="1000" noProof="0" dirty="0"/>
          </a:p>
          <a:p>
            <a:r>
              <a:rPr lang="en-GB" sz="1000" noProof="0" dirty="0" smtClean="0"/>
              <a:t>MMRM results, FAS (OC).</a:t>
            </a:r>
          </a:p>
          <a:p>
            <a:r>
              <a:rPr lang="en-GB" sz="1000" noProof="0" dirty="0" err="1"/>
              <a:t>Roden</a:t>
            </a:r>
            <a:r>
              <a:rPr lang="en-GB" sz="1000" noProof="0" dirty="0"/>
              <a:t> M, et al. </a:t>
            </a:r>
            <a:r>
              <a:rPr lang="en-GB" sz="1000" i="1" noProof="0" dirty="0"/>
              <a:t>Lancet Diabetes </a:t>
            </a:r>
            <a:r>
              <a:rPr lang="en-GB" sz="1000" i="1" noProof="0" dirty="0" err="1"/>
              <a:t>Endocrinol</a:t>
            </a:r>
            <a:r>
              <a:rPr lang="en-GB" sz="1000" i="1" noProof="0" dirty="0"/>
              <a:t>. </a:t>
            </a:r>
            <a:r>
              <a:rPr lang="en-GB" sz="1000" noProof="0" dirty="0" smtClean="0"/>
              <a:t>2013;1:208</a:t>
            </a:r>
            <a:r>
              <a:rPr lang="en-GB" sz="1000" noProof="0" dirty="0" smtClean="0">
                <a:latin typeface="Calibri"/>
              </a:rPr>
              <a:t>–</a:t>
            </a:r>
            <a:r>
              <a:rPr lang="en-GB" sz="1000" noProof="0" dirty="0" smtClean="0"/>
              <a:t>219</a:t>
            </a:r>
            <a:r>
              <a:rPr lang="en-GB" sz="1000" noProof="0" dirty="0"/>
              <a:t>.</a:t>
            </a:r>
          </a:p>
        </p:txBody>
      </p:sp>
      <p:sp>
        <p:nvSpPr>
          <p:cNvPr id="2" name="Title 1"/>
          <p:cNvSpPr>
            <a:spLocks noGrp="1"/>
          </p:cNvSpPr>
          <p:nvPr>
            <p:ph type="title"/>
          </p:nvPr>
        </p:nvSpPr>
        <p:spPr/>
        <p:txBody>
          <a:bodyPr/>
          <a:lstStyle/>
          <a:p>
            <a:r>
              <a:rPr lang="en-GB" noProof="0" dirty="0"/>
              <a:t>24-week </a:t>
            </a:r>
            <a:r>
              <a:rPr lang="en-GB" noProof="0" dirty="0" err="1"/>
              <a:t>empagliflozin</a:t>
            </a:r>
            <a:r>
              <a:rPr lang="en-GB" noProof="0" dirty="0"/>
              <a:t> monotherapy versus placebo and sitagliptin</a:t>
            </a:r>
            <a:br>
              <a:rPr lang="en-GB" noProof="0" dirty="0"/>
            </a:br>
            <a:r>
              <a:rPr lang="en-GB" noProof="0" dirty="0" smtClean="0"/>
              <a:t>Change from baseline </a:t>
            </a:r>
            <a:r>
              <a:rPr lang="en-GB" noProof="0" dirty="0"/>
              <a:t>in HbA</a:t>
            </a:r>
            <a:r>
              <a:rPr lang="en-GB" baseline="-25000" noProof="0" dirty="0"/>
              <a:t>1c</a:t>
            </a:r>
            <a:r>
              <a:rPr lang="en-GB" noProof="0" dirty="0"/>
              <a:t> over time</a:t>
            </a:r>
          </a:p>
        </p:txBody>
      </p:sp>
      <p:sp>
        <p:nvSpPr>
          <p:cNvPr id="5" name="Text Placeholder 4"/>
          <p:cNvSpPr>
            <a:spLocks noGrp="1"/>
          </p:cNvSpPr>
          <p:nvPr>
            <p:ph type="body" sz="quarter" idx="14"/>
          </p:nvPr>
        </p:nvSpPr>
        <p:spPr/>
        <p:txBody>
          <a:bodyPr/>
          <a:lstStyle/>
          <a:p>
            <a:r>
              <a:rPr lang="en-GB" noProof="0" dirty="0"/>
              <a:t>EMPA-REG </a:t>
            </a:r>
            <a:r>
              <a:rPr lang="en-GB" noProof="0" dirty="0" smtClean="0"/>
              <a:t>MONO</a:t>
            </a:r>
            <a:r>
              <a:rPr lang="en-GB" noProof="0" dirty="0" smtClean="0">
                <a:sym typeface="Symbol"/>
              </a:rPr>
              <a:t></a:t>
            </a:r>
            <a:r>
              <a:rPr lang="en-GB" noProof="0" dirty="0" smtClean="0"/>
              <a:t>: </a:t>
            </a:r>
            <a:r>
              <a:rPr lang="en-GB" noProof="0" dirty="0"/>
              <a:t>study 1245.20</a:t>
            </a:r>
          </a:p>
        </p:txBody>
      </p:sp>
      <p:sp>
        <p:nvSpPr>
          <p:cNvPr id="7" name="TextBox 6"/>
          <p:cNvSpPr txBox="1"/>
          <p:nvPr/>
        </p:nvSpPr>
        <p:spPr>
          <a:xfrm>
            <a:off x="3280383" y="4648564"/>
            <a:ext cx="1944216" cy="307777"/>
          </a:xfrm>
          <a:prstGeom prst="rect">
            <a:avLst/>
          </a:prstGeom>
          <a:noFill/>
        </p:spPr>
        <p:txBody>
          <a:bodyPr wrap="square" rtlCol="0">
            <a:spAutoFit/>
          </a:bodyPr>
          <a:lstStyle/>
          <a:p>
            <a:pPr algn="ctr" fontAlgn="base">
              <a:spcBef>
                <a:spcPct val="0"/>
              </a:spcBef>
              <a:spcAft>
                <a:spcPct val="0"/>
              </a:spcAft>
            </a:pPr>
            <a:r>
              <a:rPr lang="en-GB" sz="1400" dirty="0">
                <a:solidFill>
                  <a:srgbClr val="4D4D4F"/>
                </a:solidFill>
              </a:rPr>
              <a:t>Week</a:t>
            </a:r>
          </a:p>
        </p:txBody>
      </p:sp>
      <p:graphicFrame>
        <p:nvGraphicFramePr>
          <p:cNvPr id="42" name="Table 41"/>
          <p:cNvGraphicFramePr>
            <a:graphicFrameLocks noGrp="1"/>
          </p:cNvGraphicFramePr>
          <p:nvPr>
            <p:extLst>
              <p:ext uri="{D42A27DB-BD31-4B8C-83A1-F6EECF244321}">
                <p14:modId xmlns:p14="http://schemas.microsoft.com/office/powerpoint/2010/main" val="2117421833"/>
              </p:ext>
            </p:extLst>
          </p:nvPr>
        </p:nvGraphicFramePr>
        <p:xfrm>
          <a:off x="175296" y="5239138"/>
          <a:ext cx="6838064" cy="942000"/>
        </p:xfrm>
        <a:graphic>
          <a:graphicData uri="http://schemas.openxmlformats.org/drawingml/2006/table">
            <a:tbl>
              <a:tblPr firstRow="1" bandRow="1">
                <a:tableStyleId>{C083E6E3-FA7D-4D7B-A595-EF9225AFEA82}</a:tableStyleId>
              </a:tblPr>
              <a:tblGrid>
                <a:gridCol w="1049822"/>
                <a:gridCol w="727969"/>
                <a:gridCol w="1251752"/>
                <a:gridCol w="1338063"/>
                <a:gridCol w="1254216"/>
                <a:gridCol w="1216242"/>
              </a:tblGrid>
              <a:tr h="132046">
                <a:tc gridSpan="6">
                  <a:txBody>
                    <a:bodyPr/>
                    <a:lstStyle/>
                    <a:p>
                      <a:pPr algn="l"/>
                      <a:r>
                        <a:rPr lang="en-GB" sz="1000" dirty="0" smtClean="0">
                          <a:solidFill>
                            <a:schemeClr val="accent4"/>
                          </a:solidFill>
                        </a:rPr>
                        <a:t>Number of patients analysed</a:t>
                      </a:r>
                      <a:endParaRPr lang="en-GB" sz="10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r>
              <a:tr h="188400">
                <a:tc>
                  <a:txBody>
                    <a:bodyPr/>
                    <a:lstStyle/>
                    <a:p>
                      <a:pPr algn="l"/>
                      <a:r>
                        <a:rPr lang="en-GB" sz="1000" dirty="0" smtClean="0"/>
                        <a:t>Placebo</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t>212</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211</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186</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173</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158</a:t>
                      </a:r>
                      <a:endParaRPr lang="en-GB" sz="1000" kern="1200" dirty="0">
                        <a:solidFill>
                          <a:srgbClr val="53575E"/>
                        </a:solidFill>
                        <a:latin typeface="+mn-lt"/>
                        <a:ea typeface="+mn-ea"/>
                        <a:cs typeface="Arial" pitchFamily="34" charset="0"/>
                      </a:endParaRPr>
                    </a:p>
                  </a:txBody>
                  <a:tcPr marL="36000" marR="36000" marT="18000" marB="18000" anchor="ctr"/>
                </a:tc>
              </a:tr>
              <a:tr h="188400">
                <a:tc>
                  <a:txBody>
                    <a:bodyPr/>
                    <a:lstStyle/>
                    <a:p>
                      <a:pPr algn="l"/>
                      <a:r>
                        <a:rPr lang="en-GB" sz="1000" dirty="0" smtClean="0"/>
                        <a:t>EMPA 10 mg QD</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t>215</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215</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211</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206</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203</a:t>
                      </a:r>
                      <a:endParaRPr lang="en-GB" sz="1000" kern="1200" dirty="0">
                        <a:solidFill>
                          <a:srgbClr val="53575E"/>
                        </a:solidFill>
                        <a:latin typeface="+mn-lt"/>
                        <a:ea typeface="+mn-ea"/>
                        <a:cs typeface="Arial" pitchFamily="34" charset="0"/>
                      </a:endParaRPr>
                    </a:p>
                  </a:txBody>
                  <a:tcPr marL="36000" marR="36000" marT="18000" marB="18000" anchor="ctr"/>
                </a:tc>
              </a:tr>
              <a:tr h="188400">
                <a:tc>
                  <a:txBody>
                    <a:bodyPr/>
                    <a:lstStyle/>
                    <a:p>
                      <a:pPr algn="l"/>
                      <a:r>
                        <a:rPr lang="en-GB" sz="1000" dirty="0" smtClean="0"/>
                        <a:t>EMPA 25 mg QD</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t>221</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221</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208</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204</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203</a:t>
                      </a:r>
                      <a:endParaRPr lang="en-GB" sz="1000" kern="1200" dirty="0">
                        <a:solidFill>
                          <a:srgbClr val="53575E"/>
                        </a:solidFill>
                        <a:latin typeface="+mn-lt"/>
                        <a:ea typeface="+mn-ea"/>
                        <a:cs typeface="Arial" pitchFamily="34" charset="0"/>
                      </a:endParaRPr>
                    </a:p>
                  </a:txBody>
                  <a:tcPr marL="36000" marR="36000" marT="18000" marB="18000" anchor="ctr"/>
                </a:tc>
              </a:tr>
              <a:tr h="188400">
                <a:tc>
                  <a:txBody>
                    <a:bodyPr/>
                    <a:lstStyle/>
                    <a:p>
                      <a:pPr algn="l"/>
                      <a:r>
                        <a:rPr lang="en-GB" sz="1000" dirty="0" smtClean="0"/>
                        <a:t>Sitagliptin</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t>220</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219</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213</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203</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198</a:t>
                      </a:r>
                      <a:endParaRPr lang="en-GB" sz="1000" kern="1200" dirty="0">
                        <a:solidFill>
                          <a:srgbClr val="53575E"/>
                        </a:solidFill>
                        <a:latin typeface="+mn-lt"/>
                        <a:ea typeface="+mn-ea"/>
                        <a:cs typeface="Arial" pitchFamily="34" charset="0"/>
                      </a:endParaRPr>
                    </a:p>
                  </a:txBody>
                  <a:tcPr marL="36000" marR="36000" marT="18000" marB="18000" anchor="ctr"/>
                </a:tc>
              </a:tr>
            </a:tbl>
          </a:graphicData>
        </a:graphic>
      </p:graphicFrame>
      <p:grpSp>
        <p:nvGrpSpPr>
          <p:cNvPr id="3" name="Group 44"/>
          <p:cNvGrpSpPr/>
          <p:nvPr/>
        </p:nvGrpSpPr>
        <p:grpSpPr>
          <a:xfrm>
            <a:off x="641555" y="4910974"/>
            <a:ext cx="8257865" cy="215444"/>
            <a:chOff x="7387997" y="4052896"/>
            <a:chExt cx="8257865" cy="215444"/>
          </a:xfrm>
        </p:grpSpPr>
        <p:cxnSp>
          <p:nvCxnSpPr>
            <p:cNvPr id="46" name="Straight Connector 45"/>
            <p:cNvCxnSpPr/>
            <p:nvPr/>
          </p:nvCxnSpPr>
          <p:spPr>
            <a:xfrm>
              <a:off x="7387997" y="4162321"/>
              <a:ext cx="291519" cy="0"/>
            </a:xfrm>
            <a:prstGeom prst="line">
              <a:avLst/>
            </a:prstGeom>
            <a:ln w="28575">
              <a:solidFill>
                <a:srgbClr val="2061A0"/>
              </a:solidFill>
            </a:ln>
          </p:spPr>
          <p:style>
            <a:lnRef idx="1">
              <a:schemeClr val="accent1"/>
            </a:lnRef>
            <a:fillRef idx="0">
              <a:schemeClr val="accent1"/>
            </a:fillRef>
            <a:effectRef idx="0">
              <a:schemeClr val="accent1"/>
            </a:effectRef>
            <a:fontRef idx="minor">
              <a:schemeClr val="tx1"/>
            </a:fontRef>
          </p:style>
        </p:cxnSp>
        <p:sp>
          <p:nvSpPr>
            <p:cNvPr id="47" name="Diamond 46"/>
            <p:cNvSpPr/>
            <p:nvPr/>
          </p:nvSpPr>
          <p:spPr>
            <a:xfrm>
              <a:off x="7479756" y="4108321"/>
              <a:ext cx="108000" cy="108000"/>
            </a:xfrm>
            <a:prstGeom prst="diamond">
              <a:avLst/>
            </a:prstGeom>
            <a:solidFill>
              <a:srgbClr val="2061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endParaRPr>
            </a:p>
          </p:txBody>
        </p:sp>
        <p:cxnSp>
          <p:nvCxnSpPr>
            <p:cNvPr id="48" name="Straight Connector 47"/>
            <p:cNvCxnSpPr/>
            <p:nvPr/>
          </p:nvCxnSpPr>
          <p:spPr>
            <a:xfrm>
              <a:off x="8966950" y="4162321"/>
              <a:ext cx="291519" cy="0"/>
            </a:xfrm>
            <a:prstGeom prst="line">
              <a:avLst/>
            </a:prstGeom>
            <a:ln w="28575">
              <a:solidFill>
                <a:srgbClr val="7CA53F"/>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9067709" y="4117321"/>
              <a:ext cx="90000" cy="90000"/>
            </a:xfrm>
            <a:prstGeom prst="rect">
              <a:avLst/>
            </a:prstGeom>
            <a:solidFill>
              <a:srgbClr val="7CA5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endParaRPr>
            </a:p>
          </p:txBody>
        </p:sp>
        <p:cxnSp>
          <p:nvCxnSpPr>
            <p:cNvPr id="50" name="Straight Connector 49"/>
            <p:cNvCxnSpPr/>
            <p:nvPr/>
          </p:nvCxnSpPr>
          <p:spPr>
            <a:xfrm>
              <a:off x="11542746" y="4162321"/>
              <a:ext cx="291519" cy="0"/>
            </a:xfrm>
            <a:prstGeom prst="line">
              <a:avLst/>
            </a:prstGeom>
            <a:ln w="28575">
              <a:solidFill>
                <a:srgbClr val="317439"/>
              </a:solidFill>
            </a:ln>
          </p:spPr>
          <p:style>
            <a:lnRef idx="1">
              <a:schemeClr val="accent1"/>
            </a:lnRef>
            <a:fillRef idx="0">
              <a:schemeClr val="accent1"/>
            </a:fillRef>
            <a:effectRef idx="0">
              <a:schemeClr val="accent1"/>
            </a:effectRef>
            <a:fontRef idx="minor">
              <a:schemeClr val="tx1"/>
            </a:fontRef>
          </p:style>
        </p:cxnSp>
        <p:sp>
          <p:nvSpPr>
            <p:cNvPr id="51" name="Isosceles Triangle 50"/>
            <p:cNvSpPr/>
            <p:nvPr/>
          </p:nvSpPr>
          <p:spPr>
            <a:xfrm>
              <a:off x="11634505" y="4108321"/>
              <a:ext cx="108000" cy="108000"/>
            </a:xfrm>
            <a:prstGeom prst="triangle">
              <a:avLst/>
            </a:prstGeom>
            <a:solidFill>
              <a:srgbClr val="3174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endParaRPr>
            </a:p>
          </p:txBody>
        </p:sp>
        <p:sp>
          <p:nvSpPr>
            <p:cNvPr id="52" name="TextBox 51"/>
            <p:cNvSpPr txBox="1"/>
            <p:nvPr/>
          </p:nvSpPr>
          <p:spPr>
            <a:xfrm>
              <a:off x="7743797" y="4052896"/>
              <a:ext cx="1099833" cy="215444"/>
            </a:xfrm>
            <a:prstGeom prst="rect">
              <a:avLst/>
            </a:prstGeom>
            <a:noFill/>
          </p:spPr>
          <p:txBody>
            <a:bodyPr wrap="square" lIns="0" tIns="0" rIns="0" bIns="0" rtlCol="0" anchor="t" anchorCtr="0">
              <a:spAutoFit/>
            </a:bodyPr>
            <a:lstStyle/>
            <a:p>
              <a:r>
                <a:rPr lang="en-US" sz="1400" dirty="0" smtClean="0">
                  <a:solidFill>
                    <a:srgbClr val="4D4D4F"/>
                  </a:solidFill>
                </a:rPr>
                <a:t>Placebo</a:t>
              </a:r>
              <a:endParaRPr lang="en-US" sz="1400" dirty="0">
                <a:solidFill>
                  <a:srgbClr val="4D4D4F"/>
                </a:solidFill>
              </a:endParaRPr>
            </a:p>
          </p:txBody>
        </p:sp>
        <p:sp>
          <p:nvSpPr>
            <p:cNvPr id="53" name="TextBox 52"/>
            <p:cNvSpPr txBox="1"/>
            <p:nvPr/>
          </p:nvSpPr>
          <p:spPr>
            <a:xfrm>
              <a:off x="9322750" y="4052896"/>
              <a:ext cx="2129444" cy="215444"/>
            </a:xfrm>
            <a:prstGeom prst="rect">
              <a:avLst/>
            </a:prstGeom>
            <a:noFill/>
          </p:spPr>
          <p:txBody>
            <a:bodyPr wrap="square" lIns="0" tIns="0" rIns="0" bIns="0" rtlCol="0" anchor="t" anchorCtr="0">
              <a:spAutoFit/>
            </a:bodyPr>
            <a:lstStyle/>
            <a:p>
              <a:r>
                <a:rPr lang="en-US" sz="1400" dirty="0">
                  <a:solidFill>
                    <a:srgbClr val="4D4D4F"/>
                  </a:solidFill>
                </a:rPr>
                <a:t>Empagliflozin 10 mg </a:t>
              </a:r>
              <a:r>
                <a:rPr lang="en-US" sz="1400" dirty="0" smtClean="0">
                  <a:solidFill>
                    <a:srgbClr val="4D4D4F"/>
                  </a:solidFill>
                </a:rPr>
                <a:t>QD</a:t>
              </a:r>
              <a:endParaRPr lang="en-US" sz="1400" dirty="0">
                <a:solidFill>
                  <a:srgbClr val="4D4D4F"/>
                </a:solidFill>
              </a:endParaRPr>
            </a:p>
          </p:txBody>
        </p:sp>
        <p:sp>
          <p:nvSpPr>
            <p:cNvPr id="54" name="TextBox 53"/>
            <p:cNvSpPr txBox="1"/>
            <p:nvPr/>
          </p:nvSpPr>
          <p:spPr>
            <a:xfrm>
              <a:off x="11898546" y="4052896"/>
              <a:ext cx="2128171" cy="215444"/>
            </a:xfrm>
            <a:prstGeom prst="rect">
              <a:avLst/>
            </a:prstGeom>
            <a:noFill/>
          </p:spPr>
          <p:txBody>
            <a:bodyPr wrap="square" lIns="0" tIns="0" rIns="0" bIns="0" rtlCol="0" anchor="t" anchorCtr="0">
              <a:spAutoFit/>
            </a:bodyPr>
            <a:lstStyle/>
            <a:p>
              <a:r>
                <a:rPr lang="en-US" sz="1400" dirty="0">
                  <a:solidFill>
                    <a:srgbClr val="4D4D4F"/>
                  </a:solidFill>
                </a:rPr>
                <a:t>Empagliflozin 25 mg </a:t>
              </a:r>
              <a:r>
                <a:rPr lang="en-US" sz="1400" dirty="0" smtClean="0">
                  <a:solidFill>
                    <a:srgbClr val="4D4D4F"/>
                  </a:solidFill>
                </a:rPr>
                <a:t>QD</a:t>
              </a:r>
              <a:endParaRPr lang="en-US" sz="1400" dirty="0">
                <a:solidFill>
                  <a:srgbClr val="4D4D4F"/>
                </a:solidFill>
              </a:endParaRPr>
            </a:p>
          </p:txBody>
        </p:sp>
        <p:cxnSp>
          <p:nvCxnSpPr>
            <p:cNvPr id="55" name="Straight Connector 54"/>
            <p:cNvCxnSpPr/>
            <p:nvPr/>
          </p:nvCxnSpPr>
          <p:spPr>
            <a:xfrm>
              <a:off x="14085649" y="4162321"/>
              <a:ext cx="29151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14177408" y="4108321"/>
              <a:ext cx="108000" cy="10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endParaRPr>
            </a:p>
          </p:txBody>
        </p:sp>
        <p:sp>
          <p:nvSpPr>
            <p:cNvPr id="57" name="TextBox 56"/>
            <p:cNvSpPr txBox="1"/>
            <p:nvPr/>
          </p:nvSpPr>
          <p:spPr>
            <a:xfrm>
              <a:off x="14441450" y="4052896"/>
              <a:ext cx="1204412" cy="215444"/>
            </a:xfrm>
            <a:prstGeom prst="rect">
              <a:avLst/>
            </a:prstGeom>
            <a:noFill/>
          </p:spPr>
          <p:txBody>
            <a:bodyPr wrap="square" lIns="0" tIns="0" rIns="0" bIns="0" rtlCol="0" anchor="t" anchorCtr="0">
              <a:spAutoFit/>
            </a:bodyPr>
            <a:lstStyle/>
            <a:p>
              <a:r>
                <a:rPr lang="en-US" sz="1400" dirty="0" smtClean="0">
                  <a:solidFill>
                    <a:srgbClr val="4D4D4F"/>
                  </a:solidFill>
                </a:rPr>
                <a:t>Sitagliptin</a:t>
              </a:r>
              <a:endParaRPr lang="en-US" sz="1400" dirty="0">
                <a:solidFill>
                  <a:srgbClr val="4D4D4F"/>
                </a:solidFill>
              </a:endParaRPr>
            </a:p>
          </p:txBody>
        </p:sp>
      </p:grpSp>
      <p:sp>
        <p:nvSpPr>
          <p:cNvPr id="8" name="TextBox 7"/>
          <p:cNvSpPr txBox="1"/>
          <p:nvPr/>
        </p:nvSpPr>
        <p:spPr>
          <a:xfrm>
            <a:off x="943509" y="4518143"/>
            <a:ext cx="678502" cy="215444"/>
          </a:xfrm>
          <a:prstGeom prst="rect">
            <a:avLst/>
          </a:prstGeom>
          <a:solidFill>
            <a:schemeClr val="bg1"/>
          </a:solidFill>
        </p:spPr>
        <p:txBody>
          <a:bodyPr wrap="square" lIns="0" tIns="0" rIns="0" bIns="0" rtlCol="0">
            <a:spAutoFit/>
          </a:bodyPr>
          <a:lstStyle/>
          <a:p>
            <a:pPr algn="ctr" fontAlgn="base">
              <a:spcBef>
                <a:spcPct val="0"/>
              </a:spcBef>
              <a:spcAft>
                <a:spcPct val="0"/>
              </a:spcAft>
            </a:pPr>
            <a:r>
              <a:rPr lang="en-GB" sz="1400" dirty="0">
                <a:solidFill>
                  <a:srgbClr val="4D4D4F"/>
                </a:solidFill>
              </a:rPr>
              <a:t>Baseline</a:t>
            </a:r>
          </a:p>
        </p:txBody>
      </p:sp>
      <p:sp>
        <p:nvSpPr>
          <p:cNvPr id="23" name="TextBox 22"/>
          <p:cNvSpPr txBox="1"/>
          <p:nvPr/>
        </p:nvSpPr>
        <p:spPr>
          <a:xfrm>
            <a:off x="837488" y="4283524"/>
            <a:ext cx="266507" cy="215444"/>
          </a:xfrm>
          <a:prstGeom prst="rect">
            <a:avLst/>
          </a:prstGeom>
          <a:solidFill>
            <a:schemeClr val="bg1"/>
          </a:solidFill>
        </p:spPr>
        <p:txBody>
          <a:bodyPr wrap="square" lIns="0" tIns="0" rIns="0" bIns="0" rtlCol="0">
            <a:spAutoFit/>
          </a:bodyPr>
          <a:lstStyle/>
          <a:p>
            <a:pPr algn="r"/>
            <a:r>
              <a:rPr lang="en-GB" sz="1400" dirty="0" smtClean="0">
                <a:solidFill>
                  <a:srgbClr val="4D4D4F"/>
                </a:solidFill>
              </a:rPr>
              <a:t>0</a:t>
            </a:r>
            <a:endParaRPr lang="en-GB" sz="1400" dirty="0">
              <a:solidFill>
                <a:srgbClr val="4D4D4F"/>
              </a:solidFill>
            </a:endParaRPr>
          </a:p>
        </p:txBody>
      </p:sp>
      <p:grpSp>
        <p:nvGrpSpPr>
          <p:cNvPr id="9" name="Group 23"/>
          <p:cNvGrpSpPr/>
          <p:nvPr/>
        </p:nvGrpSpPr>
        <p:grpSpPr>
          <a:xfrm rot="19800000">
            <a:off x="1195193" y="4169146"/>
            <a:ext cx="144000" cy="45719"/>
            <a:chOff x="357187" y="4591049"/>
            <a:chExt cx="144000" cy="45719"/>
          </a:xfrm>
        </p:grpSpPr>
        <p:sp>
          <p:nvSpPr>
            <p:cNvPr id="25" name="Rectangle 24"/>
            <p:cNvSpPr/>
            <p:nvPr/>
          </p:nvSpPr>
          <p:spPr>
            <a:xfrm>
              <a:off x="357187" y="4591049"/>
              <a:ext cx="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cxnSp>
          <p:nvCxnSpPr>
            <p:cNvPr id="26" name="Straight Connector 25"/>
            <p:cNvCxnSpPr/>
            <p:nvPr/>
          </p:nvCxnSpPr>
          <p:spPr>
            <a:xfrm>
              <a:off x="357187" y="4591050"/>
              <a:ext cx="144000" cy="0"/>
            </a:xfrm>
            <a:prstGeom prst="line">
              <a:avLst/>
            </a:prstGeom>
            <a:ln>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57187" y="4636293"/>
              <a:ext cx="144000" cy="0"/>
            </a:xfrm>
            <a:prstGeom prst="line">
              <a:avLst/>
            </a:prstGeom>
            <a:ln>
              <a:solidFill>
                <a:srgbClr val="82828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60613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1000" noProof="0" dirty="0" smtClean="0"/>
              <a:t>CI, confidence interval; EMPA, </a:t>
            </a:r>
            <a:r>
              <a:rPr lang="en-GB" sz="1000" noProof="0" dirty="0" err="1" smtClean="0"/>
              <a:t>empagliflozin</a:t>
            </a:r>
            <a:r>
              <a:rPr lang="en-GB" sz="1000" noProof="0" dirty="0" smtClean="0"/>
              <a:t>; FPG, fasting plasma glucose; QD, once daily. </a:t>
            </a:r>
          </a:p>
          <a:p>
            <a:r>
              <a:rPr lang="en-GB" sz="1000" noProof="0" dirty="0" smtClean="0"/>
              <a:t>MMRM, FAS (OC).</a:t>
            </a:r>
          </a:p>
          <a:p>
            <a:r>
              <a:rPr lang="en-GB" sz="1000" noProof="0" dirty="0" err="1" smtClean="0"/>
              <a:t>Roden</a:t>
            </a:r>
            <a:r>
              <a:rPr lang="en-GB" sz="1000" noProof="0" dirty="0" smtClean="0"/>
              <a:t> M, et al. </a:t>
            </a:r>
            <a:r>
              <a:rPr lang="en-GB" sz="1000" i="1" noProof="0" dirty="0" smtClean="0"/>
              <a:t>Lancet Diabetes </a:t>
            </a:r>
            <a:r>
              <a:rPr lang="en-GB" sz="1000" i="1" noProof="0" dirty="0" err="1" smtClean="0"/>
              <a:t>Endocrinol</a:t>
            </a:r>
            <a:r>
              <a:rPr lang="en-GB" sz="1000" i="1" noProof="0" dirty="0" smtClean="0"/>
              <a:t>. </a:t>
            </a:r>
            <a:r>
              <a:rPr lang="en-GB" sz="1000" noProof="0" dirty="0" smtClean="0"/>
              <a:t>2013;1:208–219.</a:t>
            </a:r>
            <a:endParaRPr lang="en-GB" sz="1000" noProof="0" dirty="0"/>
          </a:p>
        </p:txBody>
      </p:sp>
      <p:sp>
        <p:nvSpPr>
          <p:cNvPr id="3" name="Title 2"/>
          <p:cNvSpPr>
            <a:spLocks noGrp="1"/>
          </p:cNvSpPr>
          <p:nvPr>
            <p:ph type="title"/>
          </p:nvPr>
        </p:nvSpPr>
        <p:spPr/>
        <p:txBody>
          <a:bodyPr/>
          <a:lstStyle/>
          <a:p>
            <a:r>
              <a:rPr lang="en-GB" noProof="0" dirty="0" smtClean="0"/>
              <a:t>24-week </a:t>
            </a:r>
            <a:r>
              <a:rPr lang="en-GB" noProof="0" dirty="0" err="1" smtClean="0"/>
              <a:t>empagliflozin</a:t>
            </a:r>
            <a:r>
              <a:rPr lang="en-GB" noProof="0" dirty="0" smtClean="0"/>
              <a:t> monotherapy versus placebo and sitagliptin</a:t>
            </a:r>
            <a:br>
              <a:rPr lang="en-GB" noProof="0" dirty="0" smtClean="0"/>
            </a:br>
            <a:r>
              <a:rPr lang="en-GB" noProof="0" dirty="0" smtClean="0"/>
              <a:t>Change in FPG (</a:t>
            </a:r>
            <a:r>
              <a:rPr lang="en-GB" noProof="0" dirty="0" err="1" smtClean="0"/>
              <a:t>mmol</a:t>
            </a:r>
            <a:r>
              <a:rPr lang="en-GB" noProof="0" dirty="0" smtClean="0"/>
              <a:t>/L) over time</a:t>
            </a:r>
            <a:endParaRPr lang="en-GB" noProof="0" dirty="0"/>
          </a:p>
        </p:txBody>
      </p:sp>
      <p:sp>
        <p:nvSpPr>
          <p:cNvPr id="9" name="Text Placeholder 4"/>
          <p:cNvSpPr>
            <a:spLocks noGrp="1"/>
          </p:cNvSpPr>
          <p:nvPr>
            <p:ph type="body" sz="quarter" idx="14"/>
          </p:nvPr>
        </p:nvSpPr>
        <p:spPr>
          <a:xfrm rot="5400000">
            <a:off x="5916491" y="3167643"/>
            <a:ext cx="5899380" cy="323851"/>
          </a:xfrm>
        </p:spPr>
        <p:txBody>
          <a:bodyPr/>
          <a:lstStyle/>
          <a:p>
            <a:r>
              <a:rPr lang="en-GB" noProof="0" dirty="0"/>
              <a:t>EMPA-REG </a:t>
            </a:r>
            <a:r>
              <a:rPr lang="en-GB" noProof="0" dirty="0" smtClean="0"/>
              <a:t>MONO</a:t>
            </a:r>
            <a:r>
              <a:rPr lang="en-GB" noProof="0" dirty="0" smtClean="0">
                <a:sym typeface="Symbol"/>
              </a:rPr>
              <a:t></a:t>
            </a:r>
            <a:r>
              <a:rPr lang="en-GB" noProof="0" dirty="0" smtClean="0"/>
              <a:t>: </a:t>
            </a:r>
            <a:r>
              <a:rPr lang="en-GB" noProof="0" dirty="0"/>
              <a:t>study 1245.20</a:t>
            </a:r>
          </a:p>
        </p:txBody>
      </p:sp>
      <p:graphicFrame>
        <p:nvGraphicFramePr>
          <p:cNvPr id="10" name="Table 9"/>
          <p:cNvGraphicFramePr>
            <a:graphicFrameLocks noGrp="1"/>
          </p:cNvGraphicFramePr>
          <p:nvPr>
            <p:extLst>
              <p:ext uri="{D42A27DB-BD31-4B8C-83A1-F6EECF244321}">
                <p14:modId xmlns:p14="http://schemas.microsoft.com/office/powerpoint/2010/main" val="2175074124"/>
              </p:ext>
            </p:extLst>
          </p:nvPr>
        </p:nvGraphicFramePr>
        <p:xfrm>
          <a:off x="154379" y="5295116"/>
          <a:ext cx="5781284" cy="942000"/>
        </p:xfrm>
        <a:graphic>
          <a:graphicData uri="http://schemas.openxmlformats.org/drawingml/2006/table">
            <a:tbl>
              <a:tblPr firstRow="1" bandRow="1">
                <a:tableStyleId>{C083E6E3-FA7D-4D7B-A595-EF9225AFEA82}</a:tableStyleId>
              </a:tblPr>
              <a:tblGrid>
                <a:gridCol w="1068655"/>
                <a:gridCol w="615965"/>
                <a:gridCol w="1016834"/>
                <a:gridCol w="991772"/>
                <a:gridCol w="938151"/>
                <a:gridCol w="1149907"/>
              </a:tblGrid>
              <a:tr h="173483">
                <a:tc gridSpan="6">
                  <a:txBody>
                    <a:bodyPr/>
                    <a:lstStyle/>
                    <a:p>
                      <a:pPr algn="l"/>
                      <a:r>
                        <a:rPr lang="en-GB" sz="1000" dirty="0" smtClean="0">
                          <a:solidFill>
                            <a:schemeClr val="accent4"/>
                          </a:solidFill>
                        </a:rPr>
                        <a:t>Number of patients analysed</a:t>
                      </a:r>
                      <a:endParaRPr lang="en-GB" sz="10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r>
              <a:tr h="188400">
                <a:tc>
                  <a:txBody>
                    <a:bodyPr/>
                    <a:lstStyle/>
                    <a:p>
                      <a:pPr algn="l"/>
                      <a:r>
                        <a:rPr lang="en-GB" sz="1000" dirty="0" smtClean="0"/>
                        <a:t>Placebo</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solidFill>
                            <a:schemeClr val="tx1"/>
                          </a:solidFill>
                          <a:latin typeface="+mn-lt"/>
                          <a:ea typeface="+mn-ea"/>
                          <a:cs typeface="+mn-cs"/>
                        </a:rPr>
                        <a:t>211</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211</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183</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169</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154</a:t>
                      </a:r>
                      <a:endParaRPr lang="en-GB" sz="1000" kern="1200" dirty="0">
                        <a:solidFill>
                          <a:srgbClr val="53575E"/>
                        </a:solidFill>
                        <a:latin typeface="+mn-lt"/>
                        <a:ea typeface="+mn-ea"/>
                        <a:cs typeface="Arial" pitchFamily="34" charset="0"/>
                      </a:endParaRPr>
                    </a:p>
                  </a:txBody>
                  <a:tcPr marL="36000" marR="36000" marT="18000" marB="18000" anchor="ctr"/>
                </a:tc>
              </a:tr>
              <a:tr h="188400">
                <a:tc>
                  <a:txBody>
                    <a:bodyPr/>
                    <a:lstStyle/>
                    <a:p>
                      <a:pPr algn="l"/>
                      <a:r>
                        <a:rPr lang="en-GB" sz="1000" dirty="0" smtClean="0"/>
                        <a:t>EMPA 10 mg QD</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t>215</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214</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210</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205</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201</a:t>
                      </a:r>
                      <a:endParaRPr lang="en-GB" sz="1000" kern="1200" dirty="0">
                        <a:solidFill>
                          <a:srgbClr val="53575E"/>
                        </a:solidFill>
                        <a:latin typeface="+mn-lt"/>
                        <a:ea typeface="+mn-ea"/>
                        <a:cs typeface="Arial" pitchFamily="34" charset="0"/>
                      </a:endParaRPr>
                    </a:p>
                  </a:txBody>
                  <a:tcPr marL="36000" marR="36000" marT="18000" marB="18000" anchor="ctr"/>
                </a:tc>
              </a:tr>
              <a:tr h="188400">
                <a:tc>
                  <a:txBody>
                    <a:bodyPr/>
                    <a:lstStyle/>
                    <a:p>
                      <a:pPr algn="l"/>
                      <a:r>
                        <a:rPr lang="en-GB" sz="1000" dirty="0" smtClean="0"/>
                        <a:t>EMPA 25 mg QD</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t>220</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217</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206</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203</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200</a:t>
                      </a:r>
                      <a:endParaRPr lang="en-GB" sz="1000" kern="1200" dirty="0">
                        <a:solidFill>
                          <a:srgbClr val="53575E"/>
                        </a:solidFill>
                        <a:latin typeface="+mn-lt"/>
                        <a:ea typeface="+mn-ea"/>
                        <a:cs typeface="Arial" pitchFamily="34" charset="0"/>
                      </a:endParaRPr>
                    </a:p>
                  </a:txBody>
                  <a:tcPr marL="36000" marR="36000" marT="18000" marB="18000" anchor="ctr"/>
                </a:tc>
              </a:tr>
              <a:tr h="188400">
                <a:tc>
                  <a:txBody>
                    <a:bodyPr/>
                    <a:lstStyle/>
                    <a:p>
                      <a:pPr algn="l"/>
                      <a:r>
                        <a:rPr lang="en-GB" sz="1000" dirty="0" smtClean="0"/>
                        <a:t>Sitagliptin</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t>218</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216</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210</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solidFill>
                            <a:schemeClr val="tx1"/>
                          </a:solidFill>
                          <a:latin typeface="+mn-lt"/>
                          <a:ea typeface="+mn-ea"/>
                          <a:cs typeface="+mn-cs"/>
                        </a:rPr>
                        <a:t>201</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t>193</a:t>
                      </a:r>
                      <a:endParaRPr lang="en-GB" sz="1000" kern="1200" dirty="0">
                        <a:solidFill>
                          <a:srgbClr val="53575E"/>
                        </a:solidFill>
                        <a:latin typeface="+mn-lt"/>
                        <a:ea typeface="+mn-ea"/>
                        <a:cs typeface="Arial" pitchFamily="34" charset="0"/>
                      </a:endParaRPr>
                    </a:p>
                  </a:txBody>
                  <a:tcPr marL="36000" marR="36000" marT="18000" marB="18000" anchor="ctr"/>
                </a:tc>
              </a:tr>
            </a:tbl>
          </a:graphicData>
        </a:graphic>
      </p:graphicFrame>
      <p:sp>
        <p:nvSpPr>
          <p:cNvPr id="12" name="TextBox 11"/>
          <p:cNvSpPr txBox="1"/>
          <p:nvPr/>
        </p:nvSpPr>
        <p:spPr>
          <a:xfrm>
            <a:off x="2598923" y="1289153"/>
            <a:ext cx="1944216" cy="307777"/>
          </a:xfrm>
          <a:prstGeom prst="rect">
            <a:avLst/>
          </a:prstGeom>
          <a:noFill/>
        </p:spPr>
        <p:txBody>
          <a:bodyPr wrap="square" rtlCol="0">
            <a:spAutoFit/>
          </a:bodyPr>
          <a:lstStyle/>
          <a:p>
            <a:pPr algn="ctr" fontAlgn="base">
              <a:spcBef>
                <a:spcPct val="0"/>
              </a:spcBef>
              <a:spcAft>
                <a:spcPct val="0"/>
              </a:spcAft>
            </a:pPr>
            <a:r>
              <a:rPr lang="en-GB" sz="1400" dirty="0">
                <a:solidFill>
                  <a:srgbClr val="4D4D4F"/>
                </a:solidFill>
              </a:rPr>
              <a:t>Week</a:t>
            </a:r>
          </a:p>
        </p:txBody>
      </p:sp>
      <p:sp>
        <p:nvSpPr>
          <p:cNvPr id="13" name="TextBox 12"/>
          <p:cNvSpPr txBox="1"/>
          <p:nvPr/>
        </p:nvSpPr>
        <p:spPr>
          <a:xfrm>
            <a:off x="603605" y="1289153"/>
            <a:ext cx="1329616" cy="307777"/>
          </a:xfrm>
          <a:prstGeom prst="rect">
            <a:avLst/>
          </a:prstGeom>
        </p:spPr>
        <p:txBody>
          <a:bodyPr wrap="square" rtlCol="0">
            <a:spAutoFit/>
          </a:bodyPr>
          <a:lstStyle/>
          <a:p>
            <a:pPr algn="ctr" fontAlgn="base">
              <a:spcBef>
                <a:spcPct val="0"/>
              </a:spcBef>
              <a:spcAft>
                <a:spcPct val="0"/>
              </a:spcAft>
            </a:pPr>
            <a:r>
              <a:rPr lang="en-GB" sz="1400" dirty="0">
                <a:solidFill>
                  <a:srgbClr val="4D4D4F"/>
                </a:solidFill>
              </a:rPr>
              <a:t>Baseline</a:t>
            </a:r>
          </a:p>
        </p:txBody>
      </p:sp>
      <p:cxnSp>
        <p:nvCxnSpPr>
          <p:cNvPr id="15" name="Straight Connector 14"/>
          <p:cNvCxnSpPr/>
          <p:nvPr/>
        </p:nvCxnSpPr>
        <p:spPr>
          <a:xfrm>
            <a:off x="5336597" y="4095165"/>
            <a:ext cx="173307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89317" y="2421120"/>
            <a:ext cx="0" cy="1672513"/>
          </a:xfrm>
          <a:prstGeom prst="straightConnector1">
            <a:avLst/>
          </a:prstGeom>
          <a:solidFill>
            <a:schemeClr val="bg1"/>
          </a:solidFill>
          <a:ln w="28575" cap="flat" cmpd="sng" algn="ctr">
            <a:solidFill>
              <a:schemeClr val="accent4"/>
            </a:solidFill>
            <a:prstDash val="solid"/>
            <a:round/>
            <a:headEnd type="none" w="med" len="med"/>
            <a:tailEnd type="triangle" w="lg" len="med"/>
          </a:ln>
          <a:effectLst/>
        </p:spPr>
      </p:cxnSp>
      <p:cxnSp>
        <p:nvCxnSpPr>
          <p:cNvPr id="17" name="Straight Arrow Connector 16"/>
          <p:cNvCxnSpPr/>
          <p:nvPr/>
        </p:nvCxnSpPr>
        <p:spPr>
          <a:xfrm>
            <a:off x="8086940" y="2471278"/>
            <a:ext cx="0" cy="1897522"/>
          </a:xfrm>
          <a:prstGeom prst="straightConnector1">
            <a:avLst/>
          </a:prstGeom>
          <a:solidFill>
            <a:schemeClr val="bg1"/>
          </a:solidFill>
          <a:ln w="28575" cap="flat" cmpd="sng" algn="ctr">
            <a:solidFill>
              <a:schemeClr val="accent1"/>
            </a:solidFill>
            <a:prstDash val="solid"/>
            <a:round/>
            <a:headEnd type="none" w="med" len="med"/>
            <a:tailEnd type="triangle" w="lg" len="med"/>
          </a:ln>
          <a:effectLst/>
        </p:spPr>
      </p:cxnSp>
      <p:cxnSp>
        <p:nvCxnSpPr>
          <p:cNvPr id="18" name="Straight Arrow Connector 17"/>
          <p:cNvCxnSpPr/>
          <p:nvPr/>
        </p:nvCxnSpPr>
        <p:spPr>
          <a:xfrm>
            <a:off x="6075421" y="2525870"/>
            <a:ext cx="0" cy="890430"/>
          </a:xfrm>
          <a:prstGeom prst="straightConnector1">
            <a:avLst/>
          </a:prstGeom>
          <a:solidFill>
            <a:schemeClr val="bg1"/>
          </a:solidFill>
          <a:ln w="28575" cap="flat" cmpd="sng" algn="ctr">
            <a:solidFill>
              <a:schemeClr val="accent6"/>
            </a:solidFill>
            <a:prstDash val="solid"/>
            <a:round/>
            <a:headEnd type="none" w="med" len="med"/>
            <a:tailEnd type="triangle" w="lg" len="med"/>
          </a:ln>
          <a:effectLst/>
        </p:spPr>
      </p:cxnSp>
      <p:cxnSp>
        <p:nvCxnSpPr>
          <p:cNvPr id="19" name="Straight Connector 18"/>
          <p:cNvCxnSpPr/>
          <p:nvPr/>
        </p:nvCxnSpPr>
        <p:spPr>
          <a:xfrm>
            <a:off x="5340826" y="4371790"/>
            <a:ext cx="2744841"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90059" y="2422484"/>
            <a:ext cx="272090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73409" y="2928595"/>
            <a:ext cx="1031816" cy="817245"/>
          </a:xfrm>
          <a:prstGeom prst="roundRect">
            <a:avLst/>
          </a:prstGeom>
          <a:solidFill>
            <a:schemeClr val="bg1"/>
          </a:solidFill>
          <a:ln>
            <a:solidFill>
              <a:schemeClr val="accent4"/>
            </a:solidFill>
          </a:ln>
        </p:spPr>
        <p:txBody>
          <a:bodyPr wrap="square" lIns="0" tIns="0" rIns="0" bIns="0" rtlCol="0">
            <a:spAutoFit/>
          </a:bodyPr>
          <a:lstStyle/>
          <a:p>
            <a:pPr algn="ctr"/>
            <a:r>
              <a:rPr lang="en-GB" sz="1200" dirty="0" smtClean="0">
                <a:solidFill>
                  <a:srgbClr val="4D4D4F"/>
                </a:solidFill>
              </a:rPr>
              <a:t>-1.7</a:t>
            </a:r>
          </a:p>
          <a:p>
            <a:pPr algn="ctr"/>
            <a:r>
              <a:rPr lang="en-GB" sz="1200" dirty="0" smtClean="0">
                <a:solidFill>
                  <a:srgbClr val="4D4D4F"/>
                </a:solidFill>
              </a:rPr>
              <a:t>(95% CI:</a:t>
            </a:r>
          </a:p>
          <a:p>
            <a:pPr algn="ctr"/>
            <a:r>
              <a:rPr lang="en-GB" sz="1200" dirty="0" smtClean="0">
                <a:solidFill>
                  <a:srgbClr val="4D4D4F"/>
                </a:solidFill>
              </a:rPr>
              <a:t>-2.0, -1.4)</a:t>
            </a:r>
          </a:p>
          <a:p>
            <a:pPr algn="ctr"/>
            <a:r>
              <a:rPr lang="en-GB" sz="1200" dirty="0" smtClean="0">
                <a:solidFill>
                  <a:srgbClr val="4D4D4F"/>
                </a:solidFill>
              </a:rPr>
              <a:t>p &lt; 0.0001</a:t>
            </a:r>
            <a:endParaRPr lang="en-GB" sz="1200" dirty="0">
              <a:solidFill>
                <a:srgbClr val="4D4D4F"/>
              </a:solidFill>
            </a:endParaRPr>
          </a:p>
        </p:txBody>
      </p:sp>
      <p:sp>
        <p:nvSpPr>
          <p:cNvPr id="21" name="TextBox 20"/>
          <p:cNvSpPr txBox="1"/>
          <p:nvPr/>
        </p:nvSpPr>
        <p:spPr>
          <a:xfrm>
            <a:off x="5574570" y="1948627"/>
            <a:ext cx="1001702" cy="817245"/>
          </a:xfrm>
          <a:prstGeom prst="roundRect">
            <a:avLst/>
          </a:prstGeom>
          <a:solidFill>
            <a:schemeClr val="bg1"/>
          </a:solidFill>
          <a:ln>
            <a:solidFill>
              <a:schemeClr val="accent6"/>
            </a:solidFill>
          </a:ln>
        </p:spPr>
        <p:txBody>
          <a:bodyPr wrap="square" lIns="0" tIns="0" rIns="0" bIns="0" rtlCol="0">
            <a:spAutoFit/>
          </a:bodyPr>
          <a:lstStyle/>
          <a:p>
            <a:pPr algn="ctr"/>
            <a:r>
              <a:rPr lang="en-GB" sz="1200" dirty="0" smtClean="0">
                <a:solidFill>
                  <a:srgbClr val="4D4D4F"/>
                </a:solidFill>
              </a:rPr>
              <a:t>-1.0 </a:t>
            </a:r>
          </a:p>
          <a:p>
            <a:pPr algn="ctr"/>
            <a:r>
              <a:rPr lang="en-GB" sz="1200" dirty="0" smtClean="0">
                <a:solidFill>
                  <a:srgbClr val="4D4D4F"/>
                </a:solidFill>
              </a:rPr>
              <a:t>(95% CI: </a:t>
            </a:r>
          </a:p>
          <a:p>
            <a:pPr algn="ctr"/>
            <a:r>
              <a:rPr lang="en-GB" sz="1200" dirty="0" smtClean="0">
                <a:solidFill>
                  <a:srgbClr val="4D4D4F"/>
                </a:solidFill>
              </a:rPr>
              <a:t>-1.3, -0.7) </a:t>
            </a:r>
          </a:p>
          <a:p>
            <a:pPr algn="ctr"/>
            <a:r>
              <a:rPr lang="en-GB" sz="1200" dirty="0" smtClean="0">
                <a:solidFill>
                  <a:srgbClr val="4D4D4F"/>
                </a:solidFill>
              </a:rPr>
              <a:t>p &lt; 0.0001</a:t>
            </a:r>
            <a:endParaRPr lang="en-GB" sz="1200" dirty="0">
              <a:solidFill>
                <a:srgbClr val="4D4D4F"/>
              </a:solidFill>
            </a:endParaRPr>
          </a:p>
        </p:txBody>
      </p:sp>
      <p:sp>
        <p:nvSpPr>
          <p:cNvPr id="20" name="TextBox 19"/>
          <p:cNvSpPr txBox="1"/>
          <p:nvPr/>
        </p:nvSpPr>
        <p:spPr>
          <a:xfrm>
            <a:off x="7571320" y="1996330"/>
            <a:ext cx="1031240" cy="817245"/>
          </a:xfrm>
          <a:prstGeom prst="roundRect">
            <a:avLst/>
          </a:prstGeom>
          <a:solidFill>
            <a:schemeClr val="bg1"/>
          </a:solidFill>
          <a:ln>
            <a:solidFill>
              <a:schemeClr val="accent1"/>
            </a:solidFill>
          </a:ln>
        </p:spPr>
        <p:txBody>
          <a:bodyPr wrap="square" lIns="0" tIns="0" rIns="0" bIns="0" rtlCol="0">
            <a:spAutoFit/>
          </a:bodyPr>
          <a:lstStyle/>
          <a:p>
            <a:pPr algn="ctr"/>
            <a:r>
              <a:rPr lang="en-GB" sz="1200" dirty="0" smtClean="0">
                <a:solidFill>
                  <a:srgbClr val="4D4D4F"/>
                </a:solidFill>
              </a:rPr>
              <a:t>-2.0</a:t>
            </a:r>
          </a:p>
          <a:p>
            <a:pPr algn="ctr"/>
            <a:r>
              <a:rPr lang="en-GB" sz="1200" dirty="0" smtClean="0">
                <a:solidFill>
                  <a:srgbClr val="4D4D4F"/>
                </a:solidFill>
              </a:rPr>
              <a:t>(95% CI:</a:t>
            </a:r>
          </a:p>
          <a:p>
            <a:pPr algn="ctr"/>
            <a:r>
              <a:rPr lang="en-GB" sz="1200" dirty="0" smtClean="0">
                <a:solidFill>
                  <a:srgbClr val="4D4D4F"/>
                </a:solidFill>
              </a:rPr>
              <a:t>-2.3, -1.7)</a:t>
            </a:r>
          </a:p>
          <a:p>
            <a:pPr algn="ctr"/>
            <a:r>
              <a:rPr lang="en-GB" sz="1200" dirty="0" smtClean="0">
                <a:solidFill>
                  <a:srgbClr val="4D4D4F"/>
                </a:solidFill>
              </a:rPr>
              <a:t>p &lt; 0.0001</a:t>
            </a:r>
            <a:endParaRPr lang="en-GB" sz="1200" dirty="0">
              <a:solidFill>
                <a:srgbClr val="4D4D4F"/>
              </a:solidFill>
            </a:endParaRPr>
          </a:p>
        </p:txBody>
      </p:sp>
      <p:cxnSp>
        <p:nvCxnSpPr>
          <p:cNvPr id="24" name="Straight Connector 23"/>
          <p:cNvCxnSpPr/>
          <p:nvPr/>
        </p:nvCxnSpPr>
        <p:spPr>
          <a:xfrm>
            <a:off x="5360441" y="3414229"/>
            <a:ext cx="718626"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8" name="Content Placeholder 4"/>
          <p:cNvGraphicFramePr>
            <a:graphicFrameLocks/>
          </p:cNvGraphicFramePr>
          <p:nvPr>
            <p:extLst>
              <p:ext uri="{D42A27DB-BD31-4B8C-83A1-F6EECF244321}">
                <p14:modId xmlns:p14="http://schemas.microsoft.com/office/powerpoint/2010/main" val="1861041727"/>
              </p:ext>
            </p:extLst>
          </p:nvPr>
        </p:nvGraphicFramePr>
        <p:xfrm>
          <a:off x="290557" y="1378419"/>
          <a:ext cx="7946867" cy="4684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881739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normAutofit fontScale="90000"/>
          </a:bodyPr>
          <a:lstStyle/>
          <a:p>
            <a:pPr eaLnBrk="1" hangingPunct="1"/>
            <a:r>
              <a:rPr lang="en-US" dirty="0" smtClean="0"/>
              <a:t>Main classes of oral drugs available</a:t>
            </a:r>
          </a:p>
        </p:txBody>
      </p:sp>
      <p:sp>
        <p:nvSpPr>
          <p:cNvPr id="7171" name="Content Placeholder 2"/>
          <p:cNvSpPr>
            <a:spLocks noGrp="1"/>
          </p:cNvSpPr>
          <p:nvPr>
            <p:ph idx="4294967295"/>
          </p:nvPr>
        </p:nvSpPr>
        <p:spPr/>
        <p:txBody>
          <a:bodyPr>
            <a:normAutofit fontScale="92500" lnSpcReduction="10000"/>
          </a:bodyPr>
          <a:lstStyle/>
          <a:p>
            <a:pPr eaLnBrk="1" hangingPunct="1">
              <a:lnSpc>
                <a:spcPct val="90000"/>
              </a:lnSpc>
            </a:pPr>
            <a:r>
              <a:rPr lang="en-US" sz="2800" dirty="0" err="1" smtClean="0"/>
              <a:t>Biguanides</a:t>
            </a:r>
            <a:r>
              <a:rPr lang="en-US" sz="2800" dirty="0" smtClean="0"/>
              <a:t> (</a:t>
            </a:r>
            <a:r>
              <a:rPr lang="en-US" sz="2800" dirty="0" err="1" smtClean="0"/>
              <a:t>Metformin</a:t>
            </a:r>
            <a:r>
              <a:rPr lang="en-US" sz="2800" dirty="0" smtClean="0"/>
              <a:t>)</a:t>
            </a:r>
          </a:p>
          <a:p>
            <a:pPr eaLnBrk="1" hangingPunct="1">
              <a:lnSpc>
                <a:spcPct val="90000"/>
              </a:lnSpc>
            </a:pPr>
            <a:r>
              <a:rPr lang="en-US" sz="2800" dirty="0" err="1" smtClean="0"/>
              <a:t>Sulphonylureas</a:t>
            </a:r>
            <a:r>
              <a:rPr lang="en-US" sz="2800" dirty="0" smtClean="0"/>
              <a:t> (</a:t>
            </a:r>
            <a:r>
              <a:rPr lang="en-US" sz="2800" dirty="0" err="1" smtClean="0"/>
              <a:t>Gliclazide</a:t>
            </a:r>
            <a:r>
              <a:rPr lang="en-US" sz="2800" dirty="0" smtClean="0"/>
              <a:t>, </a:t>
            </a:r>
            <a:r>
              <a:rPr lang="en-US" sz="2800" dirty="0" err="1" smtClean="0"/>
              <a:t>Glimiperide</a:t>
            </a:r>
            <a:r>
              <a:rPr lang="en-US" sz="2800" dirty="0" smtClean="0"/>
              <a:t>, </a:t>
            </a:r>
            <a:r>
              <a:rPr lang="en-US" sz="2800" dirty="0" err="1" smtClean="0"/>
              <a:t>Glibencalmide</a:t>
            </a:r>
            <a:r>
              <a:rPr lang="en-US" sz="2800" dirty="0" smtClean="0"/>
              <a:t> etc)</a:t>
            </a:r>
          </a:p>
          <a:p>
            <a:pPr eaLnBrk="1" hangingPunct="1">
              <a:lnSpc>
                <a:spcPct val="90000"/>
              </a:lnSpc>
            </a:pPr>
            <a:r>
              <a:rPr lang="en-US" sz="2800" dirty="0" err="1" smtClean="0"/>
              <a:t>Thiozolendinediones</a:t>
            </a:r>
            <a:r>
              <a:rPr lang="en-US" sz="2800" dirty="0" smtClean="0"/>
              <a:t> (</a:t>
            </a:r>
            <a:r>
              <a:rPr lang="en-US" sz="2800" dirty="0" err="1" smtClean="0"/>
              <a:t>Pioglitazone</a:t>
            </a:r>
            <a:r>
              <a:rPr lang="en-US" sz="2800" dirty="0" smtClean="0"/>
              <a:t>)</a:t>
            </a:r>
          </a:p>
          <a:p>
            <a:pPr>
              <a:lnSpc>
                <a:spcPct val="90000"/>
              </a:lnSpc>
            </a:pPr>
            <a:r>
              <a:rPr lang="en-US" sz="2800" dirty="0" err="1" smtClean="0"/>
              <a:t>Glinides</a:t>
            </a:r>
            <a:r>
              <a:rPr lang="en-US" sz="2800" dirty="0" smtClean="0"/>
              <a:t> (</a:t>
            </a:r>
            <a:r>
              <a:rPr lang="en-US" sz="2800" dirty="0" err="1" smtClean="0"/>
              <a:t>Replaglinide</a:t>
            </a:r>
            <a:r>
              <a:rPr lang="en-US" sz="2800" dirty="0" smtClean="0"/>
              <a:t>, </a:t>
            </a:r>
            <a:r>
              <a:rPr lang="en-US" sz="2800" dirty="0" err="1" smtClean="0"/>
              <a:t>nataglinide</a:t>
            </a:r>
            <a:r>
              <a:rPr lang="en-US" sz="2800" dirty="0" smtClean="0"/>
              <a:t>)</a:t>
            </a:r>
          </a:p>
          <a:p>
            <a:pPr>
              <a:lnSpc>
                <a:spcPct val="90000"/>
              </a:lnSpc>
            </a:pPr>
            <a:r>
              <a:rPr lang="en-US" sz="2800" dirty="0" smtClean="0"/>
              <a:t>Alpha-</a:t>
            </a:r>
            <a:r>
              <a:rPr lang="en-US" sz="2800" dirty="0" err="1" smtClean="0"/>
              <a:t>glucosidase</a:t>
            </a:r>
            <a:r>
              <a:rPr lang="en-US" sz="2800" dirty="0" smtClean="0"/>
              <a:t> inhibitors (</a:t>
            </a:r>
            <a:r>
              <a:rPr lang="en-US" sz="2800" dirty="0" err="1" smtClean="0"/>
              <a:t>Acarbose</a:t>
            </a:r>
            <a:r>
              <a:rPr lang="en-US" sz="2800" dirty="0" smtClean="0"/>
              <a:t>)</a:t>
            </a:r>
          </a:p>
          <a:p>
            <a:pPr eaLnBrk="1" hangingPunct="1">
              <a:lnSpc>
                <a:spcPct val="90000"/>
              </a:lnSpc>
            </a:pPr>
            <a:r>
              <a:rPr lang="en-US" sz="2800" dirty="0" smtClean="0"/>
              <a:t>DDP-4 inhibitors or </a:t>
            </a:r>
            <a:r>
              <a:rPr lang="en-US" sz="2800" dirty="0" err="1" smtClean="0"/>
              <a:t>Gliptins</a:t>
            </a:r>
            <a:r>
              <a:rPr lang="en-US" sz="2800" dirty="0" smtClean="0"/>
              <a:t> (</a:t>
            </a:r>
            <a:r>
              <a:rPr lang="en-US" sz="2800" dirty="0" err="1" smtClean="0"/>
              <a:t>Sitagliptin</a:t>
            </a:r>
            <a:r>
              <a:rPr lang="en-US" sz="2800" dirty="0" smtClean="0"/>
              <a:t>, </a:t>
            </a:r>
            <a:r>
              <a:rPr lang="en-US" sz="2800" dirty="0" err="1" smtClean="0"/>
              <a:t>Saxagliptin,Linagliptin</a:t>
            </a:r>
            <a:r>
              <a:rPr lang="en-US" sz="2800" dirty="0" smtClean="0"/>
              <a:t>, </a:t>
            </a:r>
            <a:r>
              <a:rPr lang="en-US" sz="2800" dirty="0" err="1" smtClean="0"/>
              <a:t>Vildagliptin</a:t>
            </a:r>
            <a:r>
              <a:rPr lang="en-US" sz="2800" dirty="0" smtClean="0"/>
              <a:t>, </a:t>
            </a:r>
            <a:r>
              <a:rPr lang="en-US" sz="2800" dirty="0" err="1" smtClean="0"/>
              <a:t>Allogliptin</a:t>
            </a:r>
            <a:r>
              <a:rPr lang="en-US" sz="2800" dirty="0" smtClean="0"/>
              <a:t>)</a:t>
            </a:r>
          </a:p>
          <a:p>
            <a:pPr>
              <a:lnSpc>
                <a:spcPct val="90000"/>
              </a:lnSpc>
            </a:pPr>
            <a:r>
              <a:rPr lang="en-US" sz="2800" dirty="0" smtClean="0"/>
              <a:t>SGLT2 inhibitor agents (</a:t>
            </a:r>
            <a:r>
              <a:rPr lang="en-US" sz="2800" dirty="0" err="1" smtClean="0"/>
              <a:t>empagliflozin</a:t>
            </a:r>
            <a:r>
              <a:rPr lang="en-US" sz="2800" dirty="0" smtClean="0"/>
              <a:t>, </a:t>
            </a:r>
            <a:r>
              <a:rPr lang="en-US" sz="2800" dirty="0" err="1" smtClean="0"/>
              <a:t>cangligliflozin</a:t>
            </a:r>
            <a:r>
              <a:rPr lang="en-US" sz="2800" dirty="0" smtClean="0"/>
              <a:t>, </a:t>
            </a:r>
            <a:r>
              <a:rPr lang="en-US" sz="2800" dirty="0" err="1" smtClean="0"/>
              <a:t>dapagliflozin</a:t>
            </a:r>
            <a:r>
              <a:rPr lang="en-US" sz="2800" dirty="0" smtClean="0"/>
              <a:t>) </a:t>
            </a:r>
          </a:p>
          <a:p>
            <a:pPr>
              <a:lnSpc>
                <a:spcPct val="90000"/>
              </a:lnSpc>
            </a:pPr>
            <a:r>
              <a:rPr lang="en-US" sz="2800" dirty="0" smtClean="0"/>
              <a:t>Coming soon  dual SGLT1/2 inhibitor agents </a:t>
            </a:r>
          </a:p>
          <a:p>
            <a:pPr eaLnBrk="1" hangingPunct="1">
              <a:lnSpc>
                <a:spcPct val="90000"/>
              </a:lnSpc>
            </a:pPr>
            <a:endParaRPr lang="en-US" sz="2400" dirty="0" smtClean="0"/>
          </a:p>
        </p:txBody>
      </p:sp>
      <p:sp>
        <p:nvSpPr>
          <p:cNvPr id="7172" name="Slide Number Placeholder 3"/>
          <p:cNvSpPr>
            <a:spLocks noGrp="1"/>
          </p:cNvSpPr>
          <p:nvPr>
            <p:ph type="sldNum" sz="quarter" idx="4294967295"/>
          </p:nvPr>
        </p:nvSpPr>
        <p:spPr>
          <a:xfrm>
            <a:off x="6553200" y="6356350"/>
            <a:ext cx="2133600" cy="365125"/>
          </a:xfrm>
          <a:prstGeom prst="rect">
            <a:avLst/>
          </a:prstGeom>
          <a:noFill/>
        </p:spPr>
        <p:txBody>
          <a:bodyPr/>
          <a:lstStyle/>
          <a:p>
            <a:fld id="{EBE34502-8277-4F14-8D58-1FCA0B733EB7}" type="slidenum">
              <a:rPr lang="en-GB" smtClean="0"/>
              <a:pPr/>
              <a:t>3</a:t>
            </a:fld>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bwMode="auto">
          <a:xfrm flipH="1">
            <a:off x="4134823" y="4605486"/>
            <a:ext cx="2903387" cy="0"/>
          </a:xfrm>
          <a:prstGeom prst="line">
            <a:avLst/>
          </a:prstGeom>
          <a:solidFill>
            <a:schemeClr val="bg1"/>
          </a:solidFill>
          <a:ln w="9525" cap="flat" cmpd="sng" algn="ctr">
            <a:solidFill>
              <a:schemeClr val="tx1"/>
            </a:solidFill>
            <a:prstDash val="lgDash"/>
            <a:round/>
            <a:headEnd type="none" w="med" len="med"/>
            <a:tailEnd type="none" w="med" len="med"/>
          </a:ln>
          <a:effectLst/>
        </p:spPr>
      </p:cxnSp>
      <p:cxnSp>
        <p:nvCxnSpPr>
          <p:cNvPr id="30" name="Straight Connector 29"/>
          <p:cNvCxnSpPr/>
          <p:nvPr/>
        </p:nvCxnSpPr>
        <p:spPr bwMode="auto">
          <a:xfrm flipH="1">
            <a:off x="3096946" y="4436661"/>
            <a:ext cx="2838717" cy="0"/>
          </a:xfrm>
          <a:prstGeom prst="line">
            <a:avLst/>
          </a:prstGeom>
          <a:solidFill>
            <a:schemeClr val="bg1"/>
          </a:solidFill>
          <a:ln w="9525" cap="flat" cmpd="sng" algn="ctr">
            <a:solidFill>
              <a:schemeClr val="tx1"/>
            </a:solidFill>
            <a:prstDash val="lgDash"/>
            <a:round/>
            <a:headEnd type="none" w="med" len="med"/>
            <a:tailEnd type="none" w="med" len="med"/>
          </a:ln>
          <a:effectLst/>
        </p:spPr>
      </p:cxnSp>
      <p:cxnSp>
        <p:nvCxnSpPr>
          <p:cNvPr id="21" name="Straight Connector 20"/>
          <p:cNvCxnSpPr/>
          <p:nvPr/>
        </p:nvCxnSpPr>
        <p:spPr bwMode="auto">
          <a:xfrm flipH="1">
            <a:off x="5172701" y="2549409"/>
            <a:ext cx="2950537" cy="0"/>
          </a:xfrm>
          <a:prstGeom prst="line">
            <a:avLst/>
          </a:prstGeom>
          <a:solidFill>
            <a:schemeClr val="bg1"/>
          </a:solidFill>
          <a:ln w="9525" cap="flat" cmpd="sng" algn="ctr">
            <a:solidFill>
              <a:schemeClr val="tx1"/>
            </a:solidFill>
            <a:prstDash val="lgDash"/>
            <a:round/>
            <a:headEnd type="none" w="med" len="med"/>
            <a:tailEnd type="none" w="med" len="med"/>
          </a:ln>
          <a:effectLst/>
        </p:spPr>
      </p:cxnSp>
      <p:cxnSp>
        <p:nvCxnSpPr>
          <p:cNvPr id="19" name="Straight Arrow Connector 18"/>
          <p:cNvCxnSpPr/>
          <p:nvPr/>
        </p:nvCxnSpPr>
        <p:spPr bwMode="auto">
          <a:xfrm>
            <a:off x="5933254" y="2931961"/>
            <a:ext cx="0" cy="1503213"/>
          </a:xfrm>
          <a:prstGeom prst="straightConnector1">
            <a:avLst/>
          </a:prstGeom>
          <a:solidFill>
            <a:schemeClr val="bg1"/>
          </a:solidFill>
          <a:ln w="28575" cap="flat" cmpd="sng" algn="ctr">
            <a:solidFill>
              <a:schemeClr val="accent4"/>
            </a:solidFill>
            <a:prstDash val="solid"/>
            <a:round/>
            <a:headEnd type="none" w="med" len="med"/>
            <a:tailEnd type="triangle" w="lg" len="med"/>
          </a:ln>
          <a:effectLst/>
        </p:spPr>
      </p:cxnSp>
      <p:cxnSp>
        <p:nvCxnSpPr>
          <p:cNvPr id="22" name="Straight Arrow Connector 21"/>
          <p:cNvCxnSpPr/>
          <p:nvPr/>
        </p:nvCxnSpPr>
        <p:spPr bwMode="auto">
          <a:xfrm>
            <a:off x="7046137" y="2931961"/>
            <a:ext cx="0" cy="1676748"/>
          </a:xfrm>
          <a:prstGeom prst="straightConnector1">
            <a:avLst/>
          </a:prstGeom>
          <a:solidFill>
            <a:schemeClr val="bg1"/>
          </a:solidFill>
          <a:ln w="28575" cap="flat" cmpd="sng" algn="ctr">
            <a:solidFill>
              <a:schemeClr val="accent1"/>
            </a:solidFill>
            <a:prstDash val="solid"/>
            <a:round/>
            <a:headEnd type="none" w="med" len="med"/>
            <a:tailEnd type="triangle" w="lg" len="med"/>
          </a:ln>
          <a:effectLst/>
        </p:spPr>
      </p:cxnSp>
      <p:sp>
        <p:nvSpPr>
          <p:cNvPr id="23" name="TextBox 22"/>
          <p:cNvSpPr txBox="1"/>
          <p:nvPr/>
        </p:nvSpPr>
        <p:spPr>
          <a:xfrm>
            <a:off x="6542137" y="3204000"/>
            <a:ext cx="1008000" cy="817245"/>
          </a:xfrm>
          <a:prstGeom prst="roundRect">
            <a:avLst/>
          </a:prstGeom>
          <a:solidFill>
            <a:schemeClr val="bg1"/>
          </a:solidFill>
          <a:ln>
            <a:solidFill>
              <a:schemeClr val="accent1"/>
            </a:solidFill>
          </a:ln>
        </p:spPr>
        <p:txBody>
          <a:bodyPr wrap="square" lIns="0" tIns="0" rIns="0" bIns="0" rtlCol="0">
            <a:spAutoFit/>
          </a:bodyPr>
          <a:lstStyle>
            <a:defPPr>
              <a:defRPr lang="en-US"/>
            </a:defPPr>
            <a:lvl1pPr algn="ctr">
              <a:defRPr sz="1600" b="1">
                <a:solidFill>
                  <a:srgbClr val="3A7728"/>
                </a:solidFill>
                <a:latin typeface="Arial"/>
              </a:defRPr>
            </a:lvl1pPr>
          </a:lstStyle>
          <a:p>
            <a:r>
              <a:rPr lang="en-GB" sz="1200" b="0" dirty="0">
                <a:solidFill>
                  <a:srgbClr val="4D4D4F"/>
                </a:solidFill>
                <a:latin typeface="Calibri"/>
                <a:cs typeface="Arial"/>
              </a:rPr>
              <a:t>-</a:t>
            </a:r>
            <a:r>
              <a:rPr lang="en-GB" sz="1200" b="0" dirty="0" smtClean="0">
                <a:solidFill>
                  <a:srgbClr val="4D4D4F"/>
                </a:solidFill>
                <a:latin typeface="Calibri"/>
              </a:rPr>
              <a:t>2.2</a:t>
            </a:r>
            <a:r>
              <a:rPr lang="en-GB" sz="1200" b="0" dirty="0">
                <a:solidFill>
                  <a:srgbClr val="4D4D4F"/>
                </a:solidFill>
                <a:latin typeface="Calibri"/>
              </a:rPr>
              <a:t/>
            </a:r>
            <a:br>
              <a:rPr lang="en-GB" sz="1200" b="0" dirty="0">
                <a:solidFill>
                  <a:srgbClr val="4D4D4F"/>
                </a:solidFill>
                <a:latin typeface="Calibri"/>
              </a:rPr>
            </a:br>
            <a:r>
              <a:rPr lang="en-GB" sz="1200" b="0" dirty="0">
                <a:solidFill>
                  <a:srgbClr val="4D4D4F"/>
                </a:solidFill>
                <a:latin typeface="Calibri"/>
              </a:rPr>
              <a:t> (</a:t>
            </a:r>
            <a:r>
              <a:rPr lang="en-GB" sz="1200" b="0" dirty="0" smtClean="0">
                <a:solidFill>
                  <a:srgbClr val="4D4D4F"/>
                </a:solidFill>
                <a:latin typeface="Calibri"/>
              </a:rPr>
              <a:t>95</a:t>
            </a:r>
            <a:r>
              <a:rPr lang="en-GB" sz="1200" b="0" dirty="0">
                <a:solidFill>
                  <a:srgbClr val="4D4D4F"/>
                </a:solidFill>
                <a:latin typeface="Calibri"/>
              </a:rPr>
              <a:t>% </a:t>
            </a:r>
            <a:r>
              <a:rPr lang="en-GB" sz="1200" b="0" dirty="0" smtClean="0">
                <a:solidFill>
                  <a:srgbClr val="4D4D4F"/>
                </a:solidFill>
                <a:latin typeface="Calibri"/>
              </a:rPr>
              <a:t>CI: </a:t>
            </a:r>
            <a:br>
              <a:rPr lang="en-GB" sz="1200" b="0" dirty="0" smtClean="0">
                <a:solidFill>
                  <a:srgbClr val="4D4D4F"/>
                </a:solidFill>
                <a:latin typeface="Calibri"/>
              </a:rPr>
            </a:br>
            <a:r>
              <a:rPr lang="en-GB" sz="1200" b="0" dirty="0">
                <a:solidFill>
                  <a:srgbClr val="4D4D4F"/>
                </a:solidFill>
                <a:latin typeface="Calibri"/>
                <a:cs typeface="Arial"/>
              </a:rPr>
              <a:t>-</a:t>
            </a:r>
            <a:r>
              <a:rPr lang="en-GB" sz="1200" b="0" dirty="0" smtClean="0">
                <a:solidFill>
                  <a:srgbClr val="4D4D4F"/>
                </a:solidFill>
                <a:latin typeface="Calibri"/>
              </a:rPr>
              <a:t>2.6,</a:t>
            </a:r>
            <a:r>
              <a:rPr lang="en-GB" sz="1200" b="0" dirty="0" smtClean="0">
                <a:solidFill>
                  <a:srgbClr val="4D4D4F"/>
                </a:solidFill>
                <a:latin typeface="Calibri"/>
                <a:cs typeface="Arial"/>
              </a:rPr>
              <a:t> </a:t>
            </a:r>
            <a:r>
              <a:rPr lang="en-GB" sz="1200" b="0" dirty="0">
                <a:solidFill>
                  <a:srgbClr val="4D4D4F"/>
                </a:solidFill>
                <a:latin typeface="Calibri"/>
                <a:cs typeface="Arial"/>
              </a:rPr>
              <a:t>-</a:t>
            </a:r>
            <a:r>
              <a:rPr lang="en-GB" sz="1200" b="0" dirty="0" smtClean="0">
                <a:solidFill>
                  <a:srgbClr val="4D4D4F"/>
                </a:solidFill>
                <a:latin typeface="Calibri"/>
              </a:rPr>
              <a:t>1.7)</a:t>
            </a:r>
            <a:endParaRPr lang="en-GB" sz="1200" b="0" dirty="0">
              <a:solidFill>
                <a:srgbClr val="4D4D4F"/>
              </a:solidFill>
              <a:latin typeface="Calibri"/>
            </a:endParaRPr>
          </a:p>
          <a:p>
            <a:r>
              <a:rPr lang="en-GB" sz="1200" b="0" dirty="0" smtClean="0">
                <a:solidFill>
                  <a:srgbClr val="4D4D4F"/>
                </a:solidFill>
                <a:latin typeface="Calibri"/>
              </a:rPr>
              <a:t>p &lt; 0.0001</a:t>
            </a:r>
            <a:endParaRPr lang="en-GB" sz="1200" b="0" dirty="0">
              <a:solidFill>
                <a:srgbClr val="4D4D4F"/>
              </a:solidFill>
              <a:latin typeface="Calibri"/>
            </a:endParaRPr>
          </a:p>
        </p:txBody>
      </p:sp>
      <p:cxnSp>
        <p:nvCxnSpPr>
          <p:cNvPr id="29" name="Straight Connector 28"/>
          <p:cNvCxnSpPr/>
          <p:nvPr/>
        </p:nvCxnSpPr>
        <p:spPr bwMode="auto">
          <a:xfrm flipH="1">
            <a:off x="2062406" y="2932368"/>
            <a:ext cx="6067077" cy="0"/>
          </a:xfrm>
          <a:prstGeom prst="line">
            <a:avLst/>
          </a:prstGeom>
          <a:solidFill>
            <a:schemeClr val="bg1"/>
          </a:solidFill>
          <a:ln w="9525" cap="flat" cmpd="sng" algn="ctr">
            <a:solidFill>
              <a:schemeClr val="tx1"/>
            </a:solidFill>
            <a:prstDash val="lgDash"/>
            <a:round/>
            <a:headEnd type="none" w="med" len="med"/>
            <a:tailEnd type="none" w="med" len="med"/>
          </a:ln>
          <a:effectLst/>
        </p:spPr>
      </p:cxnSp>
      <p:sp>
        <p:nvSpPr>
          <p:cNvPr id="20" name="TextBox 19"/>
          <p:cNvSpPr txBox="1"/>
          <p:nvPr/>
        </p:nvSpPr>
        <p:spPr>
          <a:xfrm>
            <a:off x="5429254" y="3204000"/>
            <a:ext cx="1008000" cy="817245"/>
          </a:xfrm>
          <a:prstGeom prst="roundRect">
            <a:avLst/>
          </a:prstGeom>
          <a:solidFill>
            <a:schemeClr val="bg1"/>
          </a:solidFill>
          <a:ln>
            <a:solidFill>
              <a:schemeClr val="accent4"/>
            </a:solidFill>
          </a:ln>
        </p:spPr>
        <p:txBody>
          <a:bodyPr wrap="square" lIns="0" tIns="0" rIns="0" bIns="0" rtlCol="0">
            <a:spAutoFit/>
          </a:bodyPr>
          <a:lstStyle>
            <a:defPPr>
              <a:defRPr lang="en-US"/>
            </a:defPPr>
            <a:lvl1pPr algn="ctr">
              <a:defRPr sz="1600" b="1">
                <a:solidFill>
                  <a:srgbClr val="50B848"/>
                </a:solidFill>
                <a:latin typeface="Arial"/>
              </a:defRPr>
            </a:lvl1pPr>
          </a:lstStyle>
          <a:p>
            <a:r>
              <a:rPr lang="en-GB" sz="1200" b="0" dirty="0">
                <a:solidFill>
                  <a:srgbClr val="4D4D4F"/>
                </a:solidFill>
                <a:latin typeface="Calibri"/>
                <a:cs typeface="Arial"/>
              </a:rPr>
              <a:t>-</a:t>
            </a:r>
            <a:r>
              <a:rPr lang="en-GB" sz="1200" b="0" dirty="0" smtClean="0">
                <a:solidFill>
                  <a:srgbClr val="4D4D4F"/>
                </a:solidFill>
                <a:latin typeface="Calibri"/>
              </a:rPr>
              <a:t>1.9</a:t>
            </a:r>
            <a:endParaRPr lang="en-GB" sz="1200" b="0" dirty="0">
              <a:solidFill>
                <a:srgbClr val="4D4D4F"/>
              </a:solidFill>
              <a:latin typeface="Calibri"/>
            </a:endParaRPr>
          </a:p>
          <a:p>
            <a:r>
              <a:rPr lang="en-GB" sz="1200" b="0" dirty="0">
                <a:solidFill>
                  <a:srgbClr val="4D4D4F"/>
                </a:solidFill>
                <a:latin typeface="Calibri"/>
              </a:rPr>
              <a:t>(</a:t>
            </a:r>
            <a:r>
              <a:rPr lang="en-GB" sz="1200" b="0" dirty="0" smtClean="0">
                <a:solidFill>
                  <a:srgbClr val="4D4D4F"/>
                </a:solidFill>
                <a:latin typeface="Calibri"/>
              </a:rPr>
              <a:t>95</a:t>
            </a:r>
            <a:r>
              <a:rPr lang="en-GB" sz="1200" b="0" dirty="0">
                <a:solidFill>
                  <a:srgbClr val="4D4D4F"/>
                </a:solidFill>
                <a:latin typeface="Calibri"/>
              </a:rPr>
              <a:t>% </a:t>
            </a:r>
            <a:r>
              <a:rPr lang="en-GB" sz="1200" b="0" dirty="0" smtClean="0">
                <a:solidFill>
                  <a:srgbClr val="4D4D4F"/>
                </a:solidFill>
                <a:latin typeface="Calibri"/>
              </a:rPr>
              <a:t>CI: </a:t>
            </a:r>
            <a:br>
              <a:rPr lang="en-GB" sz="1200" b="0" dirty="0" smtClean="0">
                <a:solidFill>
                  <a:srgbClr val="4D4D4F"/>
                </a:solidFill>
                <a:latin typeface="Calibri"/>
              </a:rPr>
            </a:br>
            <a:r>
              <a:rPr lang="en-GB" sz="1200" b="0" dirty="0">
                <a:solidFill>
                  <a:srgbClr val="4D4D4F"/>
                </a:solidFill>
                <a:latin typeface="Calibri"/>
                <a:cs typeface="Arial"/>
              </a:rPr>
              <a:t>-</a:t>
            </a:r>
            <a:r>
              <a:rPr lang="en-GB" sz="1200" b="0" dirty="0" smtClean="0">
                <a:solidFill>
                  <a:srgbClr val="4D4D4F"/>
                </a:solidFill>
                <a:latin typeface="Calibri"/>
              </a:rPr>
              <a:t>2.4,</a:t>
            </a:r>
            <a:r>
              <a:rPr lang="en-GB" sz="1200" b="0" dirty="0" smtClean="0">
                <a:solidFill>
                  <a:srgbClr val="4D4D4F"/>
                </a:solidFill>
                <a:latin typeface="Calibri"/>
                <a:cs typeface="Arial"/>
              </a:rPr>
              <a:t> </a:t>
            </a:r>
            <a:r>
              <a:rPr lang="en-GB" sz="1200" b="0" dirty="0">
                <a:solidFill>
                  <a:srgbClr val="4D4D4F"/>
                </a:solidFill>
                <a:latin typeface="Calibri"/>
                <a:cs typeface="Arial"/>
              </a:rPr>
              <a:t>-</a:t>
            </a:r>
            <a:r>
              <a:rPr lang="en-GB" sz="1200" b="0" dirty="0" smtClean="0">
                <a:solidFill>
                  <a:srgbClr val="4D4D4F"/>
                </a:solidFill>
                <a:latin typeface="Calibri"/>
                <a:cs typeface="Arial"/>
              </a:rPr>
              <a:t>1</a:t>
            </a:r>
            <a:r>
              <a:rPr lang="en-GB" sz="1200" b="0" dirty="0" smtClean="0">
                <a:solidFill>
                  <a:srgbClr val="4D4D4F"/>
                </a:solidFill>
                <a:latin typeface="Calibri"/>
              </a:rPr>
              <a:t>.5)</a:t>
            </a:r>
            <a:endParaRPr lang="en-GB" sz="1200" b="0" dirty="0">
              <a:solidFill>
                <a:srgbClr val="4D4D4F"/>
              </a:solidFill>
              <a:latin typeface="Calibri"/>
            </a:endParaRPr>
          </a:p>
          <a:p>
            <a:r>
              <a:rPr lang="en-GB" sz="1200" b="0" dirty="0" smtClean="0">
                <a:solidFill>
                  <a:srgbClr val="4D4D4F"/>
                </a:solidFill>
                <a:latin typeface="Calibri"/>
              </a:rPr>
              <a:t>p &lt; 0.0001</a:t>
            </a:r>
            <a:endParaRPr lang="en-GB" sz="1200" b="0" dirty="0">
              <a:solidFill>
                <a:srgbClr val="4D4D4F"/>
              </a:solidFill>
              <a:latin typeface="Calibri"/>
            </a:endParaRPr>
          </a:p>
        </p:txBody>
      </p:sp>
      <p:graphicFrame>
        <p:nvGraphicFramePr>
          <p:cNvPr id="23554" name="Rectangle 2" hidden="1"/>
          <p:cNvGraphicFramePr>
            <a:graphicFrameLocks/>
          </p:cNvGraphicFramePr>
          <p:nvPr/>
        </p:nvGraphicFramePr>
        <p:xfrm>
          <a:off x="1" y="1"/>
          <a:ext cx="158744" cy="158735"/>
        </p:xfrm>
        <a:graphic>
          <a:graphicData uri="http://schemas.openxmlformats.org/presentationml/2006/ole">
            <mc:AlternateContent xmlns:mc="http://schemas.openxmlformats.org/markup-compatibility/2006">
              <mc:Choice xmlns:v="urn:schemas-microsoft-com:vml" Requires="v">
                <p:oleObj spid="_x0000_s12331" name="think-cell Slide" r:id="rId5" imgW="0" imgH="0" progId="">
                  <p:embed/>
                </p:oleObj>
              </mc:Choice>
              <mc:Fallback>
                <p:oleObj name="think-cell Slide" r:id="rId5" imgW="0" imgH="0" progId="">
                  <p:embed/>
                  <p:pic>
                    <p:nvPicPr>
                      <p:cNvPr id="0" name="AutoShape 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1"/>
                        <a:ext cx="158744" cy="1587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Rectangle 10" hidden="1"/>
          <p:cNvSpPr>
            <a:spLocks noChangeArrowheads="1"/>
          </p:cNvSpPr>
          <p:nvPr>
            <p:custDataLst>
              <p:tags r:id="rId2"/>
            </p:custDataLst>
          </p:nvPr>
        </p:nvSpPr>
        <p:spPr bwMode="auto">
          <a:xfrm>
            <a:off x="1" y="1"/>
            <a:ext cx="158744" cy="158735"/>
          </a:xfrm>
          <a:prstGeom prst="rect">
            <a:avLst/>
          </a:prstGeom>
          <a:solidFill>
            <a:schemeClr val="accent1"/>
          </a:solidFill>
          <a:ln w="9525">
            <a:solidFill>
              <a:schemeClr val="tx1"/>
            </a:solidFill>
            <a:miter lim="800000"/>
            <a:headEnd/>
            <a:tailEnd/>
          </a:ln>
        </p:spPr>
        <p:txBody>
          <a:bodyPr wrap="none" lIns="0" tIns="0" rIns="0" bIns="0" anchor="ctr"/>
          <a:lstStyle/>
          <a:p>
            <a:pPr defTabSz="913526">
              <a:lnSpc>
                <a:spcPct val="90000"/>
              </a:lnSpc>
            </a:pPr>
            <a:r>
              <a:rPr lang="en-US" sz="1600" dirty="0">
                <a:solidFill>
                  <a:srgbClr val="003366"/>
                </a:solidFill>
              </a:rPr>
              <a:t> </a:t>
            </a:r>
          </a:p>
        </p:txBody>
      </p:sp>
      <p:sp>
        <p:nvSpPr>
          <p:cNvPr id="2" name="Text Placeholder 1"/>
          <p:cNvSpPr>
            <a:spLocks noGrp="1"/>
          </p:cNvSpPr>
          <p:nvPr>
            <p:ph type="body" sz="quarter" idx="13"/>
          </p:nvPr>
        </p:nvSpPr>
        <p:spPr/>
        <p:txBody>
          <a:bodyPr/>
          <a:lstStyle/>
          <a:p>
            <a:r>
              <a:rPr lang="en-GB" sz="1000" noProof="0" dirty="0" smtClean="0"/>
              <a:t>CI, </a:t>
            </a:r>
            <a:r>
              <a:rPr lang="en-GB" sz="1000" noProof="0" dirty="0"/>
              <a:t>confidence </a:t>
            </a:r>
            <a:r>
              <a:rPr lang="en-GB" sz="1000" noProof="0" dirty="0" smtClean="0"/>
              <a:t>interval; QD, once daily.</a:t>
            </a:r>
          </a:p>
          <a:p>
            <a:r>
              <a:rPr lang="en-GB" sz="1000" noProof="0" dirty="0" smtClean="0"/>
              <a:t>ANCOVA, FAS </a:t>
            </a:r>
            <a:r>
              <a:rPr lang="en-GB" sz="1000" noProof="0" dirty="0"/>
              <a:t>(LOCF).</a:t>
            </a:r>
          </a:p>
          <a:p>
            <a:r>
              <a:rPr lang="en-GB" sz="1000" noProof="0" dirty="0" err="1"/>
              <a:t>Roden</a:t>
            </a:r>
            <a:r>
              <a:rPr lang="en-GB" sz="1000" noProof="0" dirty="0"/>
              <a:t> M, et al. </a:t>
            </a:r>
            <a:r>
              <a:rPr lang="en-GB" sz="1000" i="1" noProof="0" dirty="0"/>
              <a:t>Lancet Diabetes </a:t>
            </a:r>
            <a:r>
              <a:rPr lang="en-GB" sz="1000" i="1" noProof="0" dirty="0" err="1"/>
              <a:t>Endocrinol</a:t>
            </a:r>
            <a:r>
              <a:rPr lang="en-GB" sz="1000" i="1" noProof="0" dirty="0"/>
              <a:t>. </a:t>
            </a:r>
            <a:r>
              <a:rPr lang="en-GB" sz="1000" noProof="0" dirty="0" smtClean="0"/>
              <a:t>2013;1:208</a:t>
            </a:r>
            <a:r>
              <a:rPr lang="en-GB" sz="1000" noProof="0" dirty="0" smtClean="0">
                <a:latin typeface="Calibri"/>
              </a:rPr>
              <a:t>–</a:t>
            </a:r>
            <a:r>
              <a:rPr lang="en-GB" sz="1000" noProof="0" dirty="0" smtClean="0"/>
              <a:t>219</a:t>
            </a:r>
            <a:r>
              <a:rPr lang="en-GB" sz="1000" noProof="0" dirty="0"/>
              <a:t>.</a:t>
            </a:r>
          </a:p>
        </p:txBody>
      </p:sp>
      <p:sp>
        <p:nvSpPr>
          <p:cNvPr id="3" name="Title 2"/>
          <p:cNvSpPr>
            <a:spLocks noGrp="1"/>
          </p:cNvSpPr>
          <p:nvPr>
            <p:ph type="title"/>
          </p:nvPr>
        </p:nvSpPr>
        <p:spPr/>
        <p:txBody>
          <a:bodyPr/>
          <a:lstStyle/>
          <a:p>
            <a:r>
              <a:rPr lang="en-GB" noProof="0" dirty="0"/>
              <a:t>24-week empagliflozin monotherapy </a:t>
            </a:r>
            <a:r>
              <a:rPr lang="en-GB" noProof="0" dirty="0" smtClean="0"/>
              <a:t>versus </a:t>
            </a:r>
            <a:r>
              <a:rPr lang="en-GB" noProof="0" dirty="0"/>
              <a:t>placebo and sitagliptin</a:t>
            </a:r>
            <a:br>
              <a:rPr lang="en-GB" noProof="0" dirty="0"/>
            </a:br>
            <a:r>
              <a:rPr lang="en-GB" noProof="0" dirty="0"/>
              <a:t>Change in body </a:t>
            </a:r>
            <a:r>
              <a:rPr lang="en-GB" noProof="0" dirty="0" smtClean="0"/>
              <a:t>weight at Week 24</a:t>
            </a:r>
            <a:r>
              <a:rPr lang="en-GB" noProof="0" dirty="0"/>
              <a:t/>
            </a:r>
            <a:br>
              <a:rPr lang="en-GB" noProof="0" dirty="0"/>
            </a:br>
            <a:endParaRPr lang="en-GB" noProof="0" dirty="0"/>
          </a:p>
        </p:txBody>
      </p:sp>
      <p:sp>
        <p:nvSpPr>
          <p:cNvPr id="4" name="Text Placeholder 3"/>
          <p:cNvSpPr>
            <a:spLocks noGrp="1"/>
          </p:cNvSpPr>
          <p:nvPr>
            <p:ph type="body" sz="quarter" idx="14"/>
          </p:nvPr>
        </p:nvSpPr>
        <p:spPr/>
        <p:txBody>
          <a:bodyPr/>
          <a:lstStyle/>
          <a:p>
            <a:r>
              <a:rPr lang="en-GB" noProof="0" dirty="0"/>
              <a:t>EMPA-REG </a:t>
            </a:r>
            <a:r>
              <a:rPr lang="en-GB" noProof="0" dirty="0" smtClean="0"/>
              <a:t>MONO</a:t>
            </a:r>
            <a:r>
              <a:rPr lang="en-GB" noProof="0" dirty="0" smtClean="0">
                <a:sym typeface="Symbol"/>
              </a:rPr>
              <a:t></a:t>
            </a:r>
            <a:r>
              <a:rPr lang="en-GB" noProof="0" dirty="0" smtClean="0"/>
              <a:t>: </a:t>
            </a:r>
            <a:r>
              <a:rPr lang="en-GB" noProof="0" dirty="0"/>
              <a:t>study 1245.20</a:t>
            </a:r>
          </a:p>
        </p:txBody>
      </p:sp>
      <p:graphicFrame>
        <p:nvGraphicFramePr>
          <p:cNvPr id="35" name="Table 34"/>
          <p:cNvGraphicFramePr>
            <a:graphicFrameLocks noGrp="1"/>
          </p:cNvGraphicFramePr>
          <p:nvPr>
            <p:extLst>
              <p:ext uri="{D42A27DB-BD31-4B8C-83A1-F6EECF244321}">
                <p14:modId xmlns:p14="http://schemas.microsoft.com/office/powerpoint/2010/main" val="1433236064"/>
              </p:ext>
            </p:extLst>
          </p:nvPr>
        </p:nvGraphicFramePr>
        <p:xfrm>
          <a:off x="1285875" y="5155200"/>
          <a:ext cx="4154488" cy="570720"/>
        </p:xfrm>
        <a:graphic>
          <a:graphicData uri="http://schemas.openxmlformats.org/drawingml/2006/table">
            <a:tbl>
              <a:tblPr firstRow="1" bandRow="1">
                <a:tableStyleId>{C083E6E3-FA7D-4D7B-A595-EF9225AFEA82}</a:tableStyleId>
              </a:tblPr>
              <a:tblGrid>
                <a:gridCol w="1038622"/>
                <a:gridCol w="1038622"/>
                <a:gridCol w="1038622"/>
                <a:gridCol w="1038622"/>
              </a:tblGrid>
              <a:tr h="170633">
                <a:tc gridSpan="4">
                  <a:txBody>
                    <a:bodyPr/>
                    <a:lstStyle/>
                    <a:p>
                      <a:pPr algn="ctr"/>
                      <a:r>
                        <a:rPr lang="en-GB" sz="1400" dirty="0" smtClean="0">
                          <a:solidFill>
                            <a:schemeClr val="accent4"/>
                          </a:solidFill>
                        </a:rPr>
                        <a:t>Mean baseline</a:t>
                      </a:r>
                      <a:endParaRPr lang="en-GB" sz="1400" dirty="0">
                        <a:solidFill>
                          <a:schemeClr val="accent4"/>
                        </a:solidFill>
                      </a:endParaRPr>
                    </a:p>
                  </a:txBody>
                  <a:tcPr marL="36000" marR="36000" marT="36000" marB="36000"/>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237000">
                <a:tc>
                  <a:txBody>
                    <a:bodyPr/>
                    <a:lstStyle/>
                    <a:p>
                      <a:pPr algn="ctr"/>
                      <a:r>
                        <a:rPr lang="en-GB" sz="1400" dirty="0" smtClean="0"/>
                        <a:t>78.2</a:t>
                      </a:r>
                      <a:endParaRPr lang="en-GB" sz="1400" dirty="0"/>
                    </a:p>
                  </a:txBody>
                  <a:tcPr marL="36000" marR="36000" marT="36000" marB="36000"/>
                </a:tc>
                <a:tc>
                  <a:txBody>
                    <a:bodyPr/>
                    <a:lstStyle/>
                    <a:p>
                      <a:pPr algn="ctr"/>
                      <a:r>
                        <a:rPr lang="en-GB" sz="1400" dirty="0" smtClean="0"/>
                        <a:t>78.4</a:t>
                      </a:r>
                      <a:endParaRPr lang="en-GB" sz="1400" dirty="0"/>
                    </a:p>
                  </a:txBody>
                  <a:tcPr marL="36000" marR="36000" marT="36000" marB="36000"/>
                </a:tc>
                <a:tc>
                  <a:txBody>
                    <a:bodyPr/>
                    <a:lstStyle/>
                    <a:p>
                      <a:pPr algn="ctr"/>
                      <a:r>
                        <a:rPr lang="en-GB" sz="1400" dirty="0" smtClean="0"/>
                        <a:t>77.8</a:t>
                      </a:r>
                      <a:endParaRPr lang="en-GB" sz="1400" dirty="0"/>
                    </a:p>
                  </a:txBody>
                  <a:tcPr marL="36000" marR="36000" marT="36000" marB="36000"/>
                </a:tc>
                <a:tc>
                  <a:txBody>
                    <a:bodyPr/>
                    <a:lstStyle/>
                    <a:p>
                      <a:pPr algn="ctr"/>
                      <a:r>
                        <a:rPr lang="en-GB" sz="1400" dirty="0" smtClean="0"/>
                        <a:t>79.3</a:t>
                      </a:r>
                      <a:endParaRPr lang="en-GB" sz="1400" dirty="0"/>
                    </a:p>
                  </a:txBody>
                  <a:tcPr marL="36000" marR="36000" marT="36000" marB="36000"/>
                </a:tc>
              </a:tr>
            </a:tbl>
          </a:graphicData>
        </a:graphic>
      </p:graphicFrame>
      <p:sp>
        <p:nvSpPr>
          <p:cNvPr id="47" name="TextBox 46"/>
          <p:cNvSpPr txBox="1"/>
          <p:nvPr/>
        </p:nvSpPr>
        <p:spPr>
          <a:xfrm>
            <a:off x="5918938" y="1159285"/>
            <a:ext cx="2045753" cy="307777"/>
          </a:xfrm>
          <a:prstGeom prst="rect">
            <a:avLst/>
          </a:prstGeom>
          <a:noFill/>
        </p:spPr>
        <p:txBody>
          <a:bodyPr wrap="none" rtlCol="0">
            <a:spAutoFit/>
          </a:bodyPr>
          <a:lstStyle/>
          <a:p>
            <a:pPr algn="ctr"/>
            <a:r>
              <a:rPr lang="en-GB" sz="1400" dirty="0" smtClean="0">
                <a:solidFill>
                  <a:srgbClr val="4D4D4F"/>
                </a:solidFill>
              </a:rPr>
              <a:t>Comparison with placebo</a:t>
            </a:r>
            <a:endParaRPr lang="en-GB" sz="1400" dirty="0">
              <a:solidFill>
                <a:srgbClr val="4D4D4F"/>
              </a:solidFill>
            </a:endParaRPr>
          </a:p>
        </p:txBody>
      </p:sp>
      <p:grpSp>
        <p:nvGrpSpPr>
          <p:cNvPr id="5" name="Group 31"/>
          <p:cNvGrpSpPr/>
          <p:nvPr/>
        </p:nvGrpSpPr>
        <p:grpSpPr>
          <a:xfrm>
            <a:off x="1370659" y="1194300"/>
            <a:ext cx="4036785" cy="782772"/>
            <a:chOff x="1783774" y="816967"/>
            <a:chExt cx="3922428" cy="782772"/>
          </a:xfrm>
        </p:grpSpPr>
        <p:sp>
          <p:nvSpPr>
            <p:cNvPr id="33" name="TextBox 32"/>
            <p:cNvSpPr txBox="1"/>
            <p:nvPr/>
          </p:nvSpPr>
          <p:spPr>
            <a:xfrm>
              <a:off x="3137837" y="816967"/>
              <a:ext cx="1160126" cy="307777"/>
            </a:xfrm>
            <a:prstGeom prst="rect">
              <a:avLst/>
            </a:prstGeom>
            <a:noFill/>
          </p:spPr>
          <p:txBody>
            <a:bodyPr wrap="none" rtlCol="0">
              <a:spAutoFit/>
            </a:bodyPr>
            <a:lstStyle/>
            <a:p>
              <a:pPr algn="ctr"/>
              <a:r>
                <a:rPr lang="en-GB" sz="1400" dirty="0">
                  <a:solidFill>
                    <a:srgbClr val="4D4D4F"/>
                  </a:solidFill>
                </a:rPr>
                <a:t>Empagliflozin</a:t>
              </a:r>
            </a:p>
          </p:txBody>
        </p:sp>
        <p:cxnSp>
          <p:nvCxnSpPr>
            <p:cNvPr id="36" name="Straight Connector 35"/>
            <p:cNvCxnSpPr/>
            <p:nvPr/>
          </p:nvCxnSpPr>
          <p:spPr>
            <a:xfrm>
              <a:off x="2705578" y="974876"/>
              <a:ext cx="419762"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311155" y="976749"/>
              <a:ext cx="419762"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783774" y="1066629"/>
              <a:ext cx="808702" cy="523220"/>
            </a:xfrm>
            <a:prstGeom prst="rect">
              <a:avLst/>
            </a:prstGeom>
            <a:noFill/>
          </p:spPr>
          <p:txBody>
            <a:bodyPr wrap="none" rtlCol="0">
              <a:spAutoFit/>
            </a:bodyPr>
            <a:lstStyle/>
            <a:p>
              <a:pPr algn="ctr"/>
              <a:r>
                <a:rPr lang="en-GB" sz="1400" dirty="0" smtClean="0">
                  <a:solidFill>
                    <a:srgbClr val="4D4D4F"/>
                  </a:solidFill>
                </a:rPr>
                <a:t>Placebo</a:t>
              </a:r>
            </a:p>
            <a:p>
              <a:pPr algn="ctr"/>
              <a:r>
                <a:rPr lang="en-GB" sz="1400" dirty="0" smtClean="0">
                  <a:solidFill>
                    <a:srgbClr val="4D4D4F"/>
                  </a:solidFill>
                </a:rPr>
                <a:t>(n = 228)</a:t>
              </a:r>
              <a:endParaRPr lang="en-US" sz="1400" dirty="0">
                <a:solidFill>
                  <a:srgbClr val="4D4D4F"/>
                </a:solidFill>
              </a:endParaRPr>
            </a:p>
          </p:txBody>
        </p:sp>
        <p:sp>
          <p:nvSpPr>
            <p:cNvPr id="48" name="TextBox 47"/>
            <p:cNvSpPr txBox="1"/>
            <p:nvPr/>
          </p:nvSpPr>
          <p:spPr>
            <a:xfrm>
              <a:off x="2752599" y="1066629"/>
              <a:ext cx="906017" cy="523220"/>
            </a:xfrm>
            <a:prstGeom prst="rect">
              <a:avLst/>
            </a:prstGeom>
            <a:noFill/>
          </p:spPr>
          <p:txBody>
            <a:bodyPr wrap="none" rtlCol="0">
              <a:spAutoFit/>
            </a:bodyPr>
            <a:lstStyle/>
            <a:p>
              <a:pPr algn="ctr"/>
              <a:r>
                <a:rPr lang="en-GB" sz="1400" dirty="0" smtClean="0">
                  <a:solidFill>
                    <a:srgbClr val="4D4D4F"/>
                  </a:solidFill>
                </a:rPr>
                <a:t>10 mg QD</a:t>
              </a:r>
            </a:p>
            <a:p>
              <a:pPr algn="ctr"/>
              <a:r>
                <a:rPr lang="en-GB" sz="1400" dirty="0" smtClean="0">
                  <a:solidFill>
                    <a:srgbClr val="4D4D4F"/>
                  </a:solidFill>
                </a:rPr>
                <a:t>(n = 224)</a:t>
              </a:r>
              <a:endParaRPr lang="en-US" sz="1400" dirty="0">
                <a:solidFill>
                  <a:srgbClr val="4D4D4F"/>
                </a:solidFill>
              </a:endParaRPr>
            </a:p>
          </p:txBody>
        </p:sp>
        <p:sp>
          <p:nvSpPr>
            <p:cNvPr id="49" name="TextBox 48"/>
            <p:cNvSpPr txBox="1"/>
            <p:nvPr/>
          </p:nvSpPr>
          <p:spPr>
            <a:xfrm>
              <a:off x="3772513" y="1076519"/>
              <a:ext cx="906017" cy="523220"/>
            </a:xfrm>
            <a:prstGeom prst="rect">
              <a:avLst/>
            </a:prstGeom>
            <a:noFill/>
          </p:spPr>
          <p:txBody>
            <a:bodyPr wrap="none" rtlCol="0">
              <a:spAutoFit/>
            </a:bodyPr>
            <a:lstStyle/>
            <a:p>
              <a:pPr algn="ctr"/>
              <a:r>
                <a:rPr lang="en-GB" sz="1400" dirty="0" smtClean="0">
                  <a:solidFill>
                    <a:srgbClr val="4D4D4F"/>
                  </a:solidFill>
                </a:rPr>
                <a:t>25 mg QD</a:t>
              </a:r>
            </a:p>
            <a:p>
              <a:pPr algn="ctr"/>
              <a:r>
                <a:rPr lang="en-GB" sz="1400" dirty="0" smtClean="0">
                  <a:solidFill>
                    <a:srgbClr val="4D4D4F"/>
                  </a:solidFill>
                </a:rPr>
                <a:t>(n = 224)</a:t>
              </a:r>
              <a:endParaRPr lang="en-US" sz="1400" dirty="0">
                <a:solidFill>
                  <a:srgbClr val="4D4D4F"/>
                </a:solidFill>
              </a:endParaRPr>
            </a:p>
          </p:txBody>
        </p:sp>
        <p:sp>
          <p:nvSpPr>
            <p:cNvPr id="50" name="TextBox 49"/>
            <p:cNvSpPr txBox="1"/>
            <p:nvPr/>
          </p:nvSpPr>
          <p:spPr>
            <a:xfrm>
              <a:off x="4737068" y="861075"/>
              <a:ext cx="969134" cy="738664"/>
            </a:xfrm>
            <a:prstGeom prst="rect">
              <a:avLst/>
            </a:prstGeom>
            <a:noFill/>
          </p:spPr>
          <p:txBody>
            <a:bodyPr wrap="none" rtlCol="0">
              <a:spAutoFit/>
            </a:bodyPr>
            <a:lstStyle/>
            <a:p>
              <a:pPr algn="ctr"/>
              <a:r>
                <a:rPr lang="en-GB" sz="1400" dirty="0" smtClean="0">
                  <a:solidFill>
                    <a:srgbClr val="4D4D4F"/>
                  </a:solidFill>
                </a:rPr>
                <a:t>Sitagliptin</a:t>
              </a:r>
              <a:br>
                <a:rPr lang="en-GB" sz="1400" dirty="0" smtClean="0">
                  <a:solidFill>
                    <a:srgbClr val="4D4D4F"/>
                  </a:solidFill>
                </a:rPr>
              </a:br>
              <a:r>
                <a:rPr lang="en-GB" sz="1400" dirty="0" smtClean="0">
                  <a:solidFill>
                    <a:srgbClr val="4D4D4F"/>
                  </a:solidFill>
                </a:rPr>
                <a:t>100 mg QD</a:t>
              </a:r>
            </a:p>
            <a:p>
              <a:pPr algn="ctr"/>
              <a:r>
                <a:rPr lang="en-GB" sz="1400" dirty="0" smtClean="0">
                  <a:solidFill>
                    <a:srgbClr val="4D4D4F"/>
                  </a:solidFill>
                </a:rPr>
                <a:t>(n = 223)</a:t>
              </a:r>
              <a:endParaRPr lang="en-US" sz="1400" dirty="0">
                <a:solidFill>
                  <a:srgbClr val="4D4D4F"/>
                </a:solidFill>
              </a:endParaRPr>
            </a:p>
          </p:txBody>
        </p:sp>
      </p:grpSp>
      <p:cxnSp>
        <p:nvCxnSpPr>
          <p:cNvPr id="26" name="Straight Arrow Connector 25"/>
          <p:cNvCxnSpPr/>
          <p:nvPr/>
        </p:nvCxnSpPr>
        <p:spPr bwMode="auto">
          <a:xfrm flipV="1">
            <a:off x="8121417" y="2549641"/>
            <a:ext cx="0" cy="426835"/>
          </a:xfrm>
          <a:prstGeom prst="straightConnector1">
            <a:avLst/>
          </a:prstGeom>
          <a:solidFill>
            <a:schemeClr val="bg1"/>
          </a:solidFill>
          <a:ln w="28575" cap="flat" cmpd="sng" algn="ctr">
            <a:solidFill>
              <a:schemeClr val="accent6"/>
            </a:solidFill>
            <a:prstDash val="solid"/>
            <a:round/>
            <a:headEnd type="none" w="med" len="med"/>
            <a:tailEnd type="triangle" w="lg" len="med"/>
          </a:ln>
          <a:effectLst/>
        </p:spPr>
      </p:cxnSp>
      <p:sp>
        <p:nvSpPr>
          <p:cNvPr id="27" name="TextBox 26"/>
          <p:cNvSpPr txBox="1"/>
          <p:nvPr/>
        </p:nvSpPr>
        <p:spPr>
          <a:xfrm>
            <a:off x="7617417" y="2813222"/>
            <a:ext cx="1008000" cy="817245"/>
          </a:xfrm>
          <a:prstGeom prst="roundRect">
            <a:avLst/>
          </a:prstGeom>
          <a:solidFill>
            <a:schemeClr val="bg1"/>
          </a:solidFill>
          <a:ln>
            <a:solidFill>
              <a:schemeClr val="accent6"/>
            </a:solidFill>
          </a:ln>
        </p:spPr>
        <p:txBody>
          <a:bodyPr wrap="square" lIns="0" tIns="0" rIns="0" bIns="0" rtlCol="0">
            <a:spAutoFit/>
          </a:bodyPr>
          <a:lstStyle>
            <a:defPPr>
              <a:defRPr lang="en-US"/>
            </a:defPPr>
            <a:lvl1pPr algn="ctr">
              <a:defRPr sz="1600" b="1">
                <a:solidFill>
                  <a:srgbClr val="28C4D8"/>
                </a:solidFill>
                <a:latin typeface="Arial"/>
              </a:defRPr>
            </a:lvl1pPr>
          </a:lstStyle>
          <a:p>
            <a:r>
              <a:rPr lang="en-GB" sz="1200" b="0" dirty="0" smtClean="0">
                <a:solidFill>
                  <a:srgbClr val="4D4D4F"/>
                </a:solidFill>
                <a:latin typeface="Calibri"/>
              </a:rPr>
              <a:t>0.5</a:t>
            </a:r>
            <a:endParaRPr lang="en-GB" sz="1200" b="0" dirty="0">
              <a:solidFill>
                <a:srgbClr val="4D4D4F"/>
              </a:solidFill>
              <a:latin typeface="Calibri"/>
            </a:endParaRPr>
          </a:p>
          <a:p>
            <a:r>
              <a:rPr lang="en-GB" sz="1200" b="0" dirty="0">
                <a:solidFill>
                  <a:srgbClr val="4D4D4F"/>
                </a:solidFill>
                <a:latin typeface="Calibri"/>
              </a:rPr>
              <a:t>(95% </a:t>
            </a:r>
            <a:r>
              <a:rPr lang="en-GB" sz="1200" b="0" dirty="0" smtClean="0">
                <a:solidFill>
                  <a:srgbClr val="4D4D4F"/>
                </a:solidFill>
                <a:latin typeface="Calibri"/>
              </a:rPr>
              <a:t>CI: </a:t>
            </a:r>
            <a:br>
              <a:rPr lang="en-GB" sz="1200" b="0" dirty="0" smtClean="0">
                <a:solidFill>
                  <a:srgbClr val="4D4D4F"/>
                </a:solidFill>
                <a:latin typeface="Calibri"/>
              </a:rPr>
            </a:br>
            <a:r>
              <a:rPr lang="en-GB" sz="1200" b="0" dirty="0" smtClean="0">
                <a:solidFill>
                  <a:srgbClr val="4D4D4F"/>
                </a:solidFill>
                <a:latin typeface="Calibri"/>
              </a:rPr>
              <a:t>0.0, 1.0)</a:t>
            </a:r>
            <a:endParaRPr lang="en-GB" sz="1200" b="0" dirty="0">
              <a:solidFill>
                <a:srgbClr val="4D4D4F"/>
              </a:solidFill>
              <a:latin typeface="Calibri"/>
            </a:endParaRPr>
          </a:p>
          <a:p>
            <a:r>
              <a:rPr lang="en-GB" sz="1200" b="0" dirty="0" smtClean="0">
                <a:solidFill>
                  <a:srgbClr val="4D4D4F"/>
                </a:solidFill>
                <a:latin typeface="Calibri"/>
              </a:rPr>
              <a:t>p = 0.0355</a:t>
            </a:r>
            <a:endParaRPr lang="en-GB" sz="1200" b="0" dirty="0">
              <a:solidFill>
                <a:srgbClr val="4D4D4F"/>
              </a:solidFill>
              <a:latin typeface="Calibri"/>
            </a:endParaRPr>
          </a:p>
        </p:txBody>
      </p:sp>
      <p:graphicFrame>
        <p:nvGraphicFramePr>
          <p:cNvPr id="34" name="Chart 33"/>
          <p:cNvGraphicFramePr/>
          <p:nvPr>
            <p:extLst>
              <p:ext uri="{D42A27DB-BD31-4B8C-83A1-F6EECF244321}">
                <p14:modId xmlns:p14="http://schemas.microsoft.com/office/powerpoint/2010/main" val="3850308835"/>
              </p:ext>
            </p:extLst>
          </p:nvPr>
        </p:nvGraphicFramePr>
        <p:xfrm>
          <a:off x="239282" y="1562469"/>
          <a:ext cx="8344235" cy="392393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7178098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noGrp="1"/>
          </p:cNvGraphicFramePr>
          <p:nvPr>
            <p:ph idx="4294967295"/>
            <p:extLst>
              <p:ext uri="{D42A27DB-BD31-4B8C-83A1-F6EECF244321}">
                <p14:modId xmlns:p14="http://schemas.microsoft.com/office/powerpoint/2010/main" val="2969065239"/>
              </p:ext>
            </p:extLst>
          </p:nvPr>
        </p:nvGraphicFramePr>
        <p:xfrm>
          <a:off x="350132" y="1301097"/>
          <a:ext cx="7409688" cy="505968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type="body" sz="quarter" idx="13"/>
          </p:nvPr>
        </p:nvSpPr>
        <p:spPr>
          <a:xfrm>
            <a:off x="612775" y="6202090"/>
            <a:ext cx="8208962" cy="541610"/>
          </a:xfrm>
        </p:spPr>
        <p:txBody>
          <a:bodyPr/>
          <a:lstStyle/>
          <a:p>
            <a:r>
              <a:rPr lang="en-GB" sz="1000" noProof="0" dirty="0" smtClean="0"/>
              <a:t>EMPA, empagliflozin; HbA</a:t>
            </a:r>
            <a:r>
              <a:rPr lang="en-GB" sz="1000" baseline="-25000" noProof="0" dirty="0" smtClean="0"/>
              <a:t>1c</a:t>
            </a:r>
            <a:r>
              <a:rPr lang="en-GB" sz="1000" noProof="0" dirty="0" smtClean="0"/>
              <a:t>, </a:t>
            </a:r>
            <a:r>
              <a:rPr lang="en-GB" sz="1000" noProof="0" dirty="0"/>
              <a:t>glycosylated haemoglobin; </a:t>
            </a:r>
            <a:r>
              <a:rPr lang="en-GB" sz="1000" noProof="0" dirty="0" smtClean="0"/>
              <a:t>SE, </a:t>
            </a:r>
            <a:r>
              <a:rPr lang="en-GB" sz="1000" noProof="0" dirty="0"/>
              <a:t>standard </a:t>
            </a:r>
            <a:r>
              <a:rPr lang="en-GB" sz="1000" noProof="0" dirty="0" smtClean="0"/>
              <a:t>error.</a:t>
            </a:r>
            <a:endParaRPr lang="en-GB" sz="1000" noProof="0" dirty="0"/>
          </a:p>
          <a:p>
            <a:r>
              <a:rPr lang="en-GB" sz="1000" noProof="0" dirty="0" smtClean="0"/>
              <a:t>MMRM in FAS (OC).</a:t>
            </a:r>
          </a:p>
          <a:p>
            <a:r>
              <a:rPr lang="en-GB" sz="1000" noProof="0" dirty="0"/>
              <a:t>Roden M, et al. ADA </a:t>
            </a:r>
            <a:r>
              <a:rPr lang="en-GB" sz="1000" noProof="0" dirty="0" smtClean="0"/>
              <a:t>2014, </a:t>
            </a:r>
            <a:r>
              <a:rPr lang="en-GB" sz="1000" noProof="0" dirty="0"/>
              <a:t>Abstract </a:t>
            </a:r>
            <a:r>
              <a:rPr lang="en-GB" sz="1000" noProof="0" dirty="0" smtClean="0"/>
              <a:t>264-OR. </a:t>
            </a:r>
            <a:endParaRPr lang="en-GB" sz="1000" noProof="0" dirty="0"/>
          </a:p>
        </p:txBody>
      </p:sp>
      <p:sp>
        <p:nvSpPr>
          <p:cNvPr id="2" name="Title 1"/>
          <p:cNvSpPr>
            <a:spLocks noGrp="1"/>
          </p:cNvSpPr>
          <p:nvPr>
            <p:ph type="title"/>
          </p:nvPr>
        </p:nvSpPr>
        <p:spPr>
          <a:xfrm>
            <a:off x="324000" y="260350"/>
            <a:ext cx="8496300" cy="792386"/>
          </a:xfrm>
        </p:spPr>
        <p:txBody>
          <a:bodyPr/>
          <a:lstStyle/>
          <a:p>
            <a:r>
              <a:rPr lang="en-GB" spc="-10" noProof="0" dirty="0" smtClean="0"/>
              <a:t>52-week extension of </a:t>
            </a:r>
            <a:r>
              <a:rPr lang="en-GB" spc="-10" noProof="0" dirty="0"/>
              <a:t>empagliflozin monotherapy </a:t>
            </a:r>
            <a:r>
              <a:rPr lang="en-GB" spc="-10" noProof="0" dirty="0" smtClean="0"/>
              <a:t>versus </a:t>
            </a:r>
            <a:r>
              <a:rPr lang="en-GB" spc="-10" noProof="0" dirty="0"/>
              <a:t>placebo and sitagliptin</a:t>
            </a:r>
            <a:br>
              <a:rPr lang="en-GB" spc="-10" noProof="0" dirty="0"/>
            </a:br>
            <a:r>
              <a:rPr lang="en-GB" noProof="0" dirty="0" smtClean="0"/>
              <a:t>HbA</a:t>
            </a:r>
            <a:r>
              <a:rPr lang="en-GB" baseline="-25000" noProof="0" dirty="0" smtClean="0"/>
              <a:t>1c</a:t>
            </a:r>
            <a:r>
              <a:rPr lang="en-GB" noProof="0" dirty="0" smtClean="0"/>
              <a:t> </a:t>
            </a:r>
            <a:r>
              <a:rPr lang="en-GB" noProof="0" dirty="0"/>
              <a:t>over time</a:t>
            </a:r>
          </a:p>
        </p:txBody>
      </p:sp>
      <p:sp>
        <p:nvSpPr>
          <p:cNvPr id="5" name="Text Placeholder 4"/>
          <p:cNvSpPr>
            <a:spLocks noGrp="1"/>
          </p:cNvSpPr>
          <p:nvPr>
            <p:ph type="body" sz="quarter" idx="14"/>
          </p:nvPr>
        </p:nvSpPr>
        <p:spPr/>
        <p:txBody>
          <a:bodyPr/>
          <a:lstStyle/>
          <a:p>
            <a:r>
              <a:rPr lang="en-GB" noProof="0" dirty="0"/>
              <a:t>EMPA-REG EXTEND</a:t>
            </a:r>
            <a:r>
              <a:rPr lang="en-GB" baseline="30000" noProof="0" dirty="0"/>
              <a:t>TM </a:t>
            </a:r>
            <a:r>
              <a:rPr lang="en-GB" noProof="0" dirty="0"/>
              <a:t>MONO</a:t>
            </a:r>
          </a:p>
        </p:txBody>
      </p:sp>
      <p:graphicFrame>
        <p:nvGraphicFramePr>
          <p:cNvPr id="42" name="Table 41"/>
          <p:cNvGraphicFramePr>
            <a:graphicFrameLocks noGrp="1"/>
          </p:cNvGraphicFramePr>
          <p:nvPr>
            <p:extLst>
              <p:ext uri="{D42A27DB-BD31-4B8C-83A1-F6EECF244321}">
                <p14:modId xmlns:p14="http://schemas.microsoft.com/office/powerpoint/2010/main" val="2160396529"/>
              </p:ext>
            </p:extLst>
          </p:nvPr>
        </p:nvGraphicFramePr>
        <p:xfrm>
          <a:off x="283464" y="4994590"/>
          <a:ext cx="7844536" cy="1094400"/>
        </p:xfrm>
        <a:graphic>
          <a:graphicData uri="http://schemas.openxmlformats.org/drawingml/2006/table">
            <a:tbl>
              <a:tblPr firstRow="1" bandRow="1">
                <a:tableStyleId>{C083E6E3-FA7D-4D7B-A595-EF9225AFEA82}</a:tableStyleId>
              </a:tblPr>
              <a:tblGrid>
                <a:gridCol w="947459"/>
                <a:gridCol w="445425"/>
                <a:gridCol w="480698"/>
                <a:gridCol w="433754"/>
                <a:gridCol w="468923"/>
                <a:gridCol w="527539"/>
                <a:gridCol w="750276"/>
                <a:gridCol w="653562"/>
                <a:gridCol w="1192824"/>
                <a:gridCol w="775676"/>
                <a:gridCol w="1168400"/>
              </a:tblGrid>
              <a:tr h="106988">
                <a:tc gridSpan="6">
                  <a:txBody>
                    <a:bodyPr/>
                    <a:lstStyle/>
                    <a:p>
                      <a:pPr algn="l"/>
                      <a:r>
                        <a:rPr lang="en-GB" sz="1200" dirty="0" smtClean="0">
                          <a:solidFill>
                            <a:schemeClr val="accent4"/>
                          </a:solidFill>
                        </a:rPr>
                        <a:t>Number of patients analysed</a:t>
                      </a: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a:txBody>
                    <a:bodyPr/>
                    <a:lstStyle/>
                    <a:p>
                      <a:pPr algn="l"/>
                      <a:endParaRPr lang="en-GB" sz="1200" b="1" dirty="0">
                        <a:solidFill>
                          <a:schemeClr val="accent4"/>
                        </a:solidFill>
                        <a:latin typeface="+mn-lt"/>
                      </a:endParaRPr>
                    </a:p>
                  </a:txBody>
                  <a:tcPr marL="36000" marR="36000" marT="18000" marB="18000" anchor="ctr"/>
                </a:tc>
                <a:tc>
                  <a:txBody>
                    <a:bodyPr/>
                    <a:lstStyle/>
                    <a:p>
                      <a:pPr algn="l"/>
                      <a:endParaRPr lang="en-GB" sz="1200" b="1" dirty="0">
                        <a:solidFill>
                          <a:schemeClr val="accent4"/>
                        </a:solidFill>
                        <a:latin typeface="+mn-lt"/>
                      </a:endParaRPr>
                    </a:p>
                  </a:txBody>
                  <a:tcPr marL="36000" marR="36000" marT="18000" marB="18000" anchor="ctr"/>
                </a:tc>
                <a:tc>
                  <a:txBody>
                    <a:bodyPr/>
                    <a:lstStyle/>
                    <a:p>
                      <a:pPr algn="l"/>
                      <a:endParaRPr lang="en-GB" sz="1200" b="1" dirty="0">
                        <a:solidFill>
                          <a:schemeClr val="accent4"/>
                        </a:solidFill>
                        <a:latin typeface="+mn-lt"/>
                      </a:endParaRPr>
                    </a:p>
                  </a:txBody>
                  <a:tcPr marL="36000" marR="36000" marT="18000" marB="18000" anchor="ctr"/>
                </a:tc>
                <a:tc>
                  <a:txBody>
                    <a:bodyPr/>
                    <a:lstStyle/>
                    <a:p>
                      <a:pPr algn="l"/>
                      <a:endParaRPr lang="en-GB" sz="1200" b="1" dirty="0">
                        <a:solidFill>
                          <a:schemeClr val="accent4"/>
                        </a:solidFill>
                        <a:latin typeface="+mn-lt"/>
                      </a:endParaRPr>
                    </a:p>
                  </a:txBody>
                  <a:tcPr marL="36000" marR="36000" marT="18000" marB="18000" anchor="ctr"/>
                </a:tc>
                <a:tc>
                  <a:txBody>
                    <a:bodyPr/>
                    <a:lstStyle/>
                    <a:p>
                      <a:pPr algn="l"/>
                      <a:endParaRPr lang="en-GB" sz="1200" b="1" dirty="0">
                        <a:solidFill>
                          <a:schemeClr val="accent4"/>
                        </a:solidFill>
                        <a:latin typeface="+mn-lt"/>
                      </a:endParaRPr>
                    </a:p>
                  </a:txBody>
                  <a:tcPr marL="36000" marR="36000" marT="18000" marB="18000" anchor="ctr"/>
                </a:tc>
              </a:tr>
              <a:tr h="106988">
                <a:tc>
                  <a:txBody>
                    <a:bodyPr/>
                    <a:lstStyle/>
                    <a:p>
                      <a:pPr algn="l"/>
                      <a:r>
                        <a:rPr lang="en-GB" sz="1200" dirty="0" smtClean="0"/>
                        <a:t>Placebo</a:t>
                      </a:r>
                      <a:endParaRPr lang="en-GB" sz="12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200" kern="1200" dirty="0" smtClean="0"/>
                        <a:t>212</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211</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186</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173</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158</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96</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81</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73</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65</a:t>
                      </a:r>
                      <a:endParaRPr lang="en-GB" sz="1200" kern="1200" dirty="0">
                        <a:solidFill>
                          <a:srgbClr val="53575E"/>
                        </a:solidFill>
                        <a:latin typeface="+mn-lt"/>
                        <a:ea typeface="+mn-ea"/>
                        <a:cs typeface="Arial" pitchFamily="34" charset="0"/>
                      </a:endParaRPr>
                    </a:p>
                  </a:txBody>
                  <a:tcPr marL="36000" marR="36000" marT="18000" marB="18000" anchor="ctr"/>
                </a:tc>
              </a:tr>
              <a:tr h="106988">
                <a:tc>
                  <a:txBody>
                    <a:bodyPr/>
                    <a:lstStyle/>
                    <a:p>
                      <a:pPr algn="l"/>
                      <a:r>
                        <a:rPr lang="en-GB" sz="1200" dirty="0" smtClean="0"/>
                        <a:t>EMPA 10 mg </a:t>
                      </a:r>
                      <a:endParaRPr lang="en-GB" sz="12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200" kern="1200" dirty="0" smtClean="0"/>
                        <a:t>215</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215</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211</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206</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203</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156</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144</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134</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132</a:t>
                      </a:r>
                      <a:endParaRPr lang="en-GB" sz="1200" kern="1200" dirty="0">
                        <a:solidFill>
                          <a:srgbClr val="53575E"/>
                        </a:solidFill>
                        <a:latin typeface="+mn-lt"/>
                        <a:ea typeface="+mn-ea"/>
                        <a:cs typeface="Arial" pitchFamily="34" charset="0"/>
                      </a:endParaRPr>
                    </a:p>
                  </a:txBody>
                  <a:tcPr marL="36000" marR="36000" marT="18000" marB="18000" anchor="ctr"/>
                </a:tc>
              </a:tr>
              <a:tr h="106988">
                <a:tc>
                  <a:txBody>
                    <a:bodyPr/>
                    <a:lstStyle/>
                    <a:p>
                      <a:pPr algn="l"/>
                      <a:r>
                        <a:rPr lang="en-GB" sz="1200" dirty="0" smtClean="0"/>
                        <a:t>EMPA 25 mg </a:t>
                      </a:r>
                      <a:endParaRPr lang="en-GB" sz="12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200" kern="1200" dirty="0" smtClean="0"/>
                        <a:t>221</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221</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208</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204</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203</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147</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143</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138</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132</a:t>
                      </a:r>
                      <a:endParaRPr lang="en-GB" sz="1200" kern="1200" dirty="0">
                        <a:solidFill>
                          <a:srgbClr val="53575E"/>
                        </a:solidFill>
                        <a:latin typeface="+mn-lt"/>
                        <a:ea typeface="+mn-ea"/>
                        <a:cs typeface="Arial" pitchFamily="34" charset="0"/>
                      </a:endParaRPr>
                    </a:p>
                  </a:txBody>
                  <a:tcPr marL="36000" marR="36000" marT="18000" marB="18000" anchor="ctr"/>
                </a:tc>
              </a:tr>
              <a:tr h="106988">
                <a:tc>
                  <a:txBody>
                    <a:bodyPr/>
                    <a:lstStyle/>
                    <a:p>
                      <a:pPr algn="l"/>
                      <a:r>
                        <a:rPr lang="en-GB" sz="1200" dirty="0" smtClean="0"/>
                        <a:t>Sitagliptin</a:t>
                      </a:r>
                      <a:endParaRPr lang="en-GB" sz="12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200" kern="1200" dirty="0" smtClean="0"/>
                        <a:t>220</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219</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213</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203</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198</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134</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123</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114</a:t>
                      </a:r>
                      <a:endParaRPr lang="en-GB" sz="12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200" kern="1200" dirty="0" smtClean="0"/>
                        <a:t>108</a:t>
                      </a:r>
                      <a:endParaRPr lang="en-GB" sz="1200" kern="1200" dirty="0">
                        <a:solidFill>
                          <a:srgbClr val="53575E"/>
                        </a:solidFill>
                        <a:latin typeface="+mn-lt"/>
                        <a:ea typeface="+mn-ea"/>
                        <a:cs typeface="Arial" pitchFamily="34" charset="0"/>
                      </a:endParaRPr>
                    </a:p>
                  </a:txBody>
                  <a:tcPr marL="36000" marR="36000" marT="18000" marB="18000" anchor="ctr"/>
                </a:tc>
              </a:tr>
            </a:tbl>
          </a:graphicData>
        </a:graphic>
      </p:graphicFrame>
      <p:sp>
        <p:nvSpPr>
          <p:cNvPr id="7" name="TextBox 6"/>
          <p:cNvSpPr txBox="1"/>
          <p:nvPr/>
        </p:nvSpPr>
        <p:spPr>
          <a:xfrm>
            <a:off x="3191603" y="4648564"/>
            <a:ext cx="1944216" cy="307777"/>
          </a:xfrm>
          <a:prstGeom prst="rect">
            <a:avLst/>
          </a:prstGeom>
          <a:noFill/>
        </p:spPr>
        <p:txBody>
          <a:bodyPr wrap="square" rtlCol="0">
            <a:spAutoFit/>
          </a:bodyPr>
          <a:lstStyle/>
          <a:p>
            <a:pPr algn="ctr" fontAlgn="base">
              <a:spcBef>
                <a:spcPct val="0"/>
              </a:spcBef>
              <a:spcAft>
                <a:spcPct val="0"/>
              </a:spcAft>
            </a:pPr>
            <a:r>
              <a:rPr lang="en-GB" sz="1400" dirty="0">
                <a:solidFill>
                  <a:srgbClr val="4D4D4F"/>
                </a:solidFill>
              </a:rPr>
              <a:t>Week</a:t>
            </a:r>
          </a:p>
        </p:txBody>
      </p:sp>
      <p:cxnSp>
        <p:nvCxnSpPr>
          <p:cNvPr id="46" name="Straight Connector 45"/>
          <p:cNvCxnSpPr/>
          <p:nvPr/>
        </p:nvCxnSpPr>
        <p:spPr>
          <a:xfrm>
            <a:off x="1461150" y="1287236"/>
            <a:ext cx="291519" cy="0"/>
          </a:xfrm>
          <a:prstGeom prst="line">
            <a:avLst/>
          </a:prstGeom>
          <a:ln w="28575">
            <a:solidFill>
              <a:srgbClr val="2061A0"/>
            </a:solidFill>
          </a:ln>
        </p:spPr>
        <p:style>
          <a:lnRef idx="1">
            <a:schemeClr val="accent1"/>
          </a:lnRef>
          <a:fillRef idx="0">
            <a:schemeClr val="accent1"/>
          </a:fillRef>
          <a:effectRef idx="0">
            <a:schemeClr val="accent1"/>
          </a:effectRef>
          <a:fontRef idx="minor">
            <a:schemeClr val="tx1"/>
          </a:fontRef>
        </p:style>
      </p:cxnSp>
      <p:sp>
        <p:nvSpPr>
          <p:cNvPr id="47" name="Diamond 46"/>
          <p:cNvSpPr/>
          <p:nvPr/>
        </p:nvSpPr>
        <p:spPr>
          <a:xfrm>
            <a:off x="1552909" y="1233236"/>
            <a:ext cx="108000" cy="108000"/>
          </a:xfrm>
          <a:prstGeom prst="diamond">
            <a:avLst/>
          </a:prstGeom>
          <a:solidFill>
            <a:srgbClr val="2061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000000"/>
              </a:solidFill>
            </a:endParaRPr>
          </a:p>
        </p:txBody>
      </p:sp>
      <p:cxnSp>
        <p:nvCxnSpPr>
          <p:cNvPr id="48" name="Straight Connector 47"/>
          <p:cNvCxnSpPr/>
          <p:nvPr/>
        </p:nvCxnSpPr>
        <p:spPr>
          <a:xfrm>
            <a:off x="2646346" y="1287236"/>
            <a:ext cx="291519" cy="0"/>
          </a:xfrm>
          <a:prstGeom prst="line">
            <a:avLst/>
          </a:prstGeom>
          <a:ln w="28575">
            <a:solidFill>
              <a:srgbClr val="7CA53F"/>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747105" y="1242236"/>
            <a:ext cx="90000" cy="90000"/>
          </a:xfrm>
          <a:prstGeom prst="rect">
            <a:avLst/>
          </a:prstGeom>
          <a:solidFill>
            <a:srgbClr val="7CA5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000000"/>
              </a:solidFill>
            </a:endParaRPr>
          </a:p>
        </p:txBody>
      </p:sp>
      <p:cxnSp>
        <p:nvCxnSpPr>
          <p:cNvPr id="50" name="Straight Connector 49"/>
          <p:cNvCxnSpPr/>
          <p:nvPr/>
        </p:nvCxnSpPr>
        <p:spPr>
          <a:xfrm>
            <a:off x="4710315" y="1287236"/>
            <a:ext cx="291519" cy="0"/>
          </a:xfrm>
          <a:prstGeom prst="line">
            <a:avLst/>
          </a:prstGeom>
          <a:ln w="28575">
            <a:solidFill>
              <a:srgbClr val="317439"/>
            </a:solidFill>
          </a:ln>
        </p:spPr>
        <p:style>
          <a:lnRef idx="1">
            <a:schemeClr val="accent1"/>
          </a:lnRef>
          <a:fillRef idx="0">
            <a:schemeClr val="accent1"/>
          </a:fillRef>
          <a:effectRef idx="0">
            <a:schemeClr val="accent1"/>
          </a:effectRef>
          <a:fontRef idx="minor">
            <a:schemeClr val="tx1"/>
          </a:fontRef>
        </p:style>
      </p:cxnSp>
      <p:sp>
        <p:nvSpPr>
          <p:cNvPr id="51" name="Isosceles Triangle 50"/>
          <p:cNvSpPr/>
          <p:nvPr/>
        </p:nvSpPr>
        <p:spPr>
          <a:xfrm>
            <a:off x="4802074" y="1233236"/>
            <a:ext cx="108000" cy="108000"/>
          </a:xfrm>
          <a:prstGeom prst="triangle">
            <a:avLst/>
          </a:prstGeom>
          <a:solidFill>
            <a:srgbClr val="3174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000000"/>
              </a:solidFill>
            </a:endParaRPr>
          </a:p>
        </p:txBody>
      </p:sp>
      <p:sp>
        <p:nvSpPr>
          <p:cNvPr id="52" name="TextBox 51"/>
          <p:cNvSpPr txBox="1"/>
          <p:nvPr/>
        </p:nvSpPr>
        <p:spPr>
          <a:xfrm>
            <a:off x="1816950" y="1179514"/>
            <a:ext cx="696573" cy="215444"/>
          </a:xfrm>
          <a:prstGeom prst="rect">
            <a:avLst/>
          </a:prstGeom>
          <a:noFill/>
        </p:spPr>
        <p:txBody>
          <a:bodyPr wrap="square" lIns="0" tIns="0" rIns="0" bIns="0" rtlCol="0" anchor="t" anchorCtr="0">
            <a:spAutoFit/>
          </a:bodyPr>
          <a:lstStyle/>
          <a:p>
            <a:r>
              <a:rPr lang="en-US" sz="1400" dirty="0" smtClean="0">
                <a:solidFill>
                  <a:srgbClr val="4D4D4F"/>
                </a:solidFill>
              </a:rPr>
              <a:t>Placebo</a:t>
            </a:r>
            <a:endParaRPr lang="en-US" sz="1400" dirty="0">
              <a:solidFill>
                <a:srgbClr val="4D4D4F"/>
              </a:solidFill>
            </a:endParaRPr>
          </a:p>
        </p:txBody>
      </p:sp>
      <p:sp>
        <p:nvSpPr>
          <p:cNvPr id="53" name="TextBox 52"/>
          <p:cNvSpPr txBox="1"/>
          <p:nvPr/>
        </p:nvSpPr>
        <p:spPr>
          <a:xfrm>
            <a:off x="3002146" y="1179514"/>
            <a:ext cx="1728761" cy="215444"/>
          </a:xfrm>
          <a:prstGeom prst="rect">
            <a:avLst/>
          </a:prstGeom>
          <a:noFill/>
        </p:spPr>
        <p:txBody>
          <a:bodyPr wrap="square" lIns="0" tIns="0" rIns="0" bIns="0" rtlCol="0" anchor="t" anchorCtr="0">
            <a:spAutoFit/>
          </a:bodyPr>
          <a:lstStyle/>
          <a:p>
            <a:r>
              <a:rPr lang="en-US" sz="1400" dirty="0">
                <a:solidFill>
                  <a:srgbClr val="4D4D4F"/>
                </a:solidFill>
              </a:rPr>
              <a:t>Empagliflozin </a:t>
            </a:r>
            <a:r>
              <a:rPr lang="en-US" sz="1400" dirty="0" smtClean="0">
                <a:solidFill>
                  <a:srgbClr val="4D4D4F"/>
                </a:solidFill>
              </a:rPr>
              <a:t>10 mg</a:t>
            </a:r>
            <a:endParaRPr lang="en-US" sz="1400" dirty="0">
              <a:solidFill>
                <a:srgbClr val="4D4D4F"/>
              </a:solidFill>
            </a:endParaRPr>
          </a:p>
        </p:txBody>
      </p:sp>
      <p:sp>
        <p:nvSpPr>
          <p:cNvPr id="54" name="TextBox 53"/>
          <p:cNvSpPr txBox="1"/>
          <p:nvPr/>
        </p:nvSpPr>
        <p:spPr>
          <a:xfrm>
            <a:off x="5066115" y="1179514"/>
            <a:ext cx="2128171" cy="215444"/>
          </a:xfrm>
          <a:prstGeom prst="rect">
            <a:avLst/>
          </a:prstGeom>
          <a:noFill/>
        </p:spPr>
        <p:txBody>
          <a:bodyPr wrap="square" lIns="0" tIns="0" rIns="0" bIns="0" rtlCol="0" anchor="t" anchorCtr="0">
            <a:spAutoFit/>
          </a:bodyPr>
          <a:lstStyle/>
          <a:p>
            <a:r>
              <a:rPr lang="en-US" sz="1400" dirty="0">
                <a:solidFill>
                  <a:srgbClr val="4D4D4F"/>
                </a:solidFill>
              </a:rPr>
              <a:t>Empagliflozin 25 mg </a:t>
            </a:r>
          </a:p>
        </p:txBody>
      </p:sp>
      <p:cxnSp>
        <p:nvCxnSpPr>
          <p:cNvPr id="55" name="Straight Connector 54"/>
          <p:cNvCxnSpPr/>
          <p:nvPr/>
        </p:nvCxnSpPr>
        <p:spPr>
          <a:xfrm>
            <a:off x="6757105" y="1287236"/>
            <a:ext cx="29151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848864" y="1233236"/>
            <a:ext cx="108000" cy="10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000000"/>
              </a:solidFill>
            </a:endParaRPr>
          </a:p>
        </p:txBody>
      </p:sp>
      <p:sp>
        <p:nvSpPr>
          <p:cNvPr id="57" name="TextBox 56"/>
          <p:cNvSpPr txBox="1"/>
          <p:nvPr/>
        </p:nvSpPr>
        <p:spPr>
          <a:xfrm>
            <a:off x="7112906" y="1179514"/>
            <a:ext cx="1204412" cy="215444"/>
          </a:xfrm>
          <a:prstGeom prst="rect">
            <a:avLst/>
          </a:prstGeom>
          <a:noFill/>
        </p:spPr>
        <p:txBody>
          <a:bodyPr wrap="square" lIns="0" tIns="0" rIns="0" bIns="0" rtlCol="0" anchor="t" anchorCtr="0">
            <a:spAutoFit/>
          </a:bodyPr>
          <a:lstStyle/>
          <a:p>
            <a:r>
              <a:rPr lang="en-US" sz="1400" dirty="0" smtClean="0">
                <a:solidFill>
                  <a:srgbClr val="4D4D4F"/>
                </a:solidFill>
              </a:rPr>
              <a:t>Sitagliptin</a:t>
            </a:r>
            <a:endParaRPr lang="en-US" sz="1400" dirty="0">
              <a:solidFill>
                <a:srgbClr val="4D4D4F"/>
              </a:solidFill>
            </a:endParaRPr>
          </a:p>
        </p:txBody>
      </p:sp>
      <p:sp>
        <p:nvSpPr>
          <p:cNvPr id="37" name="Rectangle 36"/>
          <p:cNvSpPr/>
          <p:nvPr/>
        </p:nvSpPr>
        <p:spPr>
          <a:xfrm>
            <a:off x="3502579" y="4371372"/>
            <a:ext cx="4092272" cy="36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prstClr val="white"/>
              </a:solidFill>
            </a:endParaRPr>
          </a:p>
        </p:txBody>
      </p:sp>
      <p:grpSp>
        <p:nvGrpSpPr>
          <p:cNvPr id="3" name="Group 12"/>
          <p:cNvGrpSpPr/>
          <p:nvPr/>
        </p:nvGrpSpPr>
        <p:grpSpPr>
          <a:xfrm>
            <a:off x="3438329" y="4400771"/>
            <a:ext cx="4143306" cy="53754"/>
            <a:chOff x="3527109" y="4400771"/>
            <a:chExt cx="4143306" cy="53754"/>
          </a:xfrm>
        </p:grpSpPr>
        <p:cxnSp>
          <p:nvCxnSpPr>
            <p:cNvPr id="30" name="Straight Connector 29"/>
            <p:cNvCxnSpPr/>
            <p:nvPr/>
          </p:nvCxnSpPr>
          <p:spPr>
            <a:xfrm>
              <a:off x="3527109" y="4400771"/>
              <a:ext cx="4143306"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50946" y="4400771"/>
              <a:ext cx="0" cy="537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30874" y="4400771"/>
              <a:ext cx="0" cy="537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34174" y="4400771"/>
              <a:ext cx="0" cy="537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13888" y="4400771"/>
              <a:ext cx="0" cy="537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399762" y="4479918"/>
            <a:ext cx="502994" cy="307777"/>
          </a:xfrm>
          <a:prstGeom prst="rect">
            <a:avLst/>
          </a:prstGeom>
          <a:noFill/>
        </p:spPr>
        <p:txBody>
          <a:bodyPr wrap="square" rtlCol="0">
            <a:spAutoFit/>
          </a:bodyPr>
          <a:lstStyle/>
          <a:p>
            <a:pPr algn="ctr"/>
            <a:r>
              <a:rPr lang="en-GB" sz="1400" dirty="0" smtClean="0">
                <a:solidFill>
                  <a:srgbClr val="4D4D4F"/>
                </a:solidFill>
              </a:rPr>
              <a:t>41</a:t>
            </a:r>
            <a:endParaRPr lang="en-GB" sz="1400" dirty="0">
              <a:solidFill>
                <a:srgbClr val="4D4D4F"/>
              </a:solidFill>
            </a:endParaRPr>
          </a:p>
        </p:txBody>
      </p:sp>
      <p:sp>
        <p:nvSpPr>
          <p:cNvPr id="41" name="TextBox 40"/>
          <p:cNvSpPr txBox="1"/>
          <p:nvPr/>
        </p:nvSpPr>
        <p:spPr>
          <a:xfrm>
            <a:off x="5301483" y="4479918"/>
            <a:ext cx="502994" cy="307777"/>
          </a:xfrm>
          <a:prstGeom prst="rect">
            <a:avLst/>
          </a:prstGeom>
          <a:noFill/>
        </p:spPr>
        <p:txBody>
          <a:bodyPr wrap="square" rtlCol="0">
            <a:spAutoFit/>
          </a:bodyPr>
          <a:lstStyle/>
          <a:p>
            <a:pPr algn="ctr"/>
            <a:r>
              <a:rPr lang="en-GB" sz="1400" dirty="0" smtClean="0">
                <a:solidFill>
                  <a:srgbClr val="4D4D4F"/>
                </a:solidFill>
              </a:rPr>
              <a:t>52</a:t>
            </a:r>
            <a:endParaRPr lang="en-GB" sz="1400" dirty="0">
              <a:solidFill>
                <a:srgbClr val="4D4D4F"/>
              </a:solidFill>
            </a:endParaRPr>
          </a:p>
        </p:txBody>
      </p:sp>
      <p:sp>
        <p:nvSpPr>
          <p:cNvPr id="44" name="TextBox 43"/>
          <p:cNvSpPr txBox="1"/>
          <p:nvPr/>
        </p:nvSpPr>
        <p:spPr>
          <a:xfrm>
            <a:off x="6283011" y="4479918"/>
            <a:ext cx="502994" cy="307777"/>
          </a:xfrm>
          <a:prstGeom prst="rect">
            <a:avLst/>
          </a:prstGeom>
          <a:noFill/>
        </p:spPr>
        <p:txBody>
          <a:bodyPr wrap="square" rtlCol="0">
            <a:spAutoFit/>
          </a:bodyPr>
          <a:lstStyle/>
          <a:p>
            <a:pPr algn="ctr"/>
            <a:r>
              <a:rPr lang="en-GB" sz="1400" dirty="0" smtClean="0">
                <a:solidFill>
                  <a:srgbClr val="4D4D4F"/>
                </a:solidFill>
              </a:rPr>
              <a:t>64</a:t>
            </a:r>
            <a:endParaRPr lang="en-GB" sz="1400" dirty="0">
              <a:solidFill>
                <a:srgbClr val="4D4D4F"/>
              </a:solidFill>
            </a:endParaRPr>
          </a:p>
        </p:txBody>
      </p:sp>
      <p:sp>
        <p:nvSpPr>
          <p:cNvPr id="58" name="TextBox 57"/>
          <p:cNvSpPr txBox="1"/>
          <p:nvPr/>
        </p:nvSpPr>
        <p:spPr>
          <a:xfrm>
            <a:off x="7275425" y="4479918"/>
            <a:ext cx="502994" cy="307777"/>
          </a:xfrm>
          <a:prstGeom prst="rect">
            <a:avLst/>
          </a:prstGeom>
          <a:noFill/>
        </p:spPr>
        <p:txBody>
          <a:bodyPr wrap="square" rtlCol="0">
            <a:spAutoFit/>
          </a:bodyPr>
          <a:lstStyle/>
          <a:p>
            <a:pPr algn="ctr"/>
            <a:r>
              <a:rPr lang="en-GB" sz="1400" dirty="0" smtClean="0">
                <a:solidFill>
                  <a:srgbClr val="4D4D4F"/>
                </a:solidFill>
              </a:rPr>
              <a:t>76</a:t>
            </a:r>
            <a:endParaRPr lang="en-GB" sz="1400" dirty="0">
              <a:solidFill>
                <a:srgbClr val="4D4D4F"/>
              </a:solidFill>
            </a:endParaRPr>
          </a:p>
        </p:txBody>
      </p:sp>
      <p:sp>
        <p:nvSpPr>
          <p:cNvPr id="16" name="Rectangle 15"/>
          <p:cNvSpPr/>
          <p:nvPr/>
        </p:nvSpPr>
        <p:spPr>
          <a:xfrm rot="16200000">
            <a:off x="-706317" y="2765499"/>
            <a:ext cx="2381250" cy="307777"/>
          </a:xfrm>
          <a:prstGeom prst="rect">
            <a:avLst/>
          </a:prstGeom>
        </p:spPr>
        <p:txBody>
          <a:bodyPr wrap="square">
            <a:spAutoFit/>
          </a:bodyPr>
          <a:lstStyle/>
          <a:p>
            <a:pPr algn="ctr">
              <a:defRPr sz="1400" b="0" i="0" u="none" strike="noStrike" kern="1200" baseline="0">
                <a:solidFill>
                  <a:srgbClr val="4D4D4F"/>
                </a:solidFill>
                <a:latin typeface="+mn-lt"/>
                <a:ea typeface="+mn-ea"/>
                <a:cs typeface="+mn-cs"/>
              </a:defRPr>
            </a:pPr>
            <a:r>
              <a:rPr lang="en-US" sz="1400" dirty="0">
                <a:solidFill>
                  <a:srgbClr val="4D4D4F"/>
                </a:solidFill>
              </a:rPr>
              <a:t>Adjusted mean (SE) </a:t>
            </a:r>
            <a:r>
              <a:rPr lang="en-US" sz="1400" dirty="0" smtClean="0">
                <a:solidFill>
                  <a:srgbClr val="4D4D4F"/>
                </a:solidFill>
              </a:rPr>
              <a:t>HbA</a:t>
            </a:r>
            <a:r>
              <a:rPr lang="en-US" sz="1400" baseline="-25000" dirty="0" smtClean="0">
                <a:solidFill>
                  <a:srgbClr val="4D4D4F"/>
                </a:solidFill>
              </a:rPr>
              <a:t>1c</a:t>
            </a:r>
            <a:r>
              <a:rPr lang="en-US" sz="1400" dirty="0" smtClean="0">
                <a:solidFill>
                  <a:srgbClr val="4D4D4F"/>
                </a:solidFill>
              </a:rPr>
              <a:t> </a:t>
            </a:r>
            <a:r>
              <a:rPr lang="en-US" sz="1400" dirty="0">
                <a:solidFill>
                  <a:srgbClr val="4D4D4F"/>
                </a:solidFill>
              </a:rPr>
              <a:t>(%)</a:t>
            </a:r>
            <a:endParaRPr lang="en-GB" sz="1400" dirty="0">
              <a:solidFill>
                <a:srgbClr val="4D4D4F"/>
              </a:solidFill>
            </a:endParaRPr>
          </a:p>
        </p:txBody>
      </p:sp>
      <p:sp>
        <p:nvSpPr>
          <p:cNvPr id="36" name="TextBox 35"/>
          <p:cNvSpPr txBox="1"/>
          <p:nvPr/>
        </p:nvSpPr>
        <p:spPr>
          <a:xfrm>
            <a:off x="854016" y="4283524"/>
            <a:ext cx="286338" cy="215444"/>
          </a:xfrm>
          <a:prstGeom prst="rect">
            <a:avLst/>
          </a:prstGeom>
          <a:solidFill>
            <a:schemeClr val="bg1"/>
          </a:solidFill>
        </p:spPr>
        <p:txBody>
          <a:bodyPr wrap="square" lIns="0" tIns="0" rIns="0" bIns="0" rtlCol="0">
            <a:spAutoFit/>
          </a:bodyPr>
          <a:lstStyle/>
          <a:p>
            <a:pPr algn="r"/>
            <a:r>
              <a:rPr lang="en-GB" sz="1400" dirty="0" smtClean="0">
                <a:solidFill>
                  <a:srgbClr val="4D4D4F"/>
                </a:solidFill>
              </a:rPr>
              <a:t>0</a:t>
            </a:r>
            <a:endParaRPr lang="en-GB" sz="1400" dirty="0">
              <a:solidFill>
                <a:srgbClr val="4D4D4F"/>
              </a:solidFill>
            </a:endParaRPr>
          </a:p>
        </p:txBody>
      </p:sp>
      <p:grpSp>
        <p:nvGrpSpPr>
          <p:cNvPr id="8" name="Group 37"/>
          <p:cNvGrpSpPr/>
          <p:nvPr/>
        </p:nvGrpSpPr>
        <p:grpSpPr>
          <a:xfrm rot="19800000">
            <a:off x="1220665" y="4169146"/>
            <a:ext cx="144000" cy="45719"/>
            <a:chOff x="357187" y="4591049"/>
            <a:chExt cx="144000" cy="45719"/>
          </a:xfrm>
        </p:grpSpPr>
        <p:sp>
          <p:nvSpPr>
            <p:cNvPr id="39" name="Rectangle 38"/>
            <p:cNvSpPr/>
            <p:nvPr/>
          </p:nvSpPr>
          <p:spPr>
            <a:xfrm>
              <a:off x="357187" y="4591049"/>
              <a:ext cx="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white"/>
                </a:solidFill>
              </a:endParaRPr>
            </a:p>
          </p:txBody>
        </p:sp>
        <p:cxnSp>
          <p:nvCxnSpPr>
            <p:cNvPr id="40" name="Straight Connector 39"/>
            <p:cNvCxnSpPr/>
            <p:nvPr/>
          </p:nvCxnSpPr>
          <p:spPr>
            <a:xfrm>
              <a:off x="357187" y="4591050"/>
              <a:ext cx="144000" cy="0"/>
            </a:xfrm>
            <a:prstGeom prst="line">
              <a:avLst/>
            </a:prstGeom>
            <a:ln>
              <a:solidFill>
                <a:srgbClr val="82828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7187" y="4636293"/>
              <a:ext cx="144000" cy="0"/>
            </a:xfrm>
            <a:prstGeom prst="line">
              <a:avLst/>
            </a:prstGeom>
            <a:ln>
              <a:solidFill>
                <a:srgbClr val="82828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9276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noGrp="1"/>
          </p:cNvGraphicFramePr>
          <p:nvPr>
            <p:ph idx="4294967295"/>
            <p:extLst>
              <p:ext uri="{D42A27DB-BD31-4B8C-83A1-F6EECF244321}">
                <p14:modId xmlns:p14="http://schemas.microsoft.com/office/powerpoint/2010/main" val="376707446"/>
              </p:ext>
            </p:extLst>
          </p:nvPr>
        </p:nvGraphicFramePr>
        <p:xfrm>
          <a:off x="438912" y="1475265"/>
          <a:ext cx="7409688" cy="505968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flipV="1">
            <a:off x="3339105" y="1929922"/>
            <a:ext cx="0" cy="295638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type="body" sz="quarter" idx="13"/>
          </p:nvPr>
        </p:nvSpPr>
        <p:spPr>
          <a:xfrm>
            <a:off x="596900" y="6221140"/>
            <a:ext cx="8208962" cy="541610"/>
          </a:xfrm>
        </p:spPr>
        <p:txBody>
          <a:bodyPr/>
          <a:lstStyle/>
          <a:p>
            <a:r>
              <a:rPr lang="en-GB" sz="1000" noProof="0" dirty="0" smtClean="0"/>
              <a:t>EMPA, empagliflozin; QD, once daily; SE, </a:t>
            </a:r>
            <a:r>
              <a:rPr lang="en-GB" sz="1000" noProof="0" dirty="0"/>
              <a:t>standard </a:t>
            </a:r>
            <a:r>
              <a:rPr lang="en-GB" sz="1000" noProof="0" dirty="0" smtClean="0"/>
              <a:t>error; T2D</a:t>
            </a:r>
            <a:r>
              <a:rPr lang="en-GB" sz="1000" noProof="0" dirty="0"/>
              <a:t>, </a:t>
            </a:r>
            <a:r>
              <a:rPr lang="en-GB" sz="1000" noProof="0" dirty="0" smtClean="0"/>
              <a:t>Type </a:t>
            </a:r>
            <a:r>
              <a:rPr lang="en-GB" sz="1000" noProof="0" dirty="0"/>
              <a:t>2 </a:t>
            </a:r>
            <a:r>
              <a:rPr lang="en-GB" sz="1000" noProof="0" dirty="0" smtClean="0"/>
              <a:t>Diabetes.</a:t>
            </a:r>
          </a:p>
          <a:p>
            <a:r>
              <a:rPr lang="en-GB" sz="1000" noProof="0" dirty="0" smtClean="0"/>
              <a:t>MMRM in FAS (OC).</a:t>
            </a:r>
          </a:p>
          <a:p>
            <a:r>
              <a:rPr lang="en-GB" sz="1000" noProof="0" dirty="0"/>
              <a:t>Merker L, et al. ADA </a:t>
            </a:r>
            <a:r>
              <a:rPr lang="en-GB" sz="1000" noProof="0" dirty="0" smtClean="0"/>
              <a:t>2014, </a:t>
            </a:r>
            <a:r>
              <a:rPr lang="en-GB" sz="1000" noProof="0" dirty="0"/>
              <a:t>Abstract 1074-P.</a:t>
            </a:r>
          </a:p>
        </p:txBody>
      </p:sp>
      <p:sp>
        <p:nvSpPr>
          <p:cNvPr id="2" name="Title 1"/>
          <p:cNvSpPr>
            <a:spLocks noGrp="1"/>
          </p:cNvSpPr>
          <p:nvPr>
            <p:ph type="title"/>
          </p:nvPr>
        </p:nvSpPr>
        <p:spPr/>
        <p:txBody>
          <a:bodyPr/>
          <a:lstStyle/>
          <a:p>
            <a:r>
              <a:rPr lang="en-GB" noProof="0" dirty="0" smtClean="0"/>
              <a:t>52-week extension of empagliflozin as add-on to metformin in T2D </a:t>
            </a:r>
            <a:br>
              <a:rPr lang="en-GB" noProof="0" dirty="0" smtClean="0"/>
            </a:br>
            <a:r>
              <a:rPr lang="en-GB" noProof="0" dirty="0" smtClean="0"/>
              <a:t>Change from baseline in body weight over time</a:t>
            </a:r>
            <a:endParaRPr lang="en-GB" noProof="0" dirty="0"/>
          </a:p>
        </p:txBody>
      </p:sp>
      <p:sp>
        <p:nvSpPr>
          <p:cNvPr id="5" name="Text Placeholder 4"/>
          <p:cNvSpPr>
            <a:spLocks noGrp="1"/>
          </p:cNvSpPr>
          <p:nvPr>
            <p:ph type="body" sz="quarter" idx="14"/>
          </p:nvPr>
        </p:nvSpPr>
        <p:spPr/>
        <p:txBody>
          <a:bodyPr/>
          <a:lstStyle/>
          <a:p>
            <a:r>
              <a:rPr lang="en-GB" noProof="0" dirty="0"/>
              <a:t>EMPA-REG EXTEND</a:t>
            </a:r>
            <a:r>
              <a:rPr lang="en-GB" baseline="30000" noProof="0" dirty="0"/>
              <a:t>TM</a:t>
            </a:r>
            <a:r>
              <a:rPr lang="en-GB" noProof="0" dirty="0"/>
              <a:t> MET</a:t>
            </a:r>
          </a:p>
        </p:txBody>
      </p:sp>
      <p:graphicFrame>
        <p:nvGraphicFramePr>
          <p:cNvPr id="42" name="Table 41"/>
          <p:cNvGraphicFramePr>
            <a:graphicFrameLocks noGrp="1"/>
          </p:cNvGraphicFramePr>
          <p:nvPr>
            <p:extLst>
              <p:ext uri="{D42A27DB-BD31-4B8C-83A1-F6EECF244321}">
                <p14:modId xmlns:p14="http://schemas.microsoft.com/office/powerpoint/2010/main" val="2125926724"/>
              </p:ext>
            </p:extLst>
          </p:nvPr>
        </p:nvGraphicFramePr>
        <p:xfrm>
          <a:off x="283464" y="5134715"/>
          <a:ext cx="7659938" cy="753600"/>
        </p:xfrm>
        <a:graphic>
          <a:graphicData uri="http://schemas.openxmlformats.org/drawingml/2006/table">
            <a:tbl>
              <a:tblPr firstRow="1" bandRow="1">
                <a:tableStyleId>{C083E6E3-FA7D-4D7B-A595-EF9225AFEA82}</a:tableStyleId>
              </a:tblPr>
              <a:tblGrid>
                <a:gridCol w="948436"/>
                <a:gridCol w="1752600"/>
                <a:gridCol w="749300"/>
                <a:gridCol w="304800"/>
                <a:gridCol w="3276600"/>
                <a:gridCol w="628202"/>
              </a:tblGrid>
              <a:tr h="132046">
                <a:tc gridSpan="3">
                  <a:txBody>
                    <a:bodyPr/>
                    <a:lstStyle/>
                    <a:p>
                      <a:pPr algn="l"/>
                      <a:r>
                        <a:rPr lang="en-GB" sz="1000" dirty="0" smtClean="0">
                          <a:solidFill>
                            <a:schemeClr val="accent4"/>
                          </a:solidFill>
                        </a:rPr>
                        <a:t>Number of patients analysed</a:t>
                      </a:r>
                      <a:endParaRPr lang="en-GB" sz="10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hMerge="1">
                  <a:txBody>
                    <a:bodyPr/>
                    <a:lstStyle/>
                    <a:p>
                      <a:pPr algn="ctr"/>
                      <a:endParaRPr lang="en-GB" sz="1200" b="1" dirty="0">
                        <a:solidFill>
                          <a:schemeClr val="accent4"/>
                        </a:solidFill>
                        <a:latin typeface="+mn-lt"/>
                      </a:endParaRPr>
                    </a:p>
                  </a:txBody>
                  <a:tcPr marL="36000" marR="36000" marT="18000" marB="18000" anchor="ctr"/>
                </a:tc>
                <a:tc>
                  <a:txBody>
                    <a:bodyPr/>
                    <a:lstStyle/>
                    <a:p>
                      <a:pPr algn="l"/>
                      <a:endParaRPr lang="en-GB" sz="1000" b="1" dirty="0">
                        <a:solidFill>
                          <a:schemeClr val="accent4"/>
                        </a:solidFill>
                        <a:latin typeface="+mn-lt"/>
                      </a:endParaRPr>
                    </a:p>
                  </a:txBody>
                  <a:tcPr marL="36000" marR="36000" marT="18000" marB="18000" anchor="ctr"/>
                </a:tc>
                <a:tc>
                  <a:txBody>
                    <a:bodyPr/>
                    <a:lstStyle/>
                    <a:p>
                      <a:pPr algn="l"/>
                      <a:endParaRPr lang="en-GB" sz="1000" b="1" dirty="0">
                        <a:solidFill>
                          <a:schemeClr val="accent4"/>
                        </a:solidFill>
                        <a:latin typeface="+mn-lt"/>
                      </a:endParaRPr>
                    </a:p>
                  </a:txBody>
                  <a:tcPr marL="36000" marR="36000" marT="18000" marB="18000" anchor="ctr"/>
                </a:tc>
                <a:tc>
                  <a:txBody>
                    <a:bodyPr/>
                    <a:lstStyle/>
                    <a:p>
                      <a:pPr algn="l"/>
                      <a:endParaRPr lang="en-GB" sz="1000" b="1" dirty="0">
                        <a:solidFill>
                          <a:schemeClr val="accent4"/>
                        </a:solidFill>
                        <a:latin typeface="+mn-lt"/>
                      </a:endParaRPr>
                    </a:p>
                  </a:txBody>
                  <a:tcPr marL="36000" marR="36000" marT="18000" marB="18000" anchor="ctr"/>
                </a:tc>
              </a:tr>
              <a:tr h="188400">
                <a:tc>
                  <a:txBody>
                    <a:bodyPr/>
                    <a:lstStyle/>
                    <a:p>
                      <a:pPr algn="l"/>
                      <a:r>
                        <a:rPr lang="en-GB" sz="1000" dirty="0" smtClean="0"/>
                        <a:t>Placebo</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solidFill>
                            <a:srgbClr val="53575E"/>
                          </a:solidFill>
                          <a:latin typeface="+mn-lt"/>
                          <a:ea typeface="+mn-ea"/>
                          <a:cs typeface="Arial" pitchFamily="34" charset="0"/>
                        </a:rPr>
                        <a:t>158</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solidFill>
                            <a:srgbClr val="53575E"/>
                          </a:solidFill>
                          <a:latin typeface="+mn-lt"/>
                          <a:ea typeface="+mn-ea"/>
                          <a:cs typeface="Arial" pitchFamily="34" charset="0"/>
                        </a:rPr>
                        <a:t>158</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solidFill>
                            <a:srgbClr val="53575E"/>
                          </a:solidFill>
                          <a:latin typeface="+mn-lt"/>
                          <a:ea typeface="+mn-ea"/>
                          <a:cs typeface="Arial" pitchFamily="34" charset="0"/>
                        </a:rPr>
                        <a:t>85</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solidFill>
                            <a:srgbClr val="53575E"/>
                          </a:solidFill>
                          <a:latin typeface="+mn-lt"/>
                          <a:ea typeface="+mn-ea"/>
                          <a:cs typeface="Arial" pitchFamily="34" charset="0"/>
                        </a:rPr>
                        <a:t>70</a:t>
                      </a:r>
                      <a:endParaRPr lang="en-GB" sz="1000" kern="1200" dirty="0">
                        <a:solidFill>
                          <a:srgbClr val="53575E"/>
                        </a:solidFill>
                        <a:latin typeface="+mn-lt"/>
                        <a:ea typeface="+mn-ea"/>
                        <a:cs typeface="Arial" pitchFamily="34" charset="0"/>
                      </a:endParaRPr>
                    </a:p>
                  </a:txBody>
                  <a:tcPr marL="36000" marR="36000" marT="18000" marB="18000" anchor="ctr"/>
                </a:tc>
              </a:tr>
              <a:tr h="188400">
                <a:tc>
                  <a:txBody>
                    <a:bodyPr/>
                    <a:lstStyle/>
                    <a:p>
                      <a:pPr algn="l"/>
                      <a:r>
                        <a:rPr lang="en-GB" sz="1000" dirty="0" smtClean="0"/>
                        <a:t>EMPA 10 mg QD</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solidFill>
                            <a:srgbClr val="53575E"/>
                          </a:solidFill>
                          <a:latin typeface="+mn-lt"/>
                          <a:ea typeface="+mn-ea"/>
                          <a:cs typeface="Arial" pitchFamily="34" charset="0"/>
                        </a:rPr>
                        <a:t>197</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solidFill>
                            <a:srgbClr val="53575E"/>
                          </a:solidFill>
                          <a:latin typeface="+mn-lt"/>
                          <a:ea typeface="+mn-ea"/>
                          <a:cs typeface="Arial" pitchFamily="34" charset="0"/>
                        </a:rPr>
                        <a:t>197</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solidFill>
                            <a:srgbClr val="53575E"/>
                          </a:solidFill>
                          <a:latin typeface="+mn-lt"/>
                          <a:ea typeface="+mn-ea"/>
                          <a:cs typeface="Arial" pitchFamily="34" charset="0"/>
                        </a:rPr>
                        <a:t>147</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solidFill>
                            <a:srgbClr val="53575E"/>
                          </a:solidFill>
                          <a:latin typeface="+mn-lt"/>
                          <a:ea typeface="+mn-ea"/>
                          <a:cs typeface="Arial" pitchFamily="34" charset="0"/>
                        </a:rPr>
                        <a:t>130</a:t>
                      </a:r>
                      <a:endParaRPr lang="en-GB" sz="1000" kern="1200" dirty="0">
                        <a:solidFill>
                          <a:srgbClr val="53575E"/>
                        </a:solidFill>
                        <a:latin typeface="+mn-lt"/>
                        <a:ea typeface="+mn-ea"/>
                        <a:cs typeface="Arial" pitchFamily="34" charset="0"/>
                      </a:endParaRPr>
                    </a:p>
                  </a:txBody>
                  <a:tcPr marL="36000" marR="36000" marT="18000" marB="18000" anchor="ctr"/>
                </a:tc>
              </a:tr>
              <a:tr h="188400">
                <a:tc>
                  <a:txBody>
                    <a:bodyPr/>
                    <a:lstStyle/>
                    <a:p>
                      <a:pPr algn="l"/>
                      <a:r>
                        <a:rPr lang="en-GB" sz="1000" dirty="0" smtClean="0"/>
                        <a:t>EMPA 25 mg QD</a:t>
                      </a:r>
                      <a:endParaRPr lang="en-GB" sz="1000" b="0" dirty="0">
                        <a:solidFill>
                          <a:srgbClr val="53575E"/>
                        </a:solidFill>
                        <a:latin typeface="+mn-lt"/>
                      </a:endParaRPr>
                    </a:p>
                  </a:txBody>
                  <a:tcPr marL="36000" marR="36000" marT="18000" marB="18000" anchor="ctr"/>
                </a:tc>
                <a:tc>
                  <a:txBody>
                    <a:bodyPr/>
                    <a:lstStyle/>
                    <a:p>
                      <a:pPr marL="0" algn="l" defTabSz="1442251" rtl="0" eaLnBrk="1" latinLnBrk="0" hangingPunct="1"/>
                      <a:r>
                        <a:rPr lang="en-GB" sz="1000" kern="1200" dirty="0" smtClean="0">
                          <a:solidFill>
                            <a:srgbClr val="53575E"/>
                          </a:solidFill>
                          <a:latin typeface="+mn-lt"/>
                          <a:ea typeface="+mn-ea"/>
                          <a:cs typeface="Arial" pitchFamily="34" charset="0"/>
                        </a:rPr>
                        <a:t>185</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solidFill>
                            <a:srgbClr val="53575E"/>
                          </a:solidFill>
                          <a:latin typeface="+mn-lt"/>
                          <a:ea typeface="+mn-ea"/>
                          <a:cs typeface="Arial" pitchFamily="34" charset="0"/>
                        </a:rPr>
                        <a:t>185</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solidFill>
                            <a:srgbClr val="53575E"/>
                          </a:solidFill>
                          <a:latin typeface="+mn-lt"/>
                          <a:ea typeface="+mn-ea"/>
                          <a:cs typeface="Arial" pitchFamily="34" charset="0"/>
                        </a:rPr>
                        <a:t>133</a:t>
                      </a:r>
                      <a:endParaRPr lang="en-GB" sz="1000" kern="1200" dirty="0">
                        <a:solidFill>
                          <a:srgbClr val="53575E"/>
                        </a:solidFill>
                        <a:latin typeface="+mn-lt"/>
                        <a:ea typeface="+mn-ea"/>
                        <a:cs typeface="Arial" pitchFamily="34" charset="0"/>
                      </a:endParaRPr>
                    </a:p>
                  </a:txBody>
                  <a:tcPr marL="36000" marR="36000" marT="18000" marB="18000" anchor="ctr"/>
                </a:tc>
                <a:tc>
                  <a:txBody>
                    <a:bodyPr/>
                    <a:lstStyle/>
                    <a:p>
                      <a:pPr marL="0" algn="ctr" defTabSz="1442251" rtl="0" eaLnBrk="1" latinLnBrk="0" hangingPunct="1"/>
                      <a:r>
                        <a:rPr lang="en-GB" sz="1000" kern="1200" dirty="0" smtClean="0">
                          <a:solidFill>
                            <a:srgbClr val="53575E"/>
                          </a:solidFill>
                          <a:latin typeface="+mn-lt"/>
                          <a:ea typeface="+mn-ea"/>
                          <a:cs typeface="Arial" pitchFamily="34" charset="0"/>
                        </a:rPr>
                        <a:t>121</a:t>
                      </a:r>
                      <a:endParaRPr lang="en-GB" sz="1000" kern="1200" dirty="0">
                        <a:solidFill>
                          <a:srgbClr val="53575E"/>
                        </a:solidFill>
                        <a:latin typeface="+mn-lt"/>
                        <a:ea typeface="+mn-ea"/>
                        <a:cs typeface="Arial" pitchFamily="34" charset="0"/>
                      </a:endParaRPr>
                    </a:p>
                  </a:txBody>
                  <a:tcPr marL="36000" marR="36000" marT="18000" marB="18000" anchor="ctr"/>
                </a:tc>
              </a:tr>
            </a:tbl>
          </a:graphicData>
        </a:graphic>
      </p:graphicFrame>
      <p:cxnSp>
        <p:nvCxnSpPr>
          <p:cNvPr id="46" name="Straight Connector 45"/>
          <p:cNvCxnSpPr/>
          <p:nvPr/>
        </p:nvCxnSpPr>
        <p:spPr>
          <a:xfrm>
            <a:off x="1862917" y="1272722"/>
            <a:ext cx="291519" cy="0"/>
          </a:xfrm>
          <a:prstGeom prst="line">
            <a:avLst/>
          </a:prstGeom>
          <a:ln w="28575">
            <a:solidFill>
              <a:srgbClr val="2061A0"/>
            </a:solidFill>
          </a:ln>
        </p:spPr>
        <p:style>
          <a:lnRef idx="1">
            <a:schemeClr val="accent1"/>
          </a:lnRef>
          <a:fillRef idx="0">
            <a:schemeClr val="accent1"/>
          </a:fillRef>
          <a:effectRef idx="0">
            <a:schemeClr val="accent1"/>
          </a:effectRef>
          <a:fontRef idx="minor">
            <a:schemeClr val="tx1"/>
          </a:fontRef>
        </p:style>
      </p:cxnSp>
      <p:sp>
        <p:nvSpPr>
          <p:cNvPr id="47" name="Diamond 46"/>
          <p:cNvSpPr/>
          <p:nvPr/>
        </p:nvSpPr>
        <p:spPr>
          <a:xfrm>
            <a:off x="1954676" y="1218722"/>
            <a:ext cx="108000" cy="108000"/>
          </a:xfrm>
          <a:prstGeom prst="diamond">
            <a:avLst/>
          </a:prstGeom>
          <a:solidFill>
            <a:srgbClr val="2061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000000"/>
              </a:solidFill>
            </a:endParaRPr>
          </a:p>
        </p:txBody>
      </p:sp>
      <p:cxnSp>
        <p:nvCxnSpPr>
          <p:cNvPr id="48" name="Straight Connector 47"/>
          <p:cNvCxnSpPr/>
          <p:nvPr/>
        </p:nvCxnSpPr>
        <p:spPr>
          <a:xfrm>
            <a:off x="3048113" y="1272722"/>
            <a:ext cx="291519" cy="0"/>
          </a:xfrm>
          <a:prstGeom prst="line">
            <a:avLst/>
          </a:prstGeom>
          <a:ln w="28575">
            <a:solidFill>
              <a:srgbClr val="7CA53F"/>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148872" y="1227722"/>
            <a:ext cx="90000" cy="90000"/>
          </a:xfrm>
          <a:prstGeom prst="rect">
            <a:avLst/>
          </a:prstGeom>
          <a:solidFill>
            <a:srgbClr val="7CA5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000000"/>
              </a:solidFill>
            </a:endParaRPr>
          </a:p>
        </p:txBody>
      </p:sp>
      <p:cxnSp>
        <p:nvCxnSpPr>
          <p:cNvPr id="50" name="Straight Connector 49"/>
          <p:cNvCxnSpPr/>
          <p:nvPr/>
        </p:nvCxnSpPr>
        <p:spPr>
          <a:xfrm>
            <a:off x="5262557" y="1272722"/>
            <a:ext cx="291519" cy="0"/>
          </a:xfrm>
          <a:prstGeom prst="line">
            <a:avLst/>
          </a:prstGeom>
          <a:ln w="28575">
            <a:solidFill>
              <a:srgbClr val="317439"/>
            </a:solidFill>
          </a:ln>
        </p:spPr>
        <p:style>
          <a:lnRef idx="1">
            <a:schemeClr val="accent1"/>
          </a:lnRef>
          <a:fillRef idx="0">
            <a:schemeClr val="accent1"/>
          </a:fillRef>
          <a:effectRef idx="0">
            <a:schemeClr val="accent1"/>
          </a:effectRef>
          <a:fontRef idx="minor">
            <a:schemeClr val="tx1"/>
          </a:fontRef>
        </p:style>
      </p:cxnSp>
      <p:sp>
        <p:nvSpPr>
          <p:cNvPr id="51" name="Isosceles Triangle 50"/>
          <p:cNvSpPr/>
          <p:nvPr/>
        </p:nvSpPr>
        <p:spPr>
          <a:xfrm>
            <a:off x="5354316" y="1218722"/>
            <a:ext cx="108000" cy="108000"/>
          </a:xfrm>
          <a:prstGeom prst="triangle">
            <a:avLst/>
          </a:prstGeom>
          <a:solidFill>
            <a:srgbClr val="3174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000000"/>
              </a:solidFill>
            </a:endParaRPr>
          </a:p>
        </p:txBody>
      </p:sp>
      <p:sp>
        <p:nvSpPr>
          <p:cNvPr id="52" name="TextBox 51"/>
          <p:cNvSpPr txBox="1"/>
          <p:nvPr/>
        </p:nvSpPr>
        <p:spPr>
          <a:xfrm>
            <a:off x="2218717" y="1165000"/>
            <a:ext cx="696573" cy="215444"/>
          </a:xfrm>
          <a:prstGeom prst="rect">
            <a:avLst/>
          </a:prstGeom>
          <a:noFill/>
        </p:spPr>
        <p:txBody>
          <a:bodyPr wrap="square" lIns="0" tIns="0" rIns="0" bIns="0" rtlCol="0" anchor="t" anchorCtr="0">
            <a:spAutoFit/>
          </a:bodyPr>
          <a:lstStyle/>
          <a:p>
            <a:r>
              <a:rPr lang="en-US" sz="1400" dirty="0" smtClean="0">
                <a:solidFill>
                  <a:srgbClr val="4D4D4F"/>
                </a:solidFill>
              </a:rPr>
              <a:t>Placebo</a:t>
            </a:r>
            <a:endParaRPr lang="en-US" sz="1400" dirty="0">
              <a:solidFill>
                <a:srgbClr val="4D4D4F"/>
              </a:solidFill>
            </a:endParaRPr>
          </a:p>
        </p:txBody>
      </p:sp>
      <p:sp>
        <p:nvSpPr>
          <p:cNvPr id="53" name="TextBox 52"/>
          <p:cNvSpPr txBox="1"/>
          <p:nvPr/>
        </p:nvSpPr>
        <p:spPr>
          <a:xfrm>
            <a:off x="3403913" y="1165000"/>
            <a:ext cx="1728761" cy="215444"/>
          </a:xfrm>
          <a:prstGeom prst="rect">
            <a:avLst/>
          </a:prstGeom>
          <a:noFill/>
        </p:spPr>
        <p:txBody>
          <a:bodyPr wrap="square" lIns="0" tIns="0" rIns="0" bIns="0" rtlCol="0" anchor="t" anchorCtr="0">
            <a:spAutoFit/>
          </a:bodyPr>
          <a:lstStyle/>
          <a:p>
            <a:r>
              <a:rPr lang="en-US" sz="1400" dirty="0">
                <a:solidFill>
                  <a:srgbClr val="4D4D4F"/>
                </a:solidFill>
              </a:rPr>
              <a:t>Empagliflozin 10 mg </a:t>
            </a:r>
            <a:r>
              <a:rPr lang="en-US" sz="1400" dirty="0" smtClean="0">
                <a:solidFill>
                  <a:srgbClr val="4D4D4F"/>
                </a:solidFill>
              </a:rPr>
              <a:t>QD</a:t>
            </a:r>
            <a:endParaRPr lang="en-US" sz="1400" dirty="0">
              <a:solidFill>
                <a:srgbClr val="4D4D4F"/>
              </a:solidFill>
            </a:endParaRPr>
          </a:p>
        </p:txBody>
      </p:sp>
      <p:sp>
        <p:nvSpPr>
          <p:cNvPr id="54" name="TextBox 53"/>
          <p:cNvSpPr txBox="1"/>
          <p:nvPr/>
        </p:nvSpPr>
        <p:spPr>
          <a:xfrm>
            <a:off x="5618357" y="1165000"/>
            <a:ext cx="2128171" cy="215444"/>
          </a:xfrm>
          <a:prstGeom prst="rect">
            <a:avLst/>
          </a:prstGeom>
          <a:noFill/>
        </p:spPr>
        <p:txBody>
          <a:bodyPr wrap="square" lIns="0" tIns="0" rIns="0" bIns="0" rtlCol="0" anchor="t" anchorCtr="0">
            <a:spAutoFit/>
          </a:bodyPr>
          <a:lstStyle/>
          <a:p>
            <a:r>
              <a:rPr lang="en-US" sz="1400" dirty="0">
                <a:solidFill>
                  <a:srgbClr val="4D4D4F"/>
                </a:solidFill>
              </a:rPr>
              <a:t>Empagliflozin 25 mg </a:t>
            </a:r>
            <a:r>
              <a:rPr lang="en-US" sz="1400" dirty="0" smtClean="0">
                <a:solidFill>
                  <a:srgbClr val="4D4D4F"/>
                </a:solidFill>
              </a:rPr>
              <a:t>QD</a:t>
            </a:r>
            <a:endParaRPr lang="en-US" sz="1400" dirty="0">
              <a:solidFill>
                <a:srgbClr val="4D4D4F"/>
              </a:solidFill>
            </a:endParaRPr>
          </a:p>
        </p:txBody>
      </p:sp>
      <p:cxnSp>
        <p:nvCxnSpPr>
          <p:cNvPr id="33" name="Straight Connector 32"/>
          <p:cNvCxnSpPr/>
          <p:nvPr/>
        </p:nvCxnSpPr>
        <p:spPr>
          <a:xfrm>
            <a:off x="5653772" y="1939231"/>
            <a:ext cx="0" cy="537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84608" y="1939231"/>
            <a:ext cx="0" cy="537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334077" y="1657139"/>
            <a:ext cx="502994" cy="307777"/>
          </a:xfrm>
          <a:prstGeom prst="rect">
            <a:avLst/>
          </a:prstGeom>
          <a:noFill/>
        </p:spPr>
        <p:txBody>
          <a:bodyPr wrap="square" rtlCol="0">
            <a:spAutoFit/>
          </a:bodyPr>
          <a:lstStyle/>
          <a:p>
            <a:pPr algn="ctr"/>
            <a:r>
              <a:rPr lang="en-GB" sz="1400" dirty="0" smtClean="0">
                <a:solidFill>
                  <a:srgbClr val="4D4D4F"/>
                </a:solidFill>
              </a:rPr>
              <a:t>76</a:t>
            </a:r>
            <a:endParaRPr lang="en-GB" sz="1400" dirty="0">
              <a:solidFill>
                <a:srgbClr val="4D4D4F"/>
              </a:solidFill>
            </a:endParaRPr>
          </a:p>
        </p:txBody>
      </p:sp>
      <p:sp>
        <p:nvSpPr>
          <p:cNvPr id="16" name="Rectangle 15"/>
          <p:cNvSpPr/>
          <p:nvPr/>
        </p:nvSpPr>
        <p:spPr>
          <a:xfrm rot="16200000">
            <a:off x="-703366" y="3095512"/>
            <a:ext cx="2728272" cy="523220"/>
          </a:xfrm>
          <a:prstGeom prst="rect">
            <a:avLst/>
          </a:prstGeom>
        </p:spPr>
        <p:txBody>
          <a:bodyPr wrap="square">
            <a:spAutoFit/>
          </a:bodyPr>
          <a:lstStyle/>
          <a:p>
            <a:pPr algn="ctr">
              <a:defRPr sz="1400" b="0" i="0" u="none" strike="noStrike" kern="1200" baseline="0">
                <a:solidFill>
                  <a:srgbClr val="4D4D4F"/>
                </a:solidFill>
                <a:latin typeface="+mn-lt"/>
                <a:ea typeface="+mn-ea"/>
                <a:cs typeface="+mn-cs"/>
              </a:defRPr>
            </a:pPr>
            <a:r>
              <a:rPr lang="en-US" sz="1400" dirty="0">
                <a:solidFill>
                  <a:srgbClr val="4D4D4F"/>
                </a:solidFill>
              </a:rPr>
              <a:t>Adjusted mean (SE) change from </a:t>
            </a:r>
            <a:br>
              <a:rPr lang="en-US" sz="1400" dirty="0">
                <a:solidFill>
                  <a:srgbClr val="4D4D4F"/>
                </a:solidFill>
              </a:rPr>
            </a:br>
            <a:r>
              <a:rPr lang="en-US" sz="1400" dirty="0">
                <a:solidFill>
                  <a:srgbClr val="4D4D4F"/>
                </a:solidFill>
              </a:rPr>
              <a:t>baseline in body weight (kg)</a:t>
            </a:r>
            <a:endParaRPr lang="en-GB" sz="1400" dirty="0">
              <a:solidFill>
                <a:srgbClr val="4D4D4F"/>
              </a:solidFill>
            </a:endParaRPr>
          </a:p>
        </p:txBody>
      </p:sp>
      <p:sp>
        <p:nvSpPr>
          <p:cNvPr id="7" name="TextBox 6"/>
          <p:cNvSpPr txBox="1"/>
          <p:nvPr/>
        </p:nvSpPr>
        <p:spPr>
          <a:xfrm>
            <a:off x="3555742" y="1446541"/>
            <a:ext cx="1944216" cy="307777"/>
          </a:xfrm>
          <a:prstGeom prst="rect">
            <a:avLst/>
          </a:prstGeom>
          <a:noFill/>
        </p:spPr>
        <p:txBody>
          <a:bodyPr wrap="square" rtlCol="0">
            <a:spAutoFit/>
          </a:bodyPr>
          <a:lstStyle/>
          <a:p>
            <a:pPr algn="ctr" fontAlgn="base">
              <a:spcBef>
                <a:spcPct val="0"/>
              </a:spcBef>
              <a:spcAft>
                <a:spcPct val="0"/>
              </a:spcAft>
            </a:pPr>
            <a:r>
              <a:rPr lang="en-GB" sz="1400" dirty="0">
                <a:solidFill>
                  <a:srgbClr val="4D4D4F"/>
                </a:solidFill>
              </a:rPr>
              <a:t>Week</a:t>
            </a:r>
          </a:p>
        </p:txBody>
      </p:sp>
      <p:sp>
        <p:nvSpPr>
          <p:cNvPr id="3" name="TextBox 2"/>
          <p:cNvSpPr txBox="1"/>
          <p:nvPr/>
        </p:nvSpPr>
        <p:spPr>
          <a:xfrm>
            <a:off x="1245475" y="1647727"/>
            <a:ext cx="276038" cy="307777"/>
          </a:xfrm>
          <a:prstGeom prst="rect">
            <a:avLst/>
          </a:prstGeom>
          <a:noFill/>
        </p:spPr>
        <p:txBody>
          <a:bodyPr wrap="none" rtlCol="0">
            <a:spAutoFit/>
          </a:bodyPr>
          <a:lstStyle/>
          <a:p>
            <a:r>
              <a:rPr lang="en-GB" sz="1400" dirty="0" smtClean="0">
                <a:solidFill>
                  <a:srgbClr val="4D4D4F"/>
                </a:solidFill>
              </a:rPr>
              <a:t>0</a:t>
            </a:r>
            <a:endParaRPr lang="en-GB" sz="1400" dirty="0">
              <a:solidFill>
                <a:srgbClr val="4D4D4F"/>
              </a:solidFill>
            </a:endParaRPr>
          </a:p>
        </p:txBody>
      </p:sp>
      <p:sp>
        <p:nvSpPr>
          <p:cNvPr id="28" name="TextBox 27"/>
          <p:cNvSpPr txBox="1"/>
          <p:nvPr/>
        </p:nvSpPr>
        <p:spPr>
          <a:xfrm>
            <a:off x="3161285" y="1648482"/>
            <a:ext cx="367408" cy="307777"/>
          </a:xfrm>
          <a:prstGeom prst="rect">
            <a:avLst/>
          </a:prstGeom>
          <a:noFill/>
        </p:spPr>
        <p:txBody>
          <a:bodyPr wrap="none" rtlCol="0">
            <a:spAutoFit/>
          </a:bodyPr>
          <a:lstStyle/>
          <a:p>
            <a:r>
              <a:rPr lang="en-GB" sz="1400" dirty="0" smtClean="0">
                <a:solidFill>
                  <a:srgbClr val="4D4D4F"/>
                </a:solidFill>
              </a:rPr>
              <a:t>24</a:t>
            </a:r>
            <a:endParaRPr lang="en-GB" sz="1400" dirty="0">
              <a:solidFill>
                <a:srgbClr val="4D4D4F"/>
              </a:solidFill>
            </a:endParaRPr>
          </a:p>
        </p:txBody>
      </p:sp>
      <p:sp>
        <p:nvSpPr>
          <p:cNvPr id="29" name="TextBox 28"/>
          <p:cNvSpPr txBox="1"/>
          <p:nvPr/>
        </p:nvSpPr>
        <p:spPr>
          <a:xfrm>
            <a:off x="5481020" y="1645568"/>
            <a:ext cx="367408" cy="307777"/>
          </a:xfrm>
          <a:prstGeom prst="rect">
            <a:avLst/>
          </a:prstGeom>
          <a:noFill/>
        </p:spPr>
        <p:txBody>
          <a:bodyPr wrap="none" rtlCol="0">
            <a:spAutoFit/>
          </a:bodyPr>
          <a:lstStyle/>
          <a:p>
            <a:r>
              <a:rPr lang="en-GB" sz="1400" dirty="0" smtClean="0">
                <a:solidFill>
                  <a:srgbClr val="4D4D4F"/>
                </a:solidFill>
              </a:rPr>
              <a:t>52</a:t>
            </a:r>
            <a:endParaRPr lang="en-GB" sz="1400" dirty="0">
              <a:solidFill>
                <a:srgbClr val="4D4D4F"/>
              </a:solidFill>
            </a:endParaRPr>
          </a:p>
        </p:txBody>
      </p:sp>
    </p:spTree>
    <p:extLst>
      <p:ext uri="{BB962C8B-B14F-4D97-AF65-F5344CB8AC3E}">
        <p14:creationId xmlns:p14="http://schemas.microsoft.com/office/powerpoint/2010/main" val="3699132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tretch>
            <a:fillRect/>
          </a:stretch>
        </p:blipFill>
        <p:spPr bwMode="auto">
          <a:xfrm rot="5400000">
            <a:off x="2591780" y="152636"/>
            <a:ext cx="4752529" cy="7128793"/>
          </a:xfrm>
          <a:prstGeom prst="rect">
            <a:avLst/>
          </a:prstGeom>
          <a:noFill/>
          <a:ln w="9525">
            <a:noFill/>
            <a:miter lim="800000"/>
            <a:headEnd/>
            <a:tailEnd/>
          </a:ln>
        </p:spPr>
      </p:pic>
      <p:sp>
        <p:nvSpPr>
          <p:cNvPr id="3" name="Rectangle 2"/>
          <p:cNvSpPr/>
          <p:nvPr/>
        </p:nvSpPr>
        <p:spPr>
          <a:xfrm>
            <a:off x="6516216" y="6093296"/>
            <a:ext cx="2005677" cy="246221"/>
          </a:xfrm>
          <a:prstGeom prst="rect">
            <a:avLst/>
          </a:prstGeom>
        </p:spPr>
        <p:txBody>
          <a:bodyPr wrap="none">
            <a:spAutoFit/>
          </a:bodyPr>
          <a:lstStyle/>
          <a:p>
            <a:r>
              <a:rPr lang="en-GB" sz="1000" dirty="0" smtClean="0">
                <a:solidFill>
                  <a:prstClr val="black"/>
                </a:solidFill>
              </a:rPr>
              <a:t>N </a:t>
            </a:r>
            <a:r>
              <a:rPr lang="en-GB" sz="1000" dirty="0" err="1" smtClean="0">
                <a:solidFill>
                  <a:prstClr val="black"/>
                </a:solidFill>
              </a:rPr>
              <a:t>Engl</a:t>
            </a:r>
            <a:r>
              <a:rPr lang="en-GB" sz="1000" dirty="0" smtClean="0">
                <a:solidFill>
                  <a:prstClr val="black"/>
                </a:solidFill>
              </a:rPr>
              <a:t> J Med 2015; 373:2117-2128</a:t>
            </a:r>
            <a:endParaRPr lang="en-GB" sz="1000" dirty="0">
              <a:solidFill>
                <a:prstClr val="black"/>
              </a:solidFill>
            </a:endParaRPr>
          </a:p>
        </p:txBody>
      </p:sp>
      <p:sp>
        <p:nvSpPr>
          <p:cNvPr id="4" name="TextBox 3"/>
          <p:cNvSpPr txBox="1"/>
          <p:nvPr/>
        </p:nvSpPr>
        <p:spPr>
          <a:xfrm>
            <a:off x="2411760" y="332656"/>
            <a:ext cx="4678973" cy="523220"/>
          </a:xfrm>
          <a:prstGeom prst="rect">
            <a:avLst/>
          </a:prstGeom>
          <a:noFill/>
        </p:spPr>
        <p:txBody>
          <a:bodyPr wrap="none" rtlCol="0">
            <a:spAutoFit/>
          </a:bodyPr>
          <a:lstStyle/>
          <a:p>
            <a:r>
              <a:rPr lang="en-GB" sz="2800" b="1" dirty="0" smtClean="0">
                <a:solidFill>
                  <a:srgbClr val="FF0000"/>
                </a:solidFill>
              </a:rPr>
              <a:t>and SGLT2 agonist do this too!</a:t>
            </a:r>
            <a:endParaRPr lang="en-GB" sz="28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FF0000"/>
                </a:solidFill>
              </a:rPr>
              <a:t>Across all studies and </a:t>
            </a:r>
            <a:r>
              <a:rPr lang="en-GB" sz="3600" dirty="0" err="1" smtClean="0">
                <a:solidFill>
                  <a:srgbClr val="FF0000"/>
                </a:solidFill>
              </a:rPr>
              <a:t>empagliflozin</a:t>
            </a:r>
            <a:endParaRPr lang="en-GB" sz="36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GB" dirty="0" smtClean="0"/>
              <a:t>Improves Glycaemic control</a:t>
            </a:r>
          </a:p>
          <a:p>
            <a:pPr lvl="1"/>
            <a:r>
              <a:rPr lang="en-GB" dirty="0" smtClean="0"/>
              <a:t>Reduction of HbA1c as </a:t>
            </a:r>
            <a:r>
              <a:rPr lang="en-GB" dirty="0" err="1" smtClean="0"/>
              <a:t>monotherapy</a:t>
            </a:r>
            <a:r>
              <a:rPr lang="en-GB" dirty="0" smtClean="0"/>
              <a:t> </a:t>
            </a:r>
          </a:p>
          <a:p>
            <a:pPr lvl="1"/>
            <a:r>
              <a:rPr lang="en-GB" dirty="0" smtClean="0"/>
              <a:t>or with </a:t>
            </a:r>
            <a:r>
              <a:rPr lang="en-GB" dirty="0" err="1" smtClean="0"/>
              <a:t>Metformin</a:t>
            </a:r>
            <a:r>
              <a:rPr lang="en-GB" dirty="0" smtClean="0"/>
              <a:t>, </a:t>
            </a:r>
            <a:r>
              <a:rPr lang="en-GB" dirty="0" err="1" smtClean="0"/>
              <a:t>Pioglitazone</a:t>
            </a:r>
            <a:r>
              <a:rPr lang="en-GB" dirty="0" smtClean="0"/>
              <a:t> </a:t>
            </a:r>
          </a:p>
          <a:p>
            <a:pPr lvl="1"/>
            <a:r>
              <a:rPr lang="en-GB" dirty="0" smtClean="0"/>
              <a:t>and as part of triple therapy</a:t>
            </a:r>
          </a:p>
          <a:p>
            <a:pPr lvl="1"/>
            <a:r>
              <a:rPr lang="en-GB" dirty="0" smtClean="0"/>
              <a:t>or with insulin</a:t>
            </a:r>
          </a:p>
          <a:p>
            <a:r>
              <a:rPr lang="en-GB" dirty="0" smtClean="0"/>
              <a:t>Sustained weight loss</a:t>
            </a:r>
          </a:p>
          <a:p>
            <a:r>
              <a:rPr lang="en-GB" dirty="0" smtClean="0"/>
              <a:t>Reduction in SBP and DBP</a:t>
            </a:r>
          </a:p>
          <a:p>
            <a:r>
              <a:rPr lang="en-GB" dirty="0" smtClean="0"/>
              <a:t>Well tolerated</a:t>
            </a:r>
          </a:p>
          <a:p>
            <a:r>
              <a:rPr lang="en-GB" dirty="0" smtClean="0"/>
              <a:t>Reduce death rates (RRR 32% in </a:t>
            </a:r>
            <a:r>
              <a:rPr lang="en-GB" dirty="0" err="1" smtClean="0"/>
              <a:t>Empa-Reg</a:t>
            </a:r>
            <a:r>
              <a:rPr lang="en-GB" dirty="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rPr>
              <a:t>GLP-1 agonists</a:t>
            </a:r>
            <a:endParaRPr lang="en-GB" dirty="0">
              <a:solidFill>
                <a:srgbClr val="FF0000"/>
              </a:solidFill>
            </a:endParaRPr>
          </a:p>
        </p:txBody>
      </p:sp>
      <p:sp>
        <p:nvSpPr>
          <p:cNvPr id="3" name="Subtitle 2"/>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1283480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Actions of GLP-1 agonists</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Promote 1</a:t>
            </a:r>
            <a:r>
              <a:rPr lang="en-GB" baseline="30000" dirty="0" smtClean="0"/>
              <a:t>st</a:t>
            </a:r>
            <a:r>
              <a:rPr lang="en-GB" dirty="0" smtClean="0"/>
              <a:t> phase insulin secretion</a:t>
            </a:r>
          </a:p>
          <a:p>
            <a:r>
              <a:rPr lang="en-GB" dirty="0" smtClean="0"/>
              <a:t>Reduce glucagon release</a:t>
            </a:r>
          </a:p>
          <a:p>
            <a:r>
              <a:rPr lang="en-GB" dirty="0" smtClean="0"/>
              <a:t>Delay gastric emptying</a:t>
            </a:r>
          </a:p>
          <a:p>
            <a:r>
              <a:rPr lang="en-GB" dirty="0" smtClean="0"/>
              <a:t>Weak satiety effect</a:t>
            </a:r>
          </a:p>
          <a:p>
            <a:r>
              <a:rPr lang="en-GB" dirty="0" smtClean="0"/>
              <a:t>Thus lowering blood glucose with modest weight loss without hypoglycaemia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1" name="Rectangle 169"/>
          <p:cNvSpPr>
            <a:spLocks/>
          </p:cNvSpPr>
          <p:nvPr/>
        </p:nvSpPr>
        <p:spPr bwMode="auto">
          <a:xfrm>
            <a:off x="438912" y="290012"/>
            <a:ext cx="8465858" cy="7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p>
            <a:pPr algn="ctr">
              <a:lnSpc>
                <a:spcPts val="3000"/>
              </a:lnSpc>
            </a:pPr>
            <a:r>
              <a:rPr lang="en-US" sz="2800" b="1" dirty="0" smtClean="0">
                <a:solidFill>
                  <a:srgbClr val="FF0000"/>
                </a:solidFill>
                <a:ea typeface="MS PGothic" charset="0"/>
                <a:cs typeface="Calibri"/>
                <a:sym typeface="Arial Bold" charset="0"/>
              </a:rPr>
              <a:t>Choice of GLP-1 receptor agonist: </a:t>
            </a:r>
            <a:br>
              <a:rPr lang="en-US" sz="2800" b="1" dirty="0" smtClean="0">
                <a:solidFill>
                  <a:srgbClr val="FF0000"/>
                </a:solidFill>
                <a:ea typeface="MS PGothic" charset="0"/>
                <a:cs typeface="Calibri"/>
                <a:sym typeface="Arial Bold" charset="0"/>
              </a:rPr>
            </a:br>
            <a:r>
              <a:rPr lang="en-US" sz="2800" b="1" dirty="0" smtClean="0">
                <a:solidFill>
                  <a:srgbClr val="FF0000"/>
                </a:solidFill>
                <a:ea typeface="MS PGothic" charset="0"/>
                <a:cs typeface="Calibri"/>
                <a:sym typeface="Arial Bold" charset="0"/>
              </a:rPr>
              <a:t>short acting versus long acting</a:t>
            </a:r>
            <a:endParaRPr lang="en-US" sz="2800" b="1" dirty="0">
              <a:solidFill>
                <a:srgbClr val="FF0000"/>
              </a:solidFill>
              <a:ea typeface="MS PGothic" charset="0"/>
              <a:cs typeface="Calibri"/>
              <a:sym typeface="Arial Bold" charset="0"/>
            </a:endParaRPr>
          </a:p>
        </p:txBody>
      </p:sp>
      <p:sp>
        <p:nvSpPr>
          <p:cNvPr id="85029" name="Rectangle 123"/>
          <p:cNvSpPr>
            <a:spLocks/>
          </p:cNvSpPr>
          <p:nvPr/>
        </p:nvSpPr>
        <p:spPr bwMode="auto">
          <a:xfrm>
            <a:off x="418837" y="6017954"/>
            <a:ext cx="375191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p>
            <a:pPr>
              <a:spcBef>
                <a:spcPts val="1000"/>
              </a:spcBef>
            </a:pPr>
            <a:r>
              <a:rPr lang="en-US" sz="1000" dirty="0" smtClean="0">
                <a:solidFill>
                  <a:srgbClr val="002060"/>
                </a:solidFill>
                <a:ea typeface="MS PGothic" charset="0"/>
                <a:cs typeface="Calibri"/>
                <a:sym typeface="Arial" charset="0"/>
              </a:rPr>
              <a:t>Fineman MS </a:t>
            </a:r>
            <a:r>
              <a:rPr lang="en-US" sz="1000" dirty="0">
                <a:solidFill>
                  <a:srgbClr val="002060"/>
                </a:solidFill>
                <a:ea typeface="MS PGothic" charset="0"/>
                <a:cs typeface="Calibri"/>
                <a:sym typeface="Arial" charset="0"/>
              </a:rPr>
              <a:t>et al. </a:t>
            </a:r>
            <a:r>
              <a:rPr lang="en-US" sz="1000" dirty="0" smtClean="0">
                <a:solidFill>
                  <a:srgbClr val="002060"/>
                </a:solidFill>
              </a:rPr>
              <a:t>Diabetes </a:t>
            </a:r>
            <a:r>
              <a:rPr lang="en-US" sz="1000" dirty="0" err="1">
                <a:solidFill>
                  <a:srgbClr val="002060"/>
                </a:solidFill>
              </a:rPr>
              <a:t>Obes</a:t>
            </a:r>
            <a:r>
              <a:rPr lang="en-US" sz="1000" dirty="0">
                <a:solidFill>
                  <a:srgbClr val="002060"/>
                </a:solidFill>
              </a:rPr>
              <a:t> </a:t>
            </a:r>
            <a:r>
              <a:rPr lang="en-US" sz="1000" dirty="0" err="1" smtClean="0">
                <a:solidFill>
                  <a:srgbClr val="002060"/>
                </a:solidFill>
              </a:rPr>
              <a:t>Metab</a:t>
            </a:r>
            <a:r>
              <a:rPr lang="en-US" sz="1000" dirty="0" smtClean="0">
                <a:solidFill>
                  <a:srgbClr val="002060"/>
                </a:solidFill>
              </a:rPr>
              <a:t> 2012;14:675-88</a:t>
            </a:r>
            <a:endParaRPr lang="en-US" sz="1000" dirty="0">
              <a:solidFill>
                <a:srgbClr val="002060"/>
              </a:solidFill>
              <a:ea typeface="MS PGothic" charset="0"/>
              <a:cs typeface="Calibri"/>
              <a:sym typeface="Arial" charset="0"/>
            </a:endParaRPr>
          </a:p>
        </p:txBody>
      </p:sp>
      <p:sp>
        <p:nvSpPr>
          <p:cNvPr id="290" name="Rectangle 123"/>
          <p:cNvSpPr>
            <a:spLocks/>
          </p:cNvSpPr>
          <p:nvPr/>
        </p:nvSpPr>
        <p:spPr bwMode="auto">
          <a:xfrm>
            <a:off x="406478" y="5705681"/>
            <a:ext cx="272506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p>
            <a:pPr>
              <a:spcBef>
                <a:spcPts val="1000"/>
              </a:spcBef>
            </a:pPr>
            <a:r>
              <a:rPr lang="en-US" sz="1200" dirty="0">
                <a:solidFill>
                  <a:prstClr val="black"/>
                </a:solidFill>
                <a:ea typeface="MS PGothic" charset="0"/>
                <a:sym typeface="Arial" charset="0"/>
              </a:rPr>
              <a:t>FPG = fasting plasma glucose    PPG = postprandial </a:t>
            </a:r>
            <a:r>
              <a:rPr lang="en-US" sz="1200" dirty="0" smtClean="0">
                <a:solidFill>
                  <a:prstClr val="black"/>
                </a:solidFill>
                <a:ea typeface="MS PGothic" charset="0"/>
                <a:sym typeface="Arial" charset="0"/>
              </a:rPr>
              <a:t>glucose</a:t>
            </a:r>
            <a:endParaRPr lang="en-US" sz="1200" dirty="0">
              <a:solidFill>
                <a:prstClr val="black"/>
              </a:solidFill>
              <a:ea typeface="MS PGothic" charset="0"/>
              <a:sym typeface="Arial" charset="0"/>
            </a:endParaRPr>
          </a:p>
        </p:txBody>
      </p:sp>
      <p:sp>
        <p:nvSpPr>
          <p:cNvPr id="84996" name="Rectangle 4"/>
          <p:cNvSpPr>
            <a:spLocks/>
          </p:cNvSpPr>
          <p:nvPr/>
        </p:nvSpPr>
        <p:spPr bwMode="auto">
          <a:xfrm>
            <a:off x="1467449" y="3388840"/>
            <a:ext cx="8431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a:spcAft>
                <a:spcPts val="600"/>
              </a:spcAft>
              <a:tabLst>
                <a:tab pos="1092200" algn="l"/>
              </a:tabLst>
            </a:pPr>
            <a:r>
              <a:rPr lang="en-US" sz="1400" b="1" dirty="0">
                <a:solidFill>
                  <a:prstClr val="black"/>
                </a:solidFill>
                <a:ea typeface="MS PGothic" charset="0"/>
                <a:sym typeface="Arial Bold" charset="0"/>
              </a:rPr>
              <a:t>Effect </a:t>
            </a:r>
            <a:r>
              <a:rPr lang="en-US" sz="1400" b="1" dirty="0" smtClean="0">
                <a:solidFill>
                  <a:prstClr val="black"/>
                </a:solidFill>
                <a:ea typeface="MS PGothic" charset="0"/>
                <a:sym typeface="Arial Bold" charset="0"/>
              </a:rPr>
              <a:t>on</a:t>
            </a:r>
            <a:r>
              <a:rPr lang="en-US" sz="1400" b="1" dirty="0">
                <a:solidFill>
                  <a:prstClr val="black"/>
                </a:solidFill>
                <a:ea typeface="MS PGothic" charset="0"/>
                <a:sym typeface="Arial Bold" charset="0"/>
              </a:rPr>
              <a:t/>
            </a:r>
            <a:br>
              <a:rPr lang="en-US" sz="1400" b="1" dirty="0">
                <a:solidFill>
                  <a:prstClr val="black"/>
                </a:solidFill>
                <a:ea typeface="MS PGothic" charset="0"/>
                <a:sym typeface="Arial Bold" charset="0"/>
              </a:rPr>
            </a:br>
            <a:r>
              <a:rPr lang="en-US" sz="3200" b="1" dirty="0">
                <a:solidFill>
                  <a:prstClr val="black"/>
                </a:solidFill>
                <a:ea typeface="MS PGothic" charset="0"/>
                <a:sym typeface="Arial Bold" charset="0"/>
              </a:rPr>
              <a:t>FPG</a:t>
            </a:r>
          </a:p>
        </p:txBody>
      </p:sp>
      <p:sp>
        <p:nvSpPr>
          <p:cNvPr id="85212" name="AutoShape 5"/>
          <p:cNvSpPr>
            <a:spLocks/>
          </p:cNvSpPr>
          <p:nvPr/>
        </p:nvSpPr>
        <p:spPr bwMode="auto">
          <a:xfrm rot="5400000">
            <a:off x="1441282" y="3989996"/>
            <a:ext cx="818292" cy="1020155"/>
          </a:xfrm>
          <a:prstGeom prst="rightArrow">
            <a:avLst>
              <a:gd name="adj1" fmla="val 66546"/>
              <a:gd name="adj2" fmla="val 40279"/>
            </a:avLst>
          </a:prstGeom>
          <a:gradFill flip="none" rotWithShape="1">
            <a:gsLst>
              <a:gs pos="0">
                <a:srgbClr val="DFDA00"/>
              </a:gs>
              <a:gs pos="50000">
                <a:srgbClr val="FFFF00">
                  <a:shade val="67500"/>
                  <a:satMod val="115000"/>
                </a:srgbClr>
              </a:gs>
              <a:gs pos="100000">
                <a:srgbClr val="FFFF00">
                  <a:shade val="100000"/>
                  <a:satMod val="115000"/>
                </a:srgbClr>
              </a:gs>
            </a:gsLst>
            <a:lin ang="0" scaled="1"/>
            <a:tileRect/>
          </a:gradFill>
          <a:ln w="6350">
            <a:solidFill>
              <a:srgbClr val="FFFF00">
                <a:alpha val="67842"/>
              </a:srgbClr>
            </a:solidFill>
            <a:miter lim="800000"/>
            <a:headEnd/>
            <a:tailEnd/>
          </a:ln>
        </p:spPr>
        <p:txBody>
          <a:bodyPr lIns="0" tIns="0" rIns="0" bIns="0"/>
          <a:lstStyle/>
          <a:p>
            <a:pPr algn="ctr"/>
            <a:endParaRPr lang="en-US" dirty="0">
              <a:solidFill>
                <a:prstClr val="black"/>
              </a:solidFill>
            </a:endParaRPr>
          </a:p>
        </p:txBody>
      </p:sp>
      <p:sp>
        <p:nvSpPr>
          <p:cNvPr id="85002" name="Rectangle 4"/>
          <p:cNvSpPr>
            <a:spLocks/>
          </p:cNvSpPr>
          <p:nvPr/>
        </p:nvSpPr>
        <p:spPr bwMode="auto">
          <a:xfrm>
            <a:off x="2844084" y="3388840"/>
            <a:ext cx="867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a:spcBef>
                <a:spcPts val="400"/>
              </a:spcBef>
              <a:tabLst>
                <a:tab pos="1092200" algn="l"/>
              </a:tabLst>
            </a:pPr>
            <a:r>
              <a:rPr lang="en-US" sz="1400" b="1" dirty="0">
                <a:solidFill>
                  <a:prstClr val="black"/>
                </a:solidFill>
                <a:ea typeface="MS PGothic" charset="0"/>
                <a:sym typeface="Arial Bold" charset="0"/>
              </a:rPr>
              <a:t>Effect on</a:t>
            </a:r>
            <a:br>
              <a:rPr lang="en-US" sz="1400" b="1" dirty="0">
                <a:solidFill>
                  <a:prstClr val="black"/>
                </a:solidFill>
                <a:ea typeface="MS PGothic" charset="0"/>
                <a:sym typeface="Arial Bold" charset="0"/>
              </a:rPr>
            </a:br>
            <a:r>
              <a:rPr lang="en-US" sz="3200" b="1" dirty="0">
                <a:solidFill>
                  <a:prstClr val="black"/>
                </a:solidFill>
                <a:ea typeface="MS PGothic" charset="0"/>
                <a:sym typeface="Arial Bold" charset="0"/>
              </a:rPr>
              <a:t>PPG</a:t>
            </a:r>
          </a:p>
        </p:txBody>
      </p:sp>
      <p:sp>
        <p:nvSpPr>
          <p:cNvPr id="85142" name="AutoShape 5"/>
          <p:cNvSpPr>
            <a:spLocks/>
          </p:cNvSpPr>
          <p:nvPr/>
        </p:nvSpPr>
        <p:spPr bwMode="auto">
          <a:xfrm rot="5400000">
            <a:off x="2345603" y="4458075"/>
            <a:ext cx="1754451" cy="1020156"/>
          </a:xfrm>
          <a:prstGeom prst="rightArrow">
            <a:avLst>
              <a:gd name="adj1" fmla="val 66546"/>
              <a:gd name="adj2" fmla="val 4131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w="6350">
            <a:solidFill>
              <a:srgbClr val="0070C0">
                <a:alpha val="67842"/>
              </a:srgbClr>
            </a:solidFill>
            <a:miter lim="800000"/>
            <a:headEnd/>
            <a:tailEnd/>
          </a:ln>
        </p:spPr>
        <p:txBody>
          <a:bodyPr lIns="0" tIns="0" rIns="0" bIns="0"/>
          <a:lstStyle/>
          <a:p>
            <a:pPr algn="ctr"/>
            <a:endParaRPr lang="en-US" dirty="0">
              <a:solidFill>
                <a:prstClr val="black"/>
              </a:solidFill>
            </a:endParaRPr>
          </a:p>
        </p:txBody>
      </p:sp>
      <p:sp>
        <p:nvSpPr>
          <p:cNvPr id="85004" name="Rectangle 4"/>
          <p:cNvSpPr>
            <a:spLocks/>
          </p:cNvSpPr>
          <p:nvPr/>
        </p:nvSpPr>
        <p:spPr bwMode="auto">
          <a:xfrm>
            <a:off x="5226308" y="3388840"/>
            <a:ext cx="8431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a:spcBef>
                <a:spcPts val="400"/>
              </a:spcBef>
              <a:tabLst>
                <a:tab pos="1092200" algn="l"/>
              </a:tabLst>
            </a:pPr>
            <a:r>
              <a:rPr lang="en-US" sz="1400" b="1" dirty="0">
                <a:solidFill>
                  <a:prstClr val="black"/>
                </a:solidFill>
                <a:ea typeface="MS PGothic" charset="0"/>
                <a:sym typeface="Arial Bold" charset="0"/>
              </a:rPr>
              <a:t>Effect on</a:t>
            </a:r>
            <a:br>
              <a:rPr lang="en-US" sz="1400" b="1" dirty="0">
                <a:solidFill>
                  <a:prstClr val="black"/>
                </a:solidFill>
                <a:ea typeface="MS PGothic" charset="0"/>
                <a:sym typeface="Arial Bold" charset="0"/>
              </a:rPr>
            </a:br>
            <a:r>
              <a:rPr lang="en-US" sz="3200" b="1" dirty="0">
                <a:solidFill>
                  <a:prstClr val="black"/>
                </a:solidFill>
                <a:ea typeface="MS PGothic" charset="0"/>
                <a:sym typeface="Arial Bold" charset="0"/>
              </a:rPr>
              <a:t>FPG</a:t>
            </a:r>
          </a:p>
        </p:txBody>
      </p:sp>
      <p:sp>
        <p:nvSpPr>
          <p:cNvPr id="85027" name="Rectangle 4"/>
          <p:cNvSpPr>
            <a:spLocks/>
          </p:cNvSpPr>
          <p:nvPr/>
        </p:nvSpPr>
        <p:spPr bwMode="auto">
          <a:xfrm>
            <a:off x="6602266" y="3388840"/>
            <a:ext cx="867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a:spcBef>
                <a:spcPts val="400"/>
              </a:spcBef>
              <a:tabLst>
                <a:tab pos="1092200" algn="l"/>
              </a:tabLst>
            </a:pPr>
            <a:r>
              <a:rPr lang="en-US" sz="1400" b="1" dirty="0">
                <a:solidFill>
                  <a:prstClr val="black"/>
                </a:solidFill>
                <a:ea typeface="MS PGothic" charset="0"/>
                <a:sym typeface="Arial Bold" charset="0"/>
              </a:rPr>
              <a:t>Effect on</a:t>
            </a:r>
            <a:br>
              <a:rPr lang="en-US" sz="1400" b="1" dirty="0">
                <a:solidFill>
                  <a:prstClr val="black"/>
                </a:solidFill>
                <a:ea typeface="MS PGothic" charset="0"/>
                <a:sym typeface="Arial Bold" charset="0"/>
              </a:rPr>
            </a:br>
            <a:r>
              <a:rPr lang="en-US" sz="3200" b="1" dirty="0">
                <a:solidFill>
                  <a:prstClr val="black"/>
                </a:solidFill>
                <a:ea typeface="MS PGothic" charset="0"/>
                <a:sym typeface="Arial Bold" charset="0"/>
              </a:rPr>
              <a:t>PPG</a:t>
            </a:r>
          </a:p>
        </p:txBody>
      </p:sp>
      <p:sp>
        <p:nvSpPr>
          <p:cNvPr id="85030" name="AutoShape 5"/>
          <p:cNvSpPr>
            <a:spLocks/>
          </p:cNvSpPr>
          <p:nvPr/>
        </p:nvSpPr>
        <p:spPr bwMode="auto">
          <a:xfrm rot="5400000">
            <a:off x="4723255" y="4458075"/>
            <a:ext cx="1754451" cy="1020155"/>
          </a:xfrm>
          <a:prstGeom prst="rightArrow">
            <a:avLst>
              <a:gd name="adj1" fmla="val 66546"/>
              <a:gd name="adj2" fmla="val 45285"/>
            </a:avLst>
          </a:prstGeom>
          <a:gradFill flip="none" rotWithShape="1">
            <a:gsLst>
              <a:gs pos="0">
                <a:srgbClr val="DFDA00"/>
              </a:gs>
              <a:gs pos="50000">
                <a:srgbClr val="FFFF00">
                  <a:shade val="67500"/>
                  <a:satMod val="115000"/>
                </a:srgbClr>
              </a:gs>
              <a:gs pos="100000">
                <a:srgbClr val="FFFF00">
                  <a:shade val="100000"/>
                  <a:satMod val="115000"/>
                </a:srgbClr>
              </a:gs>
            </a:gsLst>
            <a:lin ang="0" scaled="1"/>
            <a:tileRect/>
          </a:gradFill>
          <a:ln w="6350">
            <a:solidFill>
              <a:srgbClr val="FFFF00">
                <a:alpha val="67842"/>
              </a:srgbClr>
            </a:solidFill>
            <a:miter lim="800000"/>
            <a:headEnd/>
            <a:tailEnd/>
          </a:ln>
        </p:spPr>
        <p:txBody>
          <a:bodyPr lIns="0" tIns="0" rIns="0" bIns="0"/>
          <a:lstStyle/>
          <a:p>
            <a:pPr algn="ctr"/>
            <a:endParaRPr lang="en-US" dirty="0">
              <a:solidFill>
                <a:prstClr val="black"/>
              </a:solidFill>
            </a:endParaRPr>
          </a:p>
        </p:txBody>
      </p:sp>
      <p:sp>
        <p:nvSpPr>
          <p:cNvPr id="293" name="AutoShape 5"/>
          <p:cNvSpPr>
            <a:spLocks/>
          </p:cNvSpPr>
          <p:nvPr/>
        </p:nvSpPr>
        <p:spPr bwMode="auto">
          <a:xfrm rot="5400000">
            <a:off x="6577080" y="4055284"/>
            <a:ext cx="948869" cy="1020156"/>
          </a:xfrm>
          <a:prstGeom prst="rightArrow">
            <a:avLst>
              <a:gd name="adj1" fmla="val 66546"/>
              <a:gd name="adj2" fmla="val 42506"/>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w="6350">
            <a:solidFill>
              <a:srgbClr val="0070C0">
                <a:alpha val="67842"/>
              </a:srgbClr>
            </a:solidFill>
            <a:miter lim="800000"/>
            <a:headEnd/>
            <a:tailEnd/>
          </a:ln>
        </p:spPr>
        <p:txBody>
          <a:bodyPr lIns="0" tIns="0" rIns="0" bIns="0"/>
          <a:lstStyle/>
          <a:p>
            <a:pPr algn="ctr"/>
            <a:endParaRPr lang="en-US" dirty="0">
              <a:solidFill>
                <a:prstClr val="black"/>
              </a:solidFill>
            </a:endParaRPr>
          </a:p>
        </p:txBody>
      </p:sp>
      <p:sp>
        <p:nvSpPr>
          <p:cNvPr id="17" name="AutoShape 167"/>
          <p:cNvSpPr>
            <a:spLocks/>
          </p:cNvSpPr>
          <p:nvPr/>
        </p:nvSpPr>
        <p:spPr bwMode="auto">
          <a:xfrm>
            <a:off x="1009403" y="2087579"/>
            <a:ext cx="3158837" cy="1119227"/>
          </a:xfrm>
          <a:prstGeom prst="roundRect">
            <a:avLst>
              <a:gd name="adj" fmla="val 17856"/>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noFill/>
          </a:ln>
          <a:extLst/>
        </p:spPr>
        <p:txBody>
          <a:bodyPr lIns="0" tIns="0" rIns="0" bIns="0"/>
          <a:lstStyle/>
          <a:p>
            <a:pPr algn="ctr"/>
            <a:endParaRPr lang="en-US" dirty="0">
              <a:solidFill>
                <a:prstClr val="black"/>
              </a:solidFill>
            </a:endParaRPr>
          </a:p>
        </p:txBody>
      </p:sp>
      <p:sp>
        <p:nvSpPr>
          <p:cNvPr id="18" name="AutoShape 165"/>
          <p:cNvSpPr>
            <a:spLocks/>
          </p:cNvSpPr>
          <p:nvPr/>
        </p:nvSpPr>
        <p:spPr bwMode="auto">
          <a:xfrm>
            <a:off x="4914281" y="2087579"/>
            <a:ext cx="3196566" cy="1116519"/>
          </a:xfrm>
          <a:prstGeom prst="roundRect">
            <a:avLst>
              <a:gd name="adj" fmla="val 17856"/>
            </a:avLst>
          </a:prstGeom>
          <a:gradFill flip="none" rotWithShape="1">
            <a:gsLst>
              <a:gs pos="0">
                <a:srgbClr val="EBE600">
                  <a:alpha val="70980"/>
                </a:srgbClr>
              </a:gs>
              <a:gs pos="50000">
                <a:srgbClr val="FFFF00">
                  <a:shade val="67500"/>
                  <a:satMod val="115000"/>
                </a:srgbClr>
              </a:gs>
              <a:gs pos="100000">
                <a:srgbClr val="FFFF00">
                  <a:shade val="100000"/>
                  <a:satMod val="115000"/>
                </a:srgbClr>
              </a:gs>
            </a:gsLst>
            <a:lin ang="13500000" scaled="1"/>
            <a:tileRect/>
          </a:gradFill>
          <a:ln>
            <a:noFill/>
          </a:ln>
          <a:extLst/>
        </p:spPr>
        <p:txBody>
          <a:bodyPr lIns="0" tIns="0" rIns="0" bIns="0"/>
          <a:lstStyle/>
          <a:p>
            <a:pPr algn="ctr"/>
            <a:endParaRPr lang="en-US" dirty="0">
              <a:solidFill>
                <a:prstClr val="black"/>
              </a:solidFill>
            </a:endParaRPr>
          </a:p>
        </p:txBody>
      </p:sp>
      <p:sp>
        <p:nvSpPr>
          <p:cNvPr id="19" name="Rectangle 166"/>
          <p:cNvSpPr>
            <a:spLocks/>
          </p:cNvSpPr>
          <p:nvPr/>
        </p:nvSpPr>
        <p:spPr bwMode="auto">
          <a:xfrm>
            <a:off x="1021279" y="2301322"/>
            <a:ext cx="3111334" cy="98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lnSpc>
                <a:spcPts val="2163"/>
              </a:lnSpc>
              <a:tabLst>
                <a:tab pos="1092200" algn="l"/>
              </a:tabLst>
            </a:pPr>
            <a:r>
              <a:rPr lang="en-US" sz="2400" dirty="0" smtClean="0">
                <a:solidFill>
                  <a:prstClr val="black"/>
                </a:solidFill>
                <a:ea typeface="MS PGothic" charset="0"/>
                <a:sym typeface="Arial Bold" charset="0"/>
              </a:rPr>
              <a:t>SHORT ACTING</a:t>
            </a:r>
            <a:r>
              <a:rPr lang="en-US" sz="2400" dirty="0">
                <a:solidFill>
                  <a:prstClr val="black"/>
                </a:solidFill>
                <a:ea typeface="MS PGothic" charset="0"/>
                <a:sym typeface="Arial Bold" charset="0"/>
              </a:rPr>
              <a:t/>
            </a:r>
            <a:br>
              <a:rPr lang="en-US" sz="2400" dirty="0">
                <a:solidFill>
                  <a:prstClr val="black"/>
                </a:solidFill>
                <a:ea typeface="MS PGothic" charset="0"/>
                <a:sym typeface="Arial Bold" charset="0"/>
              </a:rPr>
            </a:br>
            <a:r>
              <a:rPr lang="en-US" dirty="0">
                <a:solidFill>
                  <a:prstClr val="black"/>
                </a:solidFill>
                <a:ea typeface="MS PGothic" charset="0"/>
                <a:sym typeface="Arial Bold" charset="0"/>
              </a:rPr>
              <a:t>GLP-1 </a:t>
            </a:r>
            <a:r>
              <a:rPr lang="en-US" dirty="0" smtClean="0">
                <a:solidFill>
                  <a:prstClr val="black"/>
                </a:solidFill>
                <a:ea typeface="MS PGothic" charset="0"/>
                <a:sym typeface="Arial Bold" charset="0"/>
              </a:rPr>
              <a:t>receptor agonists</a:t>
            </a:r>
          </a:p>
          <a:p>
            <a:pPr algn="ctr">
              <a:lnSpc>
                <a:spcPts val="2163"/>
              </a:lnSpc>
              <a:tabLst>
                <a:tab pos="1092200" algn="l"/>
              </a:tabLst>
            </a:pPr>
            <a:r>
              <a:rPr lang="en-US" sz="1400" dirty="0" err="1" smtClean="0">
                <a:solidFill>
                  <a:prstClr val="black"/>
                </a:solidFill>
                <a:ea typeface="MS PGothic" charset="0"/>
                <a:sym typeface="Arial Bold" charset="0"/>
              </a:rPr>
              <a:t>Lixisenatide</a:t>
            </a:r>
            <a:r>
              <a:rPr lang="en-US" sz="1400" dirty="0" smtClean="0">
                <a:solidFill>
                  <a:prstClr val="black"/>
                </a:solidFill>
                <a:ea typeface="MS PGothic" charset="0"/>
                <a:sym typeface="Arial Bold" charset="0"/>
              </a:rPr>
              <a:t> OD, </a:t>
            </a:r>
            <a:r>
              <a:rPr lang="en-US" sz="1400" dirty="0" err="1" smtClean="0">
                <a:solidFill>
                  <a:prstClr val="black"/>
                </a:solidFill>
                <a:ea typeface="MS PGothic" charset="0"/>
                <a:sym typeface="Arial Bold" charset="0"/>
              </a:rPr>
              <a:t>Exenatide</a:t>
            </a:r>
            <a:r>
              <a:rPr lang="en-US" sz="1400" dirty="0" smtClean="0">
                <a:solidFill>
                  <a:prstClr val="black"/>
                </a:solidFill>
                <a:ea typeface="MS PGothic" charset="0"/>
                <a:sym typeface="Arial Bold" charset="0"/>
              </a:rPr>
              <a:t> BD</a:t>
            </a:r>
            <a:endParaRPr lang="en-US" sz="1400" dirty="0">
              <a:solidFill>
                <a:prstClr val="black"/>
              </a:solidFill>
              <a:ea typeface="MS PGothic" charset="0"/>
              <a:sym typeface="Arial Bold" charset="0"/>
            </a:endParaRPr>
          </a:p>
        </p:txBody>
      </p:sp>
      <p:sp>
        <p:nvSpPr>
          <p:cNvPr id="20" name="Rectangle 168"/>
          <p:cNvSpPr>
            <a:spLocks/>
          </p:cNvSpPr>
          <p:nvPr/>
        </p:nvSpPr>
        <p:spPr bwMode="auto">
          <a:xfrm>
            <a:off x="4914280" y="2316431"/>
            <a:ext cx="3208441" cy="5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a:lnSpc>
                <a:spcPts val="2163"/>
              </a:lnSpc>
              <a:tabLst>
                <a:tab pos="1092200" algn="l"/>
              </a:tabLst>
            </a:pPr>
            <a:r>
              <a:rPr lang="en-US" sz="2400" b="1" dirty="0" smtClean="0">
                <a:solidFill>
                  <a:prstClr val="black"/>
                </a:solidFill>
                <a:ea typeface="MS PGothic" charset="0"/>
                <a:sym typeface="Arial Bold" charset="0"/>
              </a:rPr>
              <a:t>LONG ACTING</a:t>
            </a:r>
            <a:r>
              <a:rPr lang="en-US" sz="2400" b="1" dirty="0">
                <a:solidFill>
                  <a:prstClr val="black"/>
                </a:solidFill>
                <a:ea typeface="MS PGothic" charset="0"/>
                <a:sym typeface="Arial Bold" charset="0"/>
              </a:rPr>
              <a:t/>
            </a:r>
            <a:br>
              <a:rPr lang="en-US" sz="2400" b="1" dirty="0">
                <a:solidFill>
                  <a:prstClr val="black"/>
                </a:solidFill>
                <a:ea typeface="MS PGothic" charset="0"/>
                <a:sym typeface="Arial Bold" charset="0"/>
              </a:rPr>
            </a:br>
            <a:r>
              <a:rPr lang="en-US" b="1" dirty="0">
                <a:solidFill>
                  <a:prstClr val="black"/>
                </a:solidFill>
                <a:ea typeface="MS PGothic" charset="0"/>
                <a:sym typeface="Arial Bold" charset="0"/>
              </a:rPr>
              <a:t>GLP-1 </a:t>
            </a:r>
            <a:r>
              <a:rPr lang="en-US" b="1" dirty="0" smtClean="0">
                <a:solidFill>
                  <a:prstClr val="black"/>
                </a:solidFill>
                <a:ea typeface="MS PGothic" charset="0"/>
                <a:sym typeface="Arial Bold" charset="0"/>
              </a:rPr>
              <a:t>receptor agonists</a:t>
            </a:r>
          </a:p>
          <a:p>
            <a:pPr algn="ctr">
              <a:lnSpc>
                <a:spcPts val="2163"/>
              </a:lnSpc>
              <a:tabLst>
                <a:tab pos="1092200" algn="l"/>
              </a:tabLst>
            </a:pPr>
            <a:r>
              <a:rPr lang="en-US" sz="1400" dirty="0" err="1" smtClean="0">
                <a:solidFill>
                  <a:prstClr val="black"/>
                </a:solidFill>
                <a:ea typeface="MS PGothic" charset="0"/>
                <a:sym typeface="Arial Bold" charset="0"/>
              </a:rPr>
              <a:t>Liraglutide</a:t>
            </a:r>
            <a:r>
              <a:rPr lang="en-US" sz="1400" dirty="0" smtClean="0">
                <a:solidFill>
                  <a:prstClr val="black"/>
                </a:solidFill>
                <a:ea typeface="MS PGothic" charset="0"/>
                <a:sym typeface="Arial Bold" charset="0"/>
              </a:rPr>
              <a:t> OD, </a:t>
            </a:r>
            <a:r>
              <a:rPr lang="en-US" sz="1400" dirty="0" err="1" smtClean="0">
                <a:solidFill>
                  <a:prstClr val="black"/>
                </a:solidFill>
                <a:ea typeface="MS PGothic" charset="0"/>
                <a:sym typeface="Arial Bold" charset="0"/>
              </a:rPr>
              <a:t>Exenatide/Dulaglutide</a:t>
            </a:r>
            <a:r>
              <a:rPr lang="en-US" sz="1400" dirty="0" smtClean="0">
                <a:solidFill>
                  <a:prstClr val="black"/>
                </a:solidFill>
                <a:ea typeface="MS PGothic" charset="0"/>
                <a:sym typeface="Arial Bold" charset="0"/>
              </a:rPr>
              <a:t> QW </a:t>
            </a:r>
            <a:endParaRPr lang="en-US" sz="1400" b="1" dirty="0" smtClean="0">
              <a:solidFill>
                <a:prstClr val="black"/>
              </a:solidFill>
              <a:ea typeface="MS PGothic" charset="0"/>
              <a:sym typeface="Arial Bold" charset="0"/>
            </a:endParaRPr>
          </a:p>
          <a:p>
            <a:pPr algn="ctr">
              <a:lnSpc>
                <a:spcPts val="2163"/>
              </a:lnSpc>
              <a:tabLst>
                <a:tab pos="1092200" algn="l"/>
              </a:tabLst>
            </a:pPr>
            <a:endParaRPr lang="en-US" b="1" dirty="0">
              <a:solidFill>
                <a:srgbClr val="FFFFFF"/>
              </a:solidFill>
              <a:ea typeface="MS PGothic" charset="0"/>
              <a:cs typeface="Calibri"/>
              <a:sym typeface="Arial Bold" charset="0"/>
            </a:endParaRPr>
          </a:p>
        </p:txBody>
      </p:sp>
      <p:sp>
        <p:nvSpPr>
          <p:cNvPr id="21" name="TextBox 20"/>
          <p:cNvSpPr txBox="1"/>
          <p:nvPr/>
        </p:nvSpPr>
        <p:spPr>
          <a:xfrm>
            <a:off x="4180114" y="2503206"/>
            <a:ext cx="736270" cy="489534"/>
          </a:xfrm>
          <a:prstGeom prst="rect">
            <a:avLst/>
          </a:prstGeom>
          <a:noFill/>
        </p:spPr>
        <p:txBody>
          <a:bodyPr wrap="square" tIns="90000" bIns="90000" rtlCol="0">
            <a:spAutoFit/>
          </a:bodyPr>
          <a:lstStyle/>
          <a:p>
            <a:pPr algn="ctr"/>
            <a:r>
              <a:rPr lang="en-GB" sz="2000" dirty="0" smtClean="0">
                <a:solidFill>
                  <a:prstClr val="black"/>
                </a:solidFill>
              </a:rPr>
              <a:t>or</a:t>
            </a:r>
          </a:p>
        </p:txBody>
      </p:sp>
      <p:sp>
        <p:nvSpPr>
          <p:cNvPr id="22" name="TextBox 21"/>
          <p:cNvSpPr txBox="1"/>
          <p:nvPr/>
        </p:nvSpPr>
        <p:spPr>
          <a:xfrm>
            <a:off x="996286" y="1252763"/>
            <a:ext cx="7001301" cy="674200"/>
          </a:xfrm>
          <a:prstGeom prst="rect">
            <a:avLst/>
          </a:prstGeom>
          <a:noFill/>
        </p:spPr>
        <p:txBody>
          <a:bodyPr wrap="square" tIns="90000" bIns="90000" rtlCol="0">
            <a:spAutoFit/>
          </a:bodyPr>
          <a:lstStyle/>
          <a:p>
            <a:pPr algn="ctr"/>
            <a:r>
              <a:rPr lang="en-GB" dirty="0" smtClean="0">
                <a:solidFill>
                  <a:prstClr val="black"/>
                </a:solidFill>
              </a:rPr>
              <a:t>The pharmacological profile and half-life of a GLP-1 receptor agonist influences its effects on postprandial and basal (fasting) glycaemia  </a:t>
            </a:r>
          </a:p>
        </p:txBody>
      </p:sp>
    </p:spTree>
    <p:extLst>
      <p:ext uri="{BB962C8B-B14F-4D97-AF65-F5344CB8AC3E}">
        <p14:creationId xmlns:p14="http://schemas.microsoft.com/office/powerpoint/2010/main" val="24099923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GLP1 agonist and cost per month</a:t>
            </a:r>
            <a:endParaRPr lang="en-GB" dirty="0"/>
          </a:p>
        </p:txBody>
      </p:sp>
      <p:sp>
        <p:nvSpPr>
          <p:cNvPr id="3" name="Content Placeholder 2"/>
          <p:cNvSpPr>
            <a:spLocks noGrp="1"/>
          </p:cNvSpPr>
          <p:nvPr>
            <p:ph idx="1"/>
          </p:nvPr>
        </p:nvSpPr>
        <p:spPr/>
        <p:txBody>
          <a:bodyPr>
            <a:normAutofit/>
          </a:bodyPr>
          <a:lstStyle/>
          <a:p>
            <a:r>
              <a:rPr lang="en-GB" dirty="0" err="1" smtClean="0"/>
              <a:t>Lixisenatide</a:t>
            </a:r>
            <a:r>
              <a:rPr lang="en-GB" dirty="0" smtClean="0"/>
              <a:t> 20mg </a:t>
            </a:r>
            <a:r>
              <a:rPr lang="en-GB" dirty="0" err="1" smtClean="0"/>
              <a:t>od</a:t>
            </a:r>
            <a:r>
              <a:rPr lang="en-GB" dirty="0" smtClean="0"/>
              <a:t>; £54.14</a:t>
            </a:r>
          </a:p>
          <a:p>
            <a:r>
              <a:rPr lang="en-GB" dirty="0" err="1" smtClean="0"/>
              <a:t>Exenatide</a:t>
            </a:r>
            <a:r>
              <a:rPr lang="en-GB" dirty="0" smtClean="0"/>
              <a:t> </a:t>
            </a:r>
            <a:r>
              <a:rPr lang="en-GB" dirty="0"/>
              <a:t>(10µg </a:t>
            </a:r>
            <a:r>
              <a:rPr lang="en-GB" dirty="0" err="1"/>
              <a:t>bd</a:t>
            </a:r>
            <a:r>
              <a:rPr lang="en-GB" dirty="0" smtClean="0"/>
              <a:t>); £</a:t>
            </a:r>
            <a:r>
              <a:rPr lang="en-GB" dirty="0"/>
              <a:t>68.24 </a:t>
            </a:r>
            <a:endParaRPr lang="en-GB" dirty="0" smtClean="0"/>
          </a:p>
          <a:p>
            <a:r>
              <a:rPr lang="en-GB" dirty="0" err="1" smtClean="0"/>
              <a:t>Byduron</a:t>
            </a:r>
            <a:r>
              <a:rPr lang="en-GB" dirty="0" smtClean="0"/>
              <a:t>; £73.76 </a:t>
            </a:r>
          </a:p>
          <a:p>
            <a:r>
              <a:rPr lang="en-GB" dirty="0" err="1"/>
              <a:t>L</a:t>
            </a:r>
            <a:r>
              <a:rPr lang="en-GB" dirty="0" err="1" smtClean="0"/>
              <a:t>iraglutide</a:t>
            </a:r>
            <a:r>
              <a:rPr lang="en-GB" dirty="0" smtClean="0"/>
              <a:t> </a:t>
            </a:r>
            <a:r>
              <a:rPr lang="en-GB" dirty="0"/>
              <a:t>(1.2mg </a:t>
            </a:r>
            <a:r>
              <a:rPr lang="en-GB" dirty="0" err="1"/>
              <a:t>od</a:t>
            </a:r>
            <a:r>
              <a:rPr lang="en-GB" dirty="0" smtClean="0"/>
              <a:t>); £</a:t>
            </a:r>
            <a:r>
              <a:rPr lang="en-GB" dirty="0"/>
              <a:t>78.48</a:t>
            </a:r>
            <a:r>
              <a:rPr lang="en-GB" dirty="0" smtClean="0"/>
              <a:t>.</a:t>
            </a:r>
          </a:p>
          <a:p>
            <a:r>
              <a:rPr lang="en-GB" dirty="0" err="1" smtClean="0"/>
              <a:t>Liraglutide</a:t>
            </a:r>
            <a:r>
              <a:rPr lang="en-GB" dirty="0" smtClean="0"/>
              <a:t> (1.8mg </a:t>
            </a:r>
            <a:r>
              <a:rPr lang="en-GB" dirty="0" err="1" smtClean="0"/>
              <a:t>od</a:t>
            </a:r>
            <a:r>
              <a:rPr lang="en-GB" dirty="0" smtClean="0"/>
              <a:t>); £117.72</a:t>
            </a:r>
          </a:p>
          <a:p>
            <a:r>
              <a:rPr lang="en-GB" dirty="0" err="1" smtClean="0"/>
              <a:t>Dulaglutide</a:t>
            </a:r>
            <a:r>
              <a:rPr lang="en-GB" dirty="0" smtClean="0"/>
              <a:t> (1.5mg) ; £73 pm</a:t>
            </a:r>
          </a:p>
          <a:p>
            <a:r>
              <a:rPr lang="en-GB" dirty="0" err="1" smtClean="0"/>
              <a:t>IDegLira</a:t>
            </a:r>
            <a:r>
              <a:rPr lang="en-GB" dirty="0" smtClean="0"/>
              <a:t> (50 dose daily); £159.22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FF0000"/>
                </a:solidFill>
              </a:rPr>
              <a:t>When to use GLP1-agonists</a:t>
            </a:r>
            <a:endParaRPr lang="en-GB" sz="3600" dirty="0">
              <a:solidFill>
                <a:srgbClr val="FF0000"/>
              </a:solidFill>
            </a:endParaRPr>
          </a:p>
        </p:txBody>
      </p:sp>
      <p:sp>
        <p:nvSpPr>
          <p:cNvPr id="3" name="Content Placeholder 2"/>
          <p:cNvSpPr>
            <a:spLocks noGrp="1"/>
          </p:cNvSpPr>
          <p:nvPr>
            <p:ph idx="1"/>
          </p:nvPr>
        </p:nvSpPr>
        <p:spPr>
          <a:xfrm>
            <a:off x="467544" y="1700808"/>
            <a:ext cx="8229600" cy="4326701"/>
          </a:xfrm>
        </p:spPr>
        <p:txBody>
          <a:bodyPr/>
          <a:lstStyle/>
          <a:p>
            <a:r>
              <a:rPr lang="en-GB" dirty="0" smtClean="0"/>
              <a:t>HbA1c&gt;58 mmol/l +oral agents;</a:t>
            </a:r>
          </a:p>
          <a:p>
            <a:pPr lvl="1"/>
            <a:r>
              <a:rPr lang="en-GB" dirty="0" smtClean="0"/>
              <a:t>Overweight. </a:t>
            </a:r>
          </a:p>
          <a:p>
            <a:pPr lvl="1"/>
            <a:r>
              <a:rPr lang="en-GB" dirty="0" smtClean="0"/>
              <a:t>With metformin/Pioglitizone/SGLT2 inhibitors.</a:t>
            </a:r>
          </a:p>
          <a:p>
            <a:pPr lvl="2"/>
            <a:r>
              <a:rPr lang="en-GB" dirty="0" smtClean="0"/>
              <a:t>Stop DPP4 and </a:t>
            </a:r>
            <a:r>
              <a:rPr lang="en-GB" dirty="0" err="1" smtClean="0"/>
              <a:t>Sulphonylureas</a:t>
            </a:r>
            <a:r>
              <a:rPr lang="en-GB" dirty="0" smtClean="0"/>
              <a:t>.</a:t>
            </a:r>
          </a:p>
          <a:p>
            <a:r>
              <a:rPr lang="en-GB" dirty="0" smtClean="0"/>
              <a:t>Or with basal insulin;</a:t>
            </a:r>
          </a:p>
          <a:p>
            <a:pPr lvl="1"/>
            <a:r>
              <a:rPr lang="en-GB" dirty="0" smtClean="0"/>
              <a:t>To avoid further weight gain.</a:t>
            </a:r>
          </a:p>
          <a:p>
            <a:pPr lvl="1"/>
            <a:r>
              <a:rPr lang="en-GB" dirty="0" smtClean="0"/>
              <a:t>To reduce hypoglycaemia.</a:t>
            </a:r>
          </a:p>
          <a:p>
            <a:pPr lvl="1"/>
            <a:endParaRPr lang="en-GB" dirty="0" smtClean="0"/>
          </a:p>
          <a:p>
            <a:pPr lvl="1"/>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ungt\AppData\Local\Microsoft\Windows\Temporary Internet Files\Content.IE5\NOGBORXL\F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6632"/>
            <a:ext cx="7776864" cy="6203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8" y="6505599"/>
            <a:ext cx="8424936" cy="307777"/>
          </a:xfrm>
          <a:prstGeom prst="rect">
            <a:avLst/>
          </a:prstGeom>
        </p:spPr>
        <p:txBody>
          <a:bodyPr wrap="square">
            <a:spAutoFit/>
          </a:bodyPr>
          <a:lstStyle/>
          <a:p>
            <a:r>
              <a:rPr lang="en-GB" sz="1400" dirty="0"/>
              <a:t>Diabetes Care 2015 Jan; 38(Supplement 1): S41-S48. http://dx.doi.org/10.2337/dc15-S010</a:t>
            </a:r>
          </a:p>
        </p:txBody>
      </p:sp>
    </p:spTree>
    <p:extLst>
      <p:ext uri="{BB962C8B-B14F-4D97-AF65-F5344CB8AC3E}">
        <p14:creationId xmlns:p14="http://schemas.microsoft.com/office/powerpoint/2010/main" val="429759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2130425"/>
            <a:ext cx="8352928" cy="1470025"/>
          </a:xfrm>
        </p:spPr>
        <p:txBody>
          <a:bodyPr/>
          <a:lstStyle/>
          <a:p>
            <a:r>
              <a:rPr lang="en-GB" dirty="0" smtClean="0"/>
              <a:t>Weight loss and diabetes remission</a:t>
            </a:r>
            <a:endParaRPr lang="en-GB" dirty="0"/>
          </a:p>
        </p:txBody>
      </p:sp>
    </p:spTree>
    <p:extLst>
      <p:ext uri="{BB962C8B-B14F-4D97-AF65-F5344CB8AC3E}">
        <p14:creationId xmlns:p14="http://schemas.microsoft.com/office/powerpoint/2010/main" val="1580064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noFill/>
        </p:spPr>
        <p:txBody>
          <a:bodyPr>
            <a:normAutofit fontScale="90000"/>
          </a:bodyPr>
          <a:lstStyle/>
          <a:p>
            <a:pPr eaLnBrk="1" hangingPunct="1"/>
            <a:r>
              <a:rPr lang="en-GB" altLang="en-US" b="1" dirty="0" smtClean="0"/>
              <a:t>Accessibility of surgery for T2DM</a:t>
            </a:r>
          </a:p>
        </p:txBody>
      </p:sp>
      <p:graphicFrame>
        <p:nvGraphicFramePr>
          <p:cNvPr id="7" name="Table 6"/>
          <p:cNvGraphicFramePr>
            <a:graphicFrameLocks noGrp="1"/>
          </p:cNvGraphicFramePr>
          <p:nvPr/>
        </p:nvGraphicFramePr>
        <p:xfrm>
          <a:off x="1214438" y="1938338"/>
          <a:ext cx="6632973" cy="3657598"/>
        </p:xfrm>
        <a:graphic>
          <a:graphicData uri="http://schemas.openxmlformats.org/drawingml/2006/table">
            <a:tbl>
              <a:tblPr firstRow="1" bandRow="1">
                <a:tableStyleId>{5C22544A-7EE6-4342-B048-85BDC9FD1C3A}</a:tableStyleId>
              </a:tblPr>
              <a:tblGrid>
                <a:gridCol w="2210991"/>
                <a:gridCol w="2210991"/>
                <a:gridCol w="2210991"/>
              </a:tblGrid>
              <a:tr h="522514">
                <a:tc>
                  <a:txBody>
                    <a:bodyPr/>
                    <a:lstStyle/>
                    <a:p>
                      <a:pPr algn="ctr"/>
                      <a:r>
                        <a:rPr lang="en-GB" sz="2000" dirty="0" smtClean="0"/>
                        <a:t>BMI (kg/m2)</a:t>
                      </a:r>
                      <a:endParaRPr lang="en-GB" sz="2000" dirty="0"/>
                    </a:p>
                  </a:txBody>
                  <a:tcPr marL="68583" marR="68583"/>
                </a:tc>
                <a:tc>
                  <a:txBody>
                    <a:bodyPr/>
                    <a:lstStyle/>
                    <a:p>
                      <a:pPr algn="ctr"/>
                      <a:r>
                        <a:rPr lang="en-GB" sz="2000" dirty="0" smtClean="0"/>
                        <a:t>Classification</a:t>
                      </a:r>
                      <a:endParaRPr lang="en-GB" sz="2000" dirty="0"/>
                    </a:p>
                  </a:txBody>
                  <a:tcPr marL="68583" marR="68583"/>
                </a:tc>
                <a:tc>
                  <a:txBody>
                    <a:bodyPr/>
                    <a:lstStyle/>
                    <a:p>
                      <a:pPr algn="ctr"/>
                      <a:r>
                        <a:rPr lang="en-GB" sz="2000" dirty="0" smtClean="0"/>
                        <a:t>Proportion T2DM</a:t>
                      </a:r>
                      <a:endParaRPr lang="en-GB" sz="2000" dirty="0"/>
                    </a:p>
                  </a:txBody>
                  <a:tcPr marL="68583" marR="68583"/>
                </a:tc>
              </a:tr>
              <a:tr h="522514">
                <a:tc>
                  <a:txBody>
                    <a:bodyPr/>
                    <a:lstStyle/>
                    <a:p>
                      <a:pPr algn="ctr"/>
                      <a:r>
                        <a:rPr lang="en-GB" sz="2000" dirty="0" smtClean="0"/>
                        <a:t>&lt;18.5</a:t>
                      </a:r>
                      <a:endParaRPr lang="en-GB" sz="2000" dirty="0"/>
                    </a:p>
                  </a:txBody>
                  <a:tcPr marL="68583" marR="68583"/>
                </a:tc>
                <a:tc>
                  <a:txBody>
                    <a:bodyPr/>
                    <a:lstStyle/>
                    <a:p>
                      <a:pPr algn="ctr"/>
                      <a:r>
                        <a:rPr lang="en-GB" sz="2000" dirty="0" smtClean="0"/>
                        <a:t>Underweight</a:t>
                      </a:r>
                      <a:endParaRPr lang="en-GB" sz="2000" dirty="0"/>
                    </a:p>
                  </a:txBody>
                  <a:tcPr marL="68583" marR="68583"/>
                </a:tc>
                <a:tc>
                  <a:txBody>
                    <a:bodyPr/>
                    <a:lstStyle/>
                    <a:p>
                      <a:pPr algn="ctr"/>
                      <a:r>
                        <a:rPr lang="en-GB" sz="2000" dirty="0" smtClean="0"/>
                        <a:t>0.4%</a:t>
                      </a:r>
                      <a:endParaRPr lang="en-GB" sz="2000" dirty="0"/>
                    </a:p>
                  </a:txBody>
                  <a:tcPr marL="68583" marR="68583"/>
                </a:tc>
              </a:tr>
              <a:tr h="522514">
                <a:tc>
                  <a:txBody>
                    <a:bodyPr/>
                    <a:lstStyle/>
                    <a:p>
                      <a:pPr algn="ctr"/>
                      <a:r>
                        <a:rPr lang="en-GB" sz="2000" dirty="0" smtClean="0"/>
                        <a:t>18.5 – 24.9</a:t>
                      </a:r>
                      <a:endParaRPr lang="en-GB" sz="2000" dirty="0"/>
                    </a:p>
                  </a:txBody>
                  <a:tcPr marL="68583" marR="68583"/>
                </a:tc>
                <a:tc>
                  <a:txBody>
                    <a:bodyPr/>
                    <a:lstStyle/>
                    <a:p>
                      <a:pPr algn="ctr"/>
                      <a:r>
                        <a:rPr lang="en-GB" sz="2000" dirty="0" smtClean="0"/>
                        <a:t>Healthy weight</a:t>
                      </a:r>
                      <a:endParaRPr lang="en-GB" sz="2000" dirty="0"/>
                    </a:p>
                  </a:txBody>
                  <a:tcPr marL="68583" marR="68583"/>
                </a:tc>
                <a:tc>
                  <a:txBody>
                    <a:bodyPr/>
                    <a:lstStyle/>
                    <a:p>
                      <a:pPr algn="ctr"/>
                      <a:r>
                        <a:rPr lang="en-GB" sz="2000" dirty="0" smtClean="0"/>
                        <a:t>14%</a:t>
                      </a:r>
                      <a:endParaRPr lang="en-GB" sz="2000" dirty="0"/>
                    </a:p>
                  </a:txBody>
                  <a:tcPr marL="68583" marR="68583"/>
                </a:tc>
              </a:tr>
              <a:tr h="522514">
                <a:tc>
                  <a:txBody>
                    <a:bodyPr/>
                    <a:lstStyle/>
                    <a:p>
                      <a:pPr algn="ctr"/>
                      <a:r>
                        <a:rPr lang="en-GB" sz="2000" dirty="0" smtClean="0"/>
                        <a:t>25 – 29.9</a:t>
                      </a:r>
                      <a:endParaRPr lang="en-GB" sz="2000" dirty="0"/>
                    </a:p>
                  </a:txBody>
                  <a:tcPr marL="68583" marR="68583"/>
                </a:tc>
                <a:tc>
                  <a:txBody>
                    <a:bodyPr/>
                    <a:lstStyle/>
                    <a:p>
                      <a:pPr algn="ctr"/>
                      <a:r>
                        <a:rPr lang="en-GB" sz="2000" dirty="0" smtClean="0"/>
                        <a:t>Overweight</a:t>
                      </a:r>
                      <a:endParaRPr lang="en-GB" sz="2000" dirty="0"/>
                    </a:p>
                  </a:txBody>
                  <a:tcPr marL="68583" marR="68583"/>
                </a:tc>
                <a:tc>
                  <a:txBody>
                    <a:bodyPr/>
                    <a:lstStyle/>
                    <a:p>
                      <a:pPr algn="ctr"/>
                      <a:r>
                        <a:rPr lang="en-GB" sz="2000" dirty="0" smtClean="0"/>
                        <a:t>33%</a:t>
                      </a:r>
                      <a:endParaRPr lang="en-GB" sz="2000" dirty="0"/>
                    </a:p>
                  </a:txBody>
                  <a:tcPr marL="68583" marR="68583"/>
                </a:tc>
              </a:tr>
              <a:tr h="522514">
                <a:tc>
                  <a:txBody>
                    <a:bodyPr/>
                    <a:lstStyle/>
                    <a:p>
                      <a:pPr algn="ctr"/>
                      <a:r>
                        <a:rPr lang="en-GB" sz="2000" dirty="0" smtClean="0"/>
                        <a:t>30-34.9</a:t>
                      </a:r>
                      <a:endParaRPr lang="en-GB" sz="2000" dirty="0"/>
                    </a:p>
                  </a:txBody>
                  <a:tcPr marL="68583" marR="68583"/>
                </a:tc>
                <a:tc>
                  <a:txBody>
                    <a:bodyPr/>
                    <a:lstStyle/>
                    <a:p>
                      <a:pPr algn="ctr"/>
                      <a:r>
                        <a:rPr lang="en-GB" sz="2000" dirty="0" smtClean="0"/>
                        <a:t>Obesity I</a:t>
                      </a:r>
                      <a:endParaRPr lang="en-GB" sz="2000" dirty="0"/>
                    </a:p>
                  </a:txBody>
                  <a:tcPr marL="68583" marR="68583"/>
                </a:tc>
                <a:tc>
                  <a:txBody>
                    <a:bodyPr/>
                    <a:lstStyle/>
                    <a:p>
                      <a:pPr algn="ctr"/>
                      <a:r>
                        <a:rPr lang="en-GB" sz="2000" dirty="0" smtClean="0"/>
                        <a:t>29%</a:t>
                      </a:r>
                      <a:endParaRPr lang="en-GB" sz="2000" dirty="0"/>
                    </a:p>
                  </a:txBody>
                  <a:tcPr marL="68583" marR="68583"/>
                </a:tc>
              </a:tr>
              <a:tr h="522514">
                <a:tc>
                  <a:txBody>
                    <a:bodyPr/>
                    <a:lstStyle/>
                    <a:p>
                      <a:pPr algn="ctr"/>
                      <a:r>
                        <a:rPr lang="en-GB" sz="2000" dirty="0" smtClean="0"/>
                        <a:t>35 – 39.9</a:t>
                      </a:r>
                      <a:endParaRPr lang="en-GB" sz="2000" dirty="0"/>
                    </a:p>
                  </a:txBody>
                  <a:tcPr marL="68583" marR="68583"/>
                </a:tc>
                <a:tc>
                  <a:txBody>
                    <a:bodyPr/>
                    <a:lstStyle/>
                    <a:p>
                      <a:pPr algn="ctr"/>
                      <a:r>
                        <a:rPr lang="en-GB" sz="2000" dirty="0" smtClean="0"/>
                        <a:t>Obesity II</a:t>
                      </a:r>
                      <a:endParaRPr lang="en-GB" sz="2000" dirty="0"/>
                    </a:p>
                  </a:txBody>
                  <a:tcPr marL="68583" marR="68583"/>
                </a:tc>
                <a:tc>
                  <a:txBody>
                    <a:bodyPr/>
                    <a:lstStyle/>
                    <a:p>
                      <a:pPr algn="ctr"/>
                      <a:r>
                        <a:rPr lang="en-GB" sz="2000" dirty="0" smtClean="0"/>
                        <a:t>14%</a:t>
                      </a:r>
                      <a:endParaRPr lang="en-GB" sz="2000" dirty="0"/>
                    </a:p>
                  </a:txBody>
                  <a:tcPr marL="68583" marR="68583"/>
                </a:tc>
              </a:tr>
              <a:tr h="522514">
                <a:tc>
                  <a:txBody>
                    <a:bodyPr/>
                    <a:lstStyle/>
                    <a:p>
                      <a:pPr algn="ctr"/>
                      <a:r>
                        <a:rPr lang="en-GB" sz="2000" dirty="0" smtClean="0"/>
                        <a:t>40 +</a:t>
                      </a:r>
                      <a:endParaRPr lang="en-GB" sz="2000" dirty="0"/>
                    </a:p>
                  </a:txBody>
                  <a:tcPr marL="68583" marR="68583"/>
                </a:tc>
                <a:tc>
                  <a:txBody>
                    <a:bodyPr/>
                    <a:lstStyle/>
                    <a:p>
                      <a:pPr algn="ctr"/>
                      <a:r>
                        <a:rPr lang="en-GB" sz="2000" dirty="0" smtClean="0"/>
                        <a:t>Obesity III</a:t>
                      </a:r>
                      <a:endParaRPr lang="en-GB" sz="2000" dirty="0"/>
                    </a:p>
                  </a:txBody>
                  <a:tcPr marL="68583" marR="68583"/>
                </a:tc>
                <a:tc>
                  <a:txBody>
                    <a:bodyPr/>
                    <a:lstStyle/>
                    <a:p>
                      <a:pPr algn="ctr"/>
                      <a:r>
                        <a:rPr lang="en-GB" sz="2000" dirty="0" smtClean="0"/>
                        <a:t>9%</a:t>
                      </a:r>
                      <a:endParaRPr lang="en-GB" sz="2000" dirty="0"/>
                    </a:p>
                  </a:txBody>
                  <a:tcPr marL="68583" marR="68583"/>
                </a:tc>
              </a:tr>
            </a:tbl>
          </a:graphicData>
        </a:graphic>
      </p:graphicFrame>
      <p:sp>
        <p:nvSpPr>
          <p:cNvPr id="26661" name="TextBox 7"/>
          <p:cNvSpPr txBox="1">
            <a:spLocks noChangeArrowheads="1"/>
          </p:cNvSpPr>
          <p:nvPr/>
        </p:nvSpPr>
        <p:spPr bwMode="auto">
          <a:xfrm>
            <a:off x="3275856" y="5969000"/>
            <a:ext cx="4698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GB" altLang="en-US" sz="2000" dirty="0">
                <a:solidFill>
                  <a:prstClr val="black"/>
                </a:solidFill>
              </a:rPr>
              <a:t>National Diabetes Audit 2012-13</a:t>
            </a:r>
          </a:p>
        </p:txBody>
      </p:sp>
      <p:sp>
        <p:nvSpPr>
          <p:cNvPr id="10" name="Rectangle 9"/>
          <p:cNvSpPr/>
          <p:nvPr/>
        </p:nvSpPr>
        <p:spPr>
          <a:xfrm>
            <a:off x="1214438" y="4546600"/>
            <a:ext cx="6632972" cy="104933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1141460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65126"/>
            <a:ext cx="7886700" cy="882408"/>
          </a:xfrm>
          <a:prstGeom prst="rect">
            <a:avLst/>
          </a:prstGeom>
          <a:solidFill>
            <a:srgbClr val="0070C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prstClr val="white"/>
                </a:solidFill>
              </a:rPr>
              <a:t>Current approaches</a:t>
            </a:r>
            <a:endParaRPr lang="en-GB" b="1" dirty="0">
              <a:solidFill>
                <a:prstClr val="white"/>
              </a:solidFill>
            </a:endParaRPr>
          </a:p>
        </p:txBody>
      </p:sp>
      <p:pic>
        <p:nvPicPr>
          <p:cNvPr id="4" name="Picture 3"/>
          <p:cNvPicPr>
            <a:picLocks noChangeAspect="1"/>
          </p:cNvPicPr>
          <p:nvPr/>
        </p:nvPicPr>
        <p:blipFill>
          <a:blip r:embed="rId3"/>
          <a:stretch>
            <a:fillRect/>
          </a:stretch>
        </p:blipFill>
        <p:spPr>
          <a:xfrm>
            <a:off x="1488332" y="1688968"/>
            <a:ext cx="5928377" cy="5169032"/>
          </a:xfrm>
          <a:prstGeom prst="rect">
            <a:avLst/>
          </a:prstGeom>
        </p:spPr>
      </p:pic>
      <p:pic>
        <p:nvPicPr>
          <p:cNvPr id="7" name="Picture 6"/>
          <p:cNvPicPr>
            <a:picLocks noChangeAspect="1"/>
          </p:cNvPicPr>
          <p:nvPr/>
        </p:nvPicPr>
        <p:blipFill>
          <a:blip r:embed="rId4"/>
          <a:stretch>
            <a:fillRect/>
          </a:stretch>
        </p:blipFill>
        <p:spPr>
          <a:xfrm>
            <a:off x="3637469" y="5317168"/>
            <a:ext cx="432000" cy="672000"/>
          </a:xfrm>
          <a:prstGeom prst="rect">
            <a:avLst/>
          </a:prstGeom>
        </p:spPr>
      </p:pic>
      <p:pic>
        <p:nvPicPr>
          <p:cNvPr id="9" name="Picture 8"/>
          <p:cNvPicPr>
            <a:picLocks noChangeAspect="1"/>
          </p:cNvPicPr>
          <p:nvPr/>
        </p:nvPicPr>
        <p:blipFill>
          <a:blip r:embed="rId5"/>
          <a:stretch>
            <a:fillRect/>
          </a:stretch>
        </p:blipFill>
        <p:spPr>
          <a:xfrm>
            <a:off x="3618206" y="2485518"/>
            <a:ext cx="432000" cy="660000"/>
          </a:xfrm>
          <a:prstGeom prst="rect">
            <a:avLst/>
          </a:prstGeom>
        </p:spPr>
      </p:pic>
      <p:pic>
        <p:nvPicPr>
          <p:cNvPr id="11" name="Picture 10"/>
          <p:cNvPicPr>
            <a:picLocks noChangeAspect="1"/>
          </p:cNvPicPr>
          <p:nvPr/>
        </p:nvPicPr>
        <p:blipFill>
          <a:blip r:embed="rId6"/>
          <a:stretch>
            <a:fillRect/>
          </a:stretch>
        </p:blipFill>
        <p:spPr>
          <a:xfrm>
            <a:off x="3654002" y="3940348"/>
            <a:ext cx="432000" cy="660000"/>
          </a:xfrm>
          <a:prstGeom prst="rect">
            <a:avLst/>
          </a:prstGeom>
        </p:spPr>
      </p:pic>
      <p:sp>
        <p:nvSpPr>
          <p:cNvPr id="13" name="TextBox 12"/>
          <p:cNvSpPr txBox="1"/>
          <p:nvPr/>
        </p:nvSpPr>
        <p:spPr>
          <a:xfrm>
            <a:off x="602947" y="2892188"/>
            <a:ext cx="2876725" cy="3970318"/>
          </a:xfrm>
          <a:prstGeom prst="rect">
            <a:avLst/>
          </a:prstGeom>
          <a:solidFill>
            <a:schemeClr val="bg1"/>
          </a:solidFill>
          <a:ln w="25400">
            <a:solidFill>
              <a:schemeClr val="tx1"/>
            </a:solidFill>
          </a:ln>
        </p:spPr>
        <p:txBody>
          <a:bodyPr wrap="square" rtlCol="0">
            <a:spAutoFit/>
          </a:bodyPr>
          <a:lstStyle/>
          <a:p>
            <a:pPr marL="342900" indent="-342900">
              <a:lnSpc>
                <a:spcPct val="150000"/>
              </a:lnSpc>
              <a:buFont typeface="Arial" panose="020B0604020202020204" pitchFamily="34" charset="0"/>
              <a:buChar char="•"/>
            </a:pPr>
            <a:r>
              <a:rPr lang="en-GB" sz="2400" b="1" dirty="0">
                <a:solidFill>
                  <a:prstClr val="black"/>
                </a:solidFill>
              </a:rPr>
              <a:t>NHS/Commercial programmes</a:t>
            </a:r>
          </a:p>
          <a:p>
            <a:pPr marL="342900" indent="-342900">
              <a:lnSpc>
                <a:spcPct val="150000"/>
              </a:lnSpc>
              <a:buFont typeface="Arial" panose="020B0604020202020204" pitchFamily="34" charset="0"/>
              <a:buChar char="•"/>
            </a:pPr>
            <a:r>
              <a:rPr lang="en-GB" sz="2400" b="1" dirty="0">
                <a:solidFill>
                  <a:prstClr val="black"/>
                </a:solidFill>
              </a:rPr>
              <a:t>Commissioned for 5% weight loss</a:t>
            </a:r>
          </a:p>
          <a:p>
            <a:pPr marL="342900" indent="-342900">
              <a:lnSpc>
                <a:spcPct val="150000"/>
              </a:lnSpc>
              <a:buFont typeface="Arial" panose="020B0604020202020204" pitchFamily="34" charset="0"/>
              <a:buChar char="•"/>
            </a:pPr>
            <a:r>
              <a:rPr lang="en-GB" sz="2400" b="1" dirty="0">
                <a:solidFill>
                  <a:prstClr val="black"/>
                </a:solidFill>
              </a:rPr>
              <a:t>Only 2% achieve 15kg weight loss at 12 months</a:t>
            </a:r>
          </a:p>
        </p:txBody>
      </p:sp>
      <p:sp>
        <p:nvSpPr>
          <p:cNvPr id="14" name="TextBox 13"/>
          <p:cNvSpPr txBox="1"/>
          <p:nvPr/>
        </p:nvSpPr>
        <p:spPr>
          <a:xfrm>
            <a:off x="251703" y="1964353"/>
            <a:ext cx="3284980" cy="4893647"/>
          </a:xfrm>
          <a:prstGeom prst="rect">
            <a:avLst/>
          </a:prstGeom>
          <a:solidFill>
            <a:schemeClr val="bg1"/>
          </a:solidFill>
          <a:ln w="25400">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en-GB" sz="2400" b="1" dirty="0">
                <a:solidFill>
                  <a:prstClr val="black"/>
                </a:solidFill>
              </a:rPr>
              <a:t>‘Gold standard’ for weight loss </a:t>
            </a:r>
            <a:r>
              <a:rPr lang="en-GB" sz="2400" b="1" i="1" dirty="0">
                <a:solidFill>
                  <a:prstClr val="black"/>
                </a:solidFill>
              </a:rPr>
              <a:t>however:</a:t>
            </a:r>
          </a:p>
          <a:p>
            <a:pPr marL="285750" indent="-285750">
              <a:lnSpc>
                <a:spcPct val="150000"/>
              </a:lnSpc>
              <a:buFont typeface="Arial" panose="020B0604020202020204" pitchFamily="34" charset="0"/>
              <a:buChar char="•"/>
            </a:pPr>
            <a:r>
              <a:rPr lang="en-GB" sz="2400" b="1" dirty="0">
                <a:solidFill>
                  <a:prstClr val="black"/>
                </a:solidFill>
              </a:rPr>
              <a:t>Criteria vary by region</a:t>
            </a:r>
          </a:p>
          <a:p>
            <a:pPr marL="285750" indent="-285750">
              <a:lnSpc>
                <a:spcPct val="150000"/>
              </a:lnSpc>
              <a:buFont typeface="Arial" panose="020B0604020202020204" pitchFamily="34" charset="0"/>
              <a:buChar char="•"/>
            </a:pPr>
            <a:r>
              <a:rPr lang="en-GB" sz="2400" b="1" dirty="0">
                <a:solidFill>
                  <a:prstClr val="black"/>
                </a:solidFill>
              </a:rPr>
              <a:t>Risks and side effects of surgery </a:t>
            </a:r>
          </a:p>
          <a:p>
            <a:pPr marL="285750" indent="-285750">
              <a:lnSpc>
                <a:spcPct val="150000"/>
              </a:lnSpc>
              <a:buFont typeface="Arial" panose="020B0604020202020204" pitchFamily="34" charset="0"/>
              <a:buChar char="•"/>
            </a:pPr>
            <a:r>
              <a:rPr lang="en-GB" sz="2400" b="1" dirty="0">
                <a:solidFill>
                  <a:prstClr val="black"/>
                </a:solidFill>
              </a:rPr>
              <a:t>Of those eligible, only 0.6% receive NHS bariatric surgery </a:t>
            </a:r>
          </a:p>
          <a:p>
            <a:pPr marL="285750" indent="-285750">
              <a:buFont typeface="Arial" panose="020B0604020202020204" pitchFamily="34" charset="0"/>
              <a:buChar char="•"/>
            </a:pPr>
            <a:endParaRPr lang="en-GB" sz="2400" b="1" dirty="0">
              <a:solidFill>
                <a:prstClr val="black"/>
              </a:solidFill>
            </a:endParaRPr>
          </a:p>
        </p:txBody>
      </p:sp>
      <p:sp>
        <p:nvSpPr>
          <p:cNvPr id="15" name="TextBox 14"/>
          <p:cNvSpPr txBox="1"/>
          <p:nvPr/>
        </p:nvSpPr>
        <p:spPr>
          <a:xfrm>
            <a:off x="730119" y="2645365"/>
            <a:ext cx="2764507" cy="6186309"/>
          </a:xfrm>
          <a:prstGeom prst="rect">
            <a:avLst/>
          </a:prstGeom>
          <a:solidFill>
            <a:schemeClr val="bg1"/>
          </a:solidFill>
          <a:ln w="25400">
            <a:solidFill>
              <a:schemeClr val="tx1"/>
            </a:solidFill>
          </a:ln>
        </p:spPr>
        <p:txBody>
          <a:bodyPr wrap="square" rtlCol="0">
            <a:spAutoFit/>
          </a:bodyPr>
          <a:lstStyle/>
          <a:p>
            <a:pPr marL="342900" indent="-342900">
              <a:lnSpc>
                <a:spcPct val="150000"/>
              </a:lnSpc>
              <a:buFont typeface="Arial" panose="020B0604020202020204" pitchFamily="34" charset="0"/>
              <a:buChar char="•"/>
            </a:pPr>
            <a:r>
              <a:rPr lang="en-GB" sz="2400" b="1" dirty="0">
                <a:solidFill>
                  <a:prstClr val="black"/>
                </a:solidFill>
              </a:rPr>
              <a:t>Therapy gap between these approaches</a:t>
            </a:r>
          </a:p>
          <a:p>
            <a:pPr marL="342900" indent="-342900">
              <a:lnSpc>
                <a:spcPct val="150000"/>
              </a:lnSpc>
              <a:buFont typeface="Arial" panose="020B0604020202020204" pitchFamily="34" charset="0"/>
              <a:buChar char="•"/>
            </a:pPr>
            <a:r>
              <a:rPr lang="en-GB" sz="2400" b="1" dirty="0">
                <a:solidFill>
                  <a:prstClr val="black"/>
                </a:solidFill>
              </a:rPr>
              <a:t>More intensive programmes required</a:t>
            </a:r>
          </a:p>
          <a:p>
            <a:pPr marL="342900" indent="-342900">
              <a:lnSpc>
                <a:spcPct val="150000"/>
              </a:lnSpc>
              <a:buFont typeface="Arial" panose="020B0604020202020204" pitchFamily="34" charset="0"/>
              <a:buChar char="•"/>
            </a:pPr>
            <a:r>
              <a:rPr lang="en-GB" sz="2400" b="1" dirty="0">
                <a:solidFill>
                  <a:prstClr val="black"/>
                </a:solidFill>
              </a:rPr>
              <a:t>Vast majority who would benefit have their care at their GP practice</a:t>
            </a:r>
          </a:p>
        </p:txBody>
      </p:sp>
    </p:spTree>
    <p:extLst>
      <p:ext uri="{BB962C8B-B14F-4D97-AF65-F5344CB8AC3E}">
        <p14:creationId xmlns:p14="http://schemas.microsoft.com/office/powerpoint/2010/main" val="53481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244475" y="444599"/>
            <a:ext cx="8728075" cy="5000625"/>
          </a:xfrm>
          <a:prstGeom prst="rect">
            <a:avLst/>
          </a:prstGeom>
          <a:noFill/>
          <a:ln w="9525">
            <a:noFill/>
            <a:miter lim="800000"/>
            <a:headEnd/>
            <a:tailEnd/>
          </a:ln>
          <a:effectLst/>
        </p:spPr>
      </p:pic>
    </p:spTree>
    <p:extLst>
      <p:ext uri="{BB962C8B-B14F-4D97-AF65-F5344CB8AC3E}">
        <p14:creationId xmlns:p14="http://schemas.microsoft.com/office/powerpoint/2010/main" val="36169580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5905"/>
            <a:ext cx="8496943" cy="634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972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noFill/>
        </p:spPr>
        <p:txBody>
          <a:bodyPr>
            <a:noAutofit/>
          </a:bodyPr>
          <a:lstStyle/>
          <a:p>
            <a:pPr eaLnBrk="1" hangingPunct="1"/>
            <a:r>
              <a:rPr lang="en-GB" altLang="en-US" sz="3200" b="1" dirty="0" smtClean="0"/>
              <a:t>Reversal of Metabolic </a:t>
            </a:r>
            <a:r>
              <a:rPr lang="en-GB" altLang="en-US" sz="3200" b="0" dirty="0" smtClean="0"/>
              <a:t>Abnormalities</a:t>
            </a:r>
            <a:r>
              <a:rPr lang="en-GB" altLang="en-US" sz="3200" b="1" dirty="0" smtClean="0"/>
              <a:t> with VLCD</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905000"/>
            <a:ext cx="5264944"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5"/>
          <p:cNvSpPr txBox="1">
            <a:spLocks noChangeArrowheads="1"/>
          </p:cNvSpPr>
          <p:nvPr/>
        </p:nvSpPr>
        <p:spPr bwMode="auto">
          <a:xfrm>
            <a:off x="371475" y="6413501"/>
            <a:ext cx="45970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400" b="1" i="1" dirty="0">
                <a:solidFill>
                  <a:srgbClr val="00213B"/>
                </a:solidFill>
                <a:cs typeface="Helvetica" panose="020B0604020202020204" pitchFamily="34" charset="0"/>
              </a:rPr>
              <a:t>Lim et al. </a:t>
            </a:r>
            <a:r>
              <a:rPr lang="en-US" altLang="ja-JP" sz="1400" b="1" i="1" dirty="0" err="1">
                <a:solidFill>
                  <a:srgbClr val="00213B"/>
                </a:solidFill>
                <a:cs typeface="Helvetica" panose="020B0604020202020204" pitchFamily="34" charset="0"/>
              </a:rPr>
              <a:t>Diabetologia</a:t>
            </a:r>
            <a:r>
              <a:rPr lang="en-US" altLang="ja-JP" sz="1400" b="1" i="1" dirty="0">
                <a:solidFill>
                  <a:srgbClr val="00213B"/>
                </a:solidFill>
                <a:cs typeface="Helvetica" panose="020B0604020202020204" pitchFamily="34" charset="0"/>
              </a:rPr>
              <a:t>  2011; 54: 2506-14 </a:t>
            </a:r>
          </a:p>
          <a:p>
            <a:pPr fontAlgn="base">
              <a:lnSpc>
                <a:spcPct val="100000"/>
              </a:lnSpc>
              <a:spcBef>
                <a:spcPct val="0"/>
              </a:spcBef>
              <a:spcAft>
                <a:spcPct val="0"/>
              </a:spcAft>
              <a:buFontTx/>
              <a:buNone/>
            </a:pPr>
            <a:endParaRPr lang="en-US" altLang="en-US" sz="1800" dirty="0">
              <a:solidFill>
                <a:prstClr val="black"/>
              </a:solidFill>
              <a:ea typeface="ＭＳ Ｐゴシック" panose="020B0600070205080204" pitchFamily="34" charset="-128"/>
              <a:cs typeface="Helvetica" panose="020B0604020202020204" pitchFamily="34" charset="0"/>
            </a:endParaRPr>
          </a:p>
        </p:txBody>
      </p:sp>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344" y="1905000"/>
            <a:ext cx="2533650" cy="446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Box 3"/>
          <p:cNvSpPr txBox="1">
            <a:spLocks noChangeArrowheads="1"/>
          </p:cNvSpPr>
          <p:nvPr/>
        </p:nvSpPr>
        <p:spPr bwMode="auto">
          <a:xfrm>
            <a:off x="1383506" y="2279650"/>
            <a:ext cx="1952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GB" altLang="en-US" sz="2000" b="1">
                <a:solidFill>
                  <a:srgbClr val="FF0000"/>
                </a:solidFill>
                <a:latin typeface="Arial" panose="020B0604020202020204" pitchFamily="34" charset="0"/>
                <a:ea typeface="ＭＳ Ｐゴシック" panose="020B0600070205080204" pitchFamily="34" charset="-128"/>
              </a:rPr>
              <a:t>Blood glucose</a:t>
            </a:r>
          </a:p>
        </p:txBody>
      </p:sp>
      <p:sp>
        <p:nvSpPr>
          <p:cNvPr id="14343" name="TextBox 4"/>
          <p:cNvSpPr txBox="1">
            <a:spLocks noChangeArrowheads="1"/>
          </p:cNvSpPr>
          <p:nvPr/>
        </p:nvSpPr>
        <p:spPr bwMode="auto">
          <a:xfrm>
            <a:off x="4049798" y="2325689"/>
            <a:ext cx="1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GB" altLang="en-US" sz="2000" b="1">
                <a:solidFill>
                  <a:srgbClr val="FF0000"/>
                </a:solidFill>
                <a:latin typeface="Arial" panose="020B0604020202020204" pitchFamily="34" charset="0"/>
                <a:ea typeface="ＭＳ Ｐゴシック" panose="020B0600070205080204" pitchFamily="34" charset="-128"/>
              </a:rPr>
              <a:t>Liver glucose</a:t>
            </a:r>
          </a:p>
          <a:p>
            <a:pPr algn="ctr" fontAlgn="base">
              <a:lnSpc>
                <a:spcPct val="100000"/>
              </a:lnSpc>
              <a:spcBef>
                <a:spcPct val="0"/>
              </a:spcBef>
              <a:spcAft>
                <a:spcPct val="0"/>
              </a:spcAft>
              <a:buFontTx/>
              <a:buNone/>
            </a:pPr>
            <a:r>
              <a:rPr lang="en-GB" altLang="en-US" sz="2000" b="1">
                <a:solidFill>
                  <a:srgbClr val="FF0000"/>
                </a:solidFill>
                <a:latin typeface="Arial" panose="020B0604020202020204" pitchFamily="34" charset="0"/>
                <a:ea typeface="ＭＳ Ｐゴシック" panose="020B0600070205080204" pitchFamily="34" charset="-128"/>
              </a:rPr>
              <a:t>production</a:t>
            </a:r>
          </a:p>
        </p:txBody>
      </p:sp>
      <p:pic>
        <p:nvPicPr>
          <p:cNvPr id="143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106" y="4214813"/>
            <a:ext cx="245745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6"/>
          <p:cNvSpPr txBox="1">
            <a:spLocks noChangeArrowheads="1"/>
          </p:cNvSpPr>
          <p:nvPr/>
        </p:nvSpPr>
        <p:spPr bwMode="auto">
          <a:xfrm>
            <a:off x="3526521" y="4429126"/>
            <a:ext cx="11801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GB" altLang="en-US" sz="2000" b="1">
                <a:solidFill>
                  <a:srgbClr val="FF0000"/>
                </a:solidFill>
                <a:latin typeface="Arial" panose="020B0604020202020204" pitchFamily="34" charset="0"/>
                <a:ea typeface="ＭＳ Ｐゴシック" panose="020B0600070205080204" pitchFamily="34" charset="-128"/>
              </a:rPr>
              <a:t>Liver fat</a:t>
            </a:r>
          </a:p>
          <a:p>
            <a:pPr algn="ctr" fontAlgn="base">
              <a:lnSpc>
                <a:spcPct val="100000"/>
              </a:lnSpc>
              <a:spcBef>
                <a:spcPct val="0"/>
              </a:spcBef>
              <a:spcAft>
                <a:spcPct val="0"/>
              </a:spcAft>
              <a:buFontTx/>
              <a:buNone/>
            </a:pPr>
            <a:r>
              <a:rPr lang="en-GB" altLang="en-US" sz="2000" b="1">
                <a:solidFill>
                  <a:srgbClr val="FF0000"/>
                </a:solidFill>
                <a:latin typeface="Arial" panose="020B0604020202020204" pitchFamily="34" charset="0"/>
                <a:ea typeface="ＭＳ Ｐゴシック" panose="020B0600070205080204" pitchFamily="34" charset="-128"/>
              </a:rPr>
              <a:t>content</a:t>
            </a:r>
          </a:p>
        </p:txBody>
      </p:sp>
      <p:sp>
        <p:nvSpPr>
          <p:cNvPr id="14346" name="TextBox 11"/>
          <p:cNvSpPr txBox="1">
            <a:spLocks noChangeArrowheads="1"/>
          </p:cNvSpPr>
          <p:nvPr/>
        </p:nvSpPr>
        <p:spPr bwMode="auto">
          <a:xfrm>
            <a:off x="6680079" y="2017714"/>
            <a:ext cx="2044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GB" altLang="en-US" sz="1800">
                <a:solidFill>
                  <a:srgbClr val="00213B"/>
                </a:solidFill>
                <a:latin typeface="Arial" panose="020B0604020202020204" pitchFamily="34" charset="0"/>
              </a:rPr>
              <a:t>First phase insulin</a:t>
            </a:r>
          </a:p>
          <a:p>
            <a:pPr algn="ctr" fontAlgn="base">
              <a:lnSpc>
                <a:spcPct val="100000"/>
              </a:lnSpc>
              <a:spcBef>
                <a:spcPct val="0"/>
              </a:spcBef>
              <a:spcAft>
                <a:spcPct val="0"/>
              </a:spcAft>
              <a:buFontTx/>
              <a:buNone/>
            </a:pPr>
            <a:r>
              <a:rPr lang="en-GB" altLang="en-US" sz="1800">
                <a:solidFill>
                  <a:srgbClr val="00213B"/>
                </a:solidFill>
                <a:latin typeface="Arial" panose="020B0604020202020204" pitchFamily="34" charset="0"/>
              </a:rPr>
              <a:t>response</a:t>
            </a:r>
          </a:p>
        </p:txBody>
      </p:sp>
      <p:sp>
        <p:nvSpPr>
          <p:cNvPr id="14347" name="TextBox 12"/>
          <p:cNvSpPr txBox="1">
            <a:spLocks noChangeArrowheads="1"/>
          </p:cNvSpPr>
          <p:nvPr/>
        </p:nvSpPr>
        <p:spPr bwMode="auto">
          <a:xfrm>
            <a:off x="6834188" y="4302125"/>
            <a:ext cx="2424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GB" altLang="en-US" sz="1800">
                <a:solidFill>
                  <a:srgbClr val="00213B"/>
                </a:solidFill>
                <a:latin typeface="Arial" panose="020B0604020202020204" pitchFamily="34" charset="0"/>
              </a:rPr>
              <a:t>Pancreas TG content </a:t>
            </a:r>
          </a:p>
        </p:txBody>
      </p:sp>
    </p:spTree>
    <p:extLst>
      <p:ext uri="{BB962C8B-B14F-4D97-AF65-F5344CB8AC3E}">
        <p14:creationId xmlns:p14="http://schemas.microsoft.com/office/powerpoint/2010/main" val="123145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7624" y="1443840"/>
            <a:ext cx="7272808" cy="4708981"/>
          </a:xfrm>
          <a:prstGeom prst="rect">
            <a:avLst/>
          </a:prstGeom>
        </p:spPr>
        <p:txBody>
          <a:bodyPr wrap="square">
            <a:spAutoFit/>
          </a:bodyPr>
          <a:lstStyle/>
          <a:p>
            <a:r>
              <a:rPr lang="en-GB" sz="2000" b="1" dirty="0"/>
              <a:t>Inclusion criteria are:</a:t>
            </a:r>
            <a:r>
              <a:rPr lang="en-GB" sz="2000" dirty="0"/>
              <a:t> </a:t>
            </a:r>
          </a:p>
          <a:p>
            <a:pPr lvl="0"/>
            <a:r>
              <a:rPr lang="en-GB" sz="2000" dirty="0"/>
              <a:t>Type 2 diabetes of less than four years duration and body mass index of greater than 28 kg/m²</a:t>
            </a:r>
            <a:r>
              <a:rPr lang="en-GB" sz="2000" dirty="0" smtClean="0"/>
              <a:t>.</a:t>
            </a:r>
          </a:p>
          <a:p>
            <a:pPr lvl="0"/>
            <a:endParaRPr lang="en-GB" sz="2000" dirty="0"/>
          </a:p>
          <a:p>
            <a:r>
              <a:rPr lang="en-GB" sz="2000" b="1" dirty="0"/>
              <a:t>Exclusion criteria are</a:t>
            </a:r>
            <a:r>
              <a:rPr lang="en-GB" sz="2000" dirty="0"/>
              <a:t> </a:t>
            </a:r>
          </a:p>
          <a:p>
            <a:pPr lvl="0"/>
            <a:r>
              <a:rPr lang="en-GB" sz="2000" dirty="0"/>
              <a:t>Any psychiatric disorder, particularly bipolar depression and schizophrenia and eating disorders</a:t>
            </a:r>
          </a:p>
          <a:p>
            <a:pPr lvl="0"/>
            <a:r>
              <a:rPr lang="en-GB" sz="2000" dirty="0"/>
              <a:t>Substance abuse, including alcohol</a:t>
            </a:r>
          </a:p>
          <a:p>
            <a:pPr lvl="0"/>
            <a:r>
              <a:rPr lang="en-GB" sz="2000" dirty="0"/>
              <a:t>Pregnancy or breastfeeding</a:t>
            </a:r>
          </a:p>
          <a:p>
            <a:pPr lvl="0"/>
            <a:r>
              <a:rPr lang="en-GB" sz="2000" dirty="0"/>
              <a:t>Insulin or GLP1 treatment</a:t>
            </a:r>
          </a:p>
          <a:p>
            <a:pPr lvl="0"/>
            <a:r>
              <a:rPr lang="en-GB" sz="2000" dirty="0"/>
              <a:t>Recent cardiovascular event including heart failure</a:t>
            </a:r>
          </a:p>
          <a:p>
            <a:r>
              <a:rPr lang="en-GB" sz="2000" dirty="0"/>
              <a:t>A history of intermittent </a:t>
            </a:r>
            <a:r>
              <a:rPr lang="en-GB" sz="2000" dirty="0" smtClean="0"/>
              <a:t>porphyria</a:t>
            </a:r>
          </a:p>
          <a:p>
            <a:endParaRPr lang="en-GB" sz="2000" dirty="0"/>
          </a:p>
          <a:p>
            <a:r>
              <a:rPr lang="en-GB" sz="2000" dirty="0" smtClean="0"/>
              <a:t>Referral: Ian.Gallen@royalberkshire.nhs.uk</a:t>
            </a:r>
          </a:p>
          <a:p>
            <a:r>
              <a:rPr lang="en-GB" sz="2000" dirty="0" smtClean="0"/>
              <a:t>Theingi.Aung@royalberkshire.nhs.uk</a:t>
            </a:r>
            <a:endParaRPr lang="en-GB" sz="2000" dirty="0"/>
          </a:p>
        </p:txBody>
      </p:sp>
      <p:sp>
        <p:nvSpPr>
          <p:cNvPr id="6" name="Title 5"/>
          <p:cNvSpPr>
            <a:spLocks noGrp="1"/>
          </p:cNvSpPr>
          <p:nvPr>
            <p:ph type="title"/>
          </p:nvPr>
        </p:nvSpPr>
        <p:spPr>
          <a:xfrm>
            <a:off x="971600" y="188640"/>
            <a:ext cx="8064896" cy="830812"/>
          </a:xfrm>
        </p:spPr>
        <p:txBody>
          <a:bodyPr>
            <a:normAutofit/>
          </a:bodyPr>
          <a:lstStyle/>
          <a:p>
            <a:r>
              <a:rPr lang="en-GB" sz="3600" dirty="0" smtClean="0"/>
              <a:t>Berkshire West VLCD Pilot Programme</a:t>
            </a:r>
            <a:endParaRPr lang="en-GB" sz="3600" dirty="0"/>
          </a:p>
        </p:txBody>
      </p:sp>
    </p:spTree>
    <p:extLst>
      <p:ext uri="{BB962C8B-B14F-4D97-AF65-F5344CB8AC3E}">
        <p14:creationId xmlns:p14="http://schemas.microsoft.com/office/powerpoint/2010/main" val="3405008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843918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sz="3600" dirty="0" smtClean="0"/>
              <a:t>NICE-DM guideline-2015 </a:t>
            </a:r>
            <a:endParaRPr lang="en-GB" sz="3600" dirty="0"/>
          </a:p>
        </p:txBody>
      </p:sp>
    </p:spTree>
    <p:extLst>
      <p:ext uri="{BB962C8B-B14F-4D97-AF65-F5344CB8AC3E}">
        <p14:creationId xmlns:p14="http://schemas.microsoft.com/office/powerpoint/2010/main" val="1274169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Metformin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Is the basis for the oral treatment of most people type II diabetes</a:t>
            </a:r>
          </a:p>
          <a:p>
            <a:r>
              <a:rPr lang="en-GB" dirty="0" smtClean="0"/>
              <a:t>Introduced in 1957, has a proven track record of efficacy and safety</a:t>
            </a:r>
          </a:p>
          <a:p>
            <a:r>
              <a:rPr lang="en-GB" dirty="0" smtClean="0"/>
              <a:t>Lowers blood glucose with a low risk of hypoglycaemia with modest weight loss</a:t>
            </a:r>
          </a:p>
          <a:p>
            <a:r>
              <a:rPr lang="en-GB" dirty="0" smtClean="0"/>
              <a:t>UK PDS suggest that it reduces cardiovascular events although subsequent studies less certain.</a:t>
            </a:r>
          </a:p>
          <a:p>
            <a:r>
              <a:rPr lang="en-GB" dirty="0" smtClean="0"/>
              <a:t>Generally well-tolerated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Metformin mechanisms of action</a:t>
            </a:r>
            <a:endParaRPr lang="en-GB" dirty="0"/>
          </a:p>
        </p:txBody>
      </p:sp>
      <p:sp>
        <p:nvSpPr>
          <p:cNvPr id="3" name="Content Placeholder 2"/>
          <p:cNvSpPr>
            <a:spLocks noGrp="1"/>
          </p:cNvSpPr>
          <p:nvPr>
            <p:ph idx="1"/>
          </p:nvPr>
        </p:nvSpPr>
        <p:spPr/>
        <p:txBody>
          <a:bodyPr>
            <a:normAutofit/>
          </a:bodyPr>
          <a:lstStyle/>
          <a:p>
            <a:pPr lvl="0"/>
            <a:r>
              <a:rPr lang="en-GB" dirty="0" smtClean="0"/>
              <a:t>Metformin decreases </a:t>
            </a:r>
            <a:r>
              <a:rPr lang="en-GB" dirty="0" err="1" smtClean="0"/>
              <a:t>hyperglycemia</a:t>
            </a:r>
            <a:r>
              <a:rPr lang="en-GB" dirty="0" smtClean="0"/>
              <a:t> primarily by suppressing glucose production by the liver </a:t>
            </a:r>
          </a:p>
          <a:p>
            <a:pPr lvl="0"/>
            <a:r>
              <a:rPr lang="en-GB" dirty="0" smtClean="0"/>
              <a:t>Mechanism of metformin is incompletely understood</a:t>
            </a:r>
          </a:p>
          <a:p>
            <a:pPr lvl="0"/>
            <a:r>
              <a:rPr lang="en-GB" dirty="0" smtClean="0"/>
              <a:t>Increases insulin sensitivity, enhances peripheral glucose uptake  to muscle</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Adverse effects of metformin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Gastrointestinal intolerance</a:t>
            </a:r>
          </a:p>
          <a:p>
            <a:r>
              <a:rPr lang="en-GB" dirty="0" smtClean="0"/>
              <a:t>Risk of acute kidney injury with other medications add x-ray contrast material</a:t>
            </a:r>
          </a:p>
          <a:p>
            <a:r>
              <a:rPr lang="en-GB" dirty="0" smtClean="0"/>
              <a:t>Lactic acidosis</a:t>
            </a:r>
          </a:p>
          <a:p>
            <a:pPr lvl="1"/>
            <a:r>
              <a:rPr lang="en-GB" dirty="0" smtClean="0"/>
              <a:t>with renal impairment</a:t>
            </a:r>
          </a:p>
          <a:p>
            <a:pPr lvl="1"/>
            <a:r>
              <a:rPr lang="en-GB" dirty="0" smtClean="0"/>
              <a:t>Heart failure</a:t>
            </a:r>
          </a:p>
          <a:p>
            <a:pPr lvl="1"/>
            <a:r>
              <a:rPr lang="en-GB" dirty="0" smtClean="0"/>
              <a:t>Liver disease</a:t>
            </a:r>
          </a:p>
          <a:p>
            <a:r>
              <a:rPr lang="en-GB" dirty="0" smtClean="0"/>
              <a:t>Reduced TSH</a:t>
            </a:r>
          </a:p>
          <a:p>
            <a:r>
              <a:rPr lang="en-GB" dirty="0" smtClean="0"/>
              <a:t>B12 deficiency</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Metformin</a:t>
            </a:r>
            <a:endParaRPr lang="en-GB" dirty="0"/>
          </a:p>
        </p:txBody>
      </p:sp>
      <p:sp>
        <p:nvSpPr>
          <p:cNvPr id="3" name="Content Placeholder 2"/>
          <p:cNvSpPr>
            <a:spLocks noGrp="1"/>
          </p:cNvSpPr>
          <p:nvPr>
            <p:ph idx="1"/>
          </p:nvPr>
        </p:nvSpPr>
        <p:spPr>
          <a:xfrm>
            <a:off x="518864" y="1700808"/>
            <a:ext cx="8229600" cy="4326701"/>
          </a:xfrm>
        </p:spPr>
        <p:txBody>
          <a:bodyPr/>
          <a:lstStyle/>
          <a:p>
            <a:r>
              <a:rPr lang="en-GB" dirty="0" smtClean="0"/>
              <a:t>Safe</a:t>
            </a:r>
          </a:p>
          <a:p>
            <a:r>
              <a:rPr lang="en-GB" dirty="0" smtClean="0"/>
              <a:t>Inexpensive</a:t>
            </a:r>
          </a:p>
          <a:p>
            <a:r>
              <a:rPr lang="en-GB" dirty="0" smtClean="0"/>
              <a:t>Weight neutral/associated with weight loss</a:t>
            </a:r>
          </a:p>
          <a:p>
            <a:r>
              <a:rPr lang="en-GB" dirty="0" smtClean="0"/>
              <a:t>Can reduce microvascular complication risk</a:t>
            </a:r>
          </a:p>
          <a:p>
            <a:r>
              <a:rPr lang="en-GB" dirty="0" smtClean="0"/>
              <a:t>Lowered CV mortality compared with sulfonylurea</a:t>
            </a:r>
          </a:p>
          <a:p>
            <a:pPr marL="0" indent="0">
              <a:buNone/>
            </a:pPr>
            <a:endParaRPr lang="en-GB" dirty="0"/>
          </a:p>
        </p:txBody>
      </p:sp>
    </p:spTree>
    <p:extLst>
      <p:ext uri="{BB962C8B-B14F-4D97-AF65-F5344CB8AC3E}">
        <p14:creationId xmlns:p14="http://schemas.microsoft.com/office/powerpoint/2010/main" val="17753747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WHqF3_UJ0O6y9uTqJTBRA"/>
</p:tagLst>
</file>

<file path=ppt/tags/tag3.xml><?xml version="1.0" encoding="utf-8"?>
<p:tagLst xmlns:a="http://schemas.openxmlformats.org/drawingml/2006/main" xmlns:r="http://schemas.openxmlformats.org/officeDocument/2006/relationships" xmlns:p="http://schemas.openxmlformats.org/presentationml/2006/main">
  <p:tag name="TIMING" val="|1.2|6.6|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9VTzZloW0yk0QmvjkNje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G_HouseStyle">
  <a:themeElements>
    <a:clrScheme name="Custom 1">
      <a:dk1>
        <a:srgbClr val="FFFF00"/>
      </a:dk1>
      <a:lt1>
        <a:srgbClr val="60B5FF"/>
      </a:lt1>
      <a:dk2>
        <a:srgbClr val="FFFFFF"/>
      </a:dk2>
      <a:lt2>
        <a:srgbClr val="FFFF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G_HouseStyle">
  <a:themeElements>
    <a:clrScheme name="Custom 1">
      <a:dk1>
        <a:srgbClr val="FFFF00"/>
      </a:dk1>
      <a:lt1>
        <a:srgbClr val="60B5FF"/>
      </a:lt1>
      <a:dk2>
        <a:srgbClr val="FFFFFF"/>
      </a:dk2>
      <a:lt2>
        <a:srgbClr val="FFFF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G_HouseStyle">
  <a:themeElements>
    <a:clrScheme name="Custom 1">
      <a:dk1>
        <a:srgbClr val="FFFF00"/>
      </a:dk1>
      <a:lt1>
        <a:srgbClr val="60B5FF"/>
      </a:lt1>
      <a:dk2>
        <a:srgbClr val="FFFFFF"/>
      </a:dk2>
      <a:lt2>
        <a:srgbClr val="FFFF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Custom 53">
      <a:dk1>
        <a:srgbClr val="4D4D4F"/>
      </a:dk1>
      <a:lt1>
        <a:sysClr val="window" lastClr="FFFFFF"/>
      </a:lt1>
      <a:dk2>
        <a:srgbClr val="0060A5"/>
      </a:dk2>
      <a:lt2>
        <a:srgbClr val="D8D9DA"/>
      </a:lt2>
      <a:accent1>
        <a:srgbClr val="267836"/>
      </a:accent1>
      <a:accent2>
        <a:srgbClr val="B4C960"/>
      </a:accent2>
      <a:accent3>
        <a:srgbClr val="9B9C9E"/>
      </a:accent3>
      <a:accent4>
        <a:srgbClr val="79AA38"/>
      </a:accent4>
      <a:accent5>
        <a:srgbClr val="D3761D"/>
      </a:accent5>
      <a:accent6>
        <a:srgbClr val="EEC52B"/>
      </a:accent6>
      <a:hlink>
        <a:srgbClr val="9B9C9E"/>
      </a:hlink>
      <a:folHlink>
        <a:srgbClr val="2678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fontScheme name="Blank">
    <a:majorFont>
      <a:latin typeface="BISansCond"/>
      <a:ea typeface=""/>
      <a:cs typeface="Arial"/>
    </a:majorFont>
    <a:minorFont>
      <a:latin typeface="BISansC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549</TotalTime>
  <Words>3796</Words>
  <Application>Microsoft Office PowerPoint</Application>
  <PresentationFormat>On-screen Show (4:3)</PresentationFormat>
  <Paragraphs>707</Paragraphs>
  <Slides>46</Slides>
  <Notes>23</Notes>
  <HiddenSlides>0</HiddenSlides>
  <MMClips>0</MMClips>
  <ScaleCrop>false</ScaleCrop>
  <HeadingPairs>
    <vt:vector size="8" baseType="variant">
      <vt:variant>
        <vt:lpstr>Fonts Used</vt:lpstr>
      </vt:variant>
      <vt:variant>
        <vt:i4>14</vt:i4>
      </vt:variant>
      <vt:variant>
        <vt:lpstr>Theme</vt:lpstr>
      </vt:variant>
      <vt:variant>
        <vt:i4>7</vt:i4>
      </vt:variant>
      <vt:variant>
        <vt:lpstr>Embedded OLE Servers</vt:lpstr>
      </vt:variant>
      <vt:variant>
        <vt:i4>1</vt:i4>
      </vt:variant>
      <vt:variant>
        <vt:lpstr>Slide Titles</vt:lpstr>
      </vt:variant>
      <vt:variant>
        <vt:i4>46</vt:i4>
      </vt:variant>
    </vt:vector>
  </HeadingPairs>
  <TitlesOfParts>
    <vt:vector size="68" baseType="lpstr">
      <vt:lpstr>MS PGothic</vt:lpstr>
      <vt:lpstr>MS PGothic</vt:lpstr>
      <vt:lpstr>Arial</vt:lpstr>
      <vt:lpstr>Arial Bold</vt:lpstr>
      <vt:lpstr>Arial Italic</vt:lpstr>
      <vt:lpstr>Calibri</vt:lpstr>
      <vt:lpstr>Gill Sans</vt:lpstr>
      <vt:lpstr>Helvetica</vt:lpstr>
      <vt:lpstr>Helvetica Neue</vt:lpstr>
      <vt:lpstr>Symbol</vt:lpstr>
      <vt:lpstr>Times</vt:lpstr>
      <vt:lpstr>Times New Roman</vt:lpstr>
      <vt:lpstr>Verdana</vt:lpstr>
      <vt:lpstr>ヒラギノ角ゴ ProN W3</vt:lpstr>
      <vt:lpstr>Office Theme</vt:lpstr>
      <vt:lpstr>IG_HouseStyle</vt:lpstr>
      <vt:lpstr>1_IG_HouseStyle</vt:lpstr>
      <vt:lpstr>2_IG_HouseStyle</vt:lpstr>
      <vt:lpstr>1_Office Theme</vt:lpstr>
      <vt:lpstr>2_Office Theme</vt:lpstr>
      <vt:lpstr>3_Office Theme</vt:lpstr>
      <vt:lpstr>think-cell Slide</vt:lpstr>
      <vt:lpstr>Diabetes treatment options</vt:lpstr>
      <vt:lpstr>What would your ideal diabetes drug do?</vt:lpstr>
      <vt:lpstr>Main classes of oral drugs available</vt:lpstr>
      <vt:lpstr>PowerPoint Presentation</vt:lpstr>
      <vt:lpstr>NICE-DM guideline-2015 </vt:lpstr>
      <vt:lpstr>Metformin</vt:lpstr>
      <vt:lpstr>Metformin mechanisms of action</vt:lpstr>
      <vt:lpstr>Adverse effects of metformin</vt:lpstr>
      <vt:lpstr>Metformin</vt:lpstr>
      <vt:lpstr>Sulphonylureas</vt:lpstr>
      <vt:lpstr>Sulphonylureas</vt:lpstr>
      <vt:lpstr>Glinides</vt:lpstr>
      <vt:lpstr>Pioglitazone</vt:lpstr>
      <vt:lpstr>PowerPoint Presentation</vt:lpstr>
      <vt:lpstr>PowerPoint Presentation</vt:lpstr>
      <vt:lpstr>PowerPoint Presentation</vt:lpstr>
      <vt:lpstr>Incretin-based Therapies</vt:lpstr>
      <vt:lpstr>Physiology of postprandial glucose regulation</vt:lpstr>
      <vt:lpstr>PowerPoint Presentation</vt:lpstr>
      <vt:lpstr>PowerPoint Presentation</vt:lpstr>
      <vt:lpstr>Incretin-based therapies  GLP-1 receptor agonists and DPP-4 inhibitors</vt:lpstr>
      <vt:lpstr>DPP4 inhibitors</vt:lpstr>
      <vt:lpstr>SGLT2 inhibitors</vt:lpstr>
      <vt:lpstr>SGLTs</vt:lpstr>
      <vt:lpstr>SGLT2 is a sodium glucose cotransporter1,2</vt:lpstr>
      <vt:lpstr>Renal glucose re-absorption in patients with diabetes1,2</vt:lpstr>
      <vt:lpstr>Urinary glucose excretion via SGLT2 inhibition1</vt:lpstr>
      <vt:lpstr>24-week empagliflozin monotherapy versus placebo and sitagliptin Change from baseline in HbA1c over time</vt:lpstr>
      <vt:lpstr>24-week empagliflozin monotherapy versus placebo and sitagliptin Change in FPG (mmol/L) over time</vt:lpstr>
      <vt:lpstr>24-week empagliflozin monotherapy versus placebo and sitagliptin Change in body weight at Week 24 </vt:lpstr>
      <vt:lpstr>52-week extension of empagliflozin monotherapy versus placebo and sitagliptin HbA1c over time</vt:lpstr>
      <vt:lpstr>52-week extension of empagliflozin as add-on to metformin in T2D  Change from baseline in body weight over time</vt:lpstr>
      <vt:lpstr>PowerPoint Presentation</vt:lpstr>
      <vt:lpstr>Across all studies and empagliflozin</vt:lpstr>
      <vt:lpstr>GLP-1 agonists</vt:lpstr>
      <vt:lpstr>Actions of GLP-1 agonists</vt:lpstr>
      <vt:lpstr>PowerPoint Presentation</vt:lpstr>
      <vt:lpstr>GLP1 agonist and cost per month</vt:lpstr>
      <vt:lpstr>When to use GLP1-agonists</vt:lpstr>
      <vt:lpstr>Weight loss and diabetes remission</vt:lpstr>
      <vt:lpstr>Accessibility of surgery for T2DM</vt:lpstr>
      <vt:lpstr>PowerPoint Presentation</vt:lpstr>
      <vt:lpstr>PowerPoint Presentation</vt:lpstr>
      <vt:lpstr>PowerPoint Presentation</vt:lpstr>
      <vt:lpstr>Reversal of Metabolic Abnormalities with VLCD</vt:lpstr>
      <vt:lpstr>Berkshire West VLCD Pilot Programme</vt:lpstr>
    </vt:vector>
  </TitlesOfParts>
  <Company>Berkshire Healthcare NHS Foundation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Alison Marie (Dietetics King Edward VII)</dc:creator>
  <cp:lastModifiedBy>Dawn Grout</cp:lastModifiedBy>
  <cp:revision>50</cp:revision>
  <dcterms:created xsi:type="dcterms:W3CDTF">2015-11-04T23:00:05Z</dcterms:created>
  <dcterms:modified xsi:type="dcterms:W3CDTF">2018-01-15T08:34:24Z</dcterms:modified>
</cp:coreProperties>
</file>