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72" r:id="rId6"/>
    <p:sldId id="273" r:id="rId7"/>
    <p:sldId id="262" r:id="rId8"/>
    <p:sldId id="266" r:id="rId9"/>
    <p:sldId id="267" r:id="rId10"/>
    <p:sldId id="271" r:id="rId11"/>
    <p:sldId id="269" r:id="rId12"/>
    <p:sldId id="275" r:id="rId13"/>
    <p:sldId id="265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1172" autoAdjust="0"/>
  </p:normalViewPr>
  <p:slideViewPr>
    <p:cSldViewPr>
      <p:cViewPr>
        <p:scale>
          <a:sx n="50" d="100"/>
          <a:sy n="50" d="100"/>
        </p:scale>
        <p:origin x="-2386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no. working days lost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Manual</c:v>
                </c:pt>
                <c:pt idx="1">
                  <c:v>Clerical</c:v>
                </c:pt>
                <c:pt idx="2">
                  <c:v>Professional and technical</c:v>
                </c:pt>
                <c:pt idx="3">
                  <c:v>Managerial</c:v>
                </c:pt>
                <c:pt idx="4">
                  <c:v>Academic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16.5</c:v>
                </c:pt>
                <c:pt idx="1">
                  <c:v>8.3000000000000007</c:v>
                </c:pt>
                <c:pt idx="2">
                  <c:v>6.4</c:v>
                </c:pt>
                <c:pt idx="3">
                  <c:v>4.7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80160"/>
        <c:axId val="115981696"/>
        <c:axId val="0"/>
      </c:bar3DChart>
      <c:catAx>
        <c:axId val="1159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81696"/>
        <c:crosses val="autoZero"/>
        <c:auto val="1"/>
        <c:lblAlgn val="ctr"/>
        <c:lblOffset val="100"/>
        <c:noMultiLvlLbl val="0"/>
      </c:catAx>
      <c:valAx>
        <c:axId val="1159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A9A9-5912-4F5F-BDE9-B33C5BA39D1E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FCF31-3B93-49A8-9AE1-DA0BB5C06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39969-53DA-4709-A41E-3C22FAE24B14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3265-568F-41E2-BECB-4E86556BF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5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1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3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0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6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0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0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7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265-568F-41E2-BECB-4E86556BF7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RU_logo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71438"/>
            <a:ext cx="2520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5786438"/>
            <a:ext cx="9144000" cy="1081087"/>
            <a:chOff x="0" y="5724000"/>
            <a:chExt cx="9144001" cy="1142983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1643043" y="5724000"/>
              <a:ext cx="7500958" cy="571500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33CCC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6087681"/>
              <a:ext cx="9144000" cy="36575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A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0" y="6082527"/>
              <a:ext cx="9144000" cy="78445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14313" y="3357563"/>
            <a:ext cx="8715375" cy="0"/>
          </a:xfrm>
          <a:prstGeom prst="line">
            <a:avLst/>
          </a:prstGeom>
          <a:ln w="38100" cap="rnd">
            <a:solidFill>
              <a:srgbClr val="00A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data:image/jpeg;base64,/9j/4AAQSkZJRgABAQAAAQABAAD/2wCEAAkGBwgHBgkIBwgKCgkLDRYPDQwMDRsUFRAWIB0iIiAdHx8kKDQsJCYxJx8fLT0tMTU3Ojo6Iys/RD84QzQ5OjcBCgoKDQwNGg8PGjclHyU3Nzc3Nzc3Nzc3Nzc3Nzc3Nzc3Nzc3Nzc3Nzc3Nzc3Nzc3Nzc3Nzc3Nzc3Nzc3Nzc3N//AABEIAGAAYAMBIgACEQEDEQH/xAAbAAACAwEBAQAAAAAAAAAAAAAGBwAEBQEDAv/EAD8QAAAFAgIECAsHBQAAAAAAAAABAgMEBREGIRIWQVExNTZTVHGSsQcTFTJhcnWTlLLSIiNCUoGRoRRiY9Hh/8QAGQEAAwEBAQAAAAAAAAAAAAAAAgQFBgAB/8QAKREAAgEEAAQGAgMAAAAAAAAAAQIAAwQFERIVNFIUISMxQWFR8BOBsf/aAAwDAQACEQMRAD8AeI4fAOjzcWlKTNR2IuE9w8J1On0Q6BifjGDGeNtpLj5kdjNFiL+RT15Z6E92iCr31up0Wja2Fyw2EhmIA3XljoT3bITXljoT3bIDzC27ofLrrshkIA3XljoT3bITXljoT3bIdzC27p3LrrshkOAO15Y6E/2ki1CxjBkOaDqXY5nkSl2Mv4BLfW7HQaA9hcoNlDCguAdGbOqLUKMh9S7pWoiI9h3L/gsQpaJLZLQdyMN73FJZ2AWxzOci08mGlGk31WUZcNiIFICvCGX2Ifrq7iCd+xW3YiOY9Q1yoMCyyKwg5tFiDEfnSUx4yNJav2It5jJBSzaHuZtGYU1JJ0BK+3IT9geQcFRkoL+sdW4u2eidiIW9T6V+V33hiiuJrkbklszQB0AYuRAeTsFxFNmcV5xty2WkdyMBc+E/T5Co8lGi4WfoMt5BavZ1aA2wjdtf0Lg6U+crjlh0QKbjp/EsYgqsg8IMNaZ3YqDSUn/aaV5fwDjBDy3Kc2ajzMtoW1f5Nq9osfI6GLgTi1rqGwsGLW6kzE5BQty6j8wtAV4RPMh+uruIGoC/CJ5kP11dxAcj0zQsb1SQJ4TtvB7gGEhEFyWaS03FGm/oIAW0MnBWVBa9ZXeI2JUGv5y7mWItwB8ma0+axAjqkSV6DSeExj65Un87vujGrU6exU4qo0hN0HuOxke8YmpFN2vSO2X+hbrm54vS1qZ+3Frwn+Unf1N2nzmKhHS/FXpNnkWwYGO4bbtNTJt94yos/QY3aZTmKbGKPGIyQR/iO9zH3Phszoy40hN215GDqUmq0Sre8CnUWlXDL7bigIdBXiHDEWm01UqM48ZoMrpUdyMCgydxbvQbhabK2uUuV4llWv8AJtXtGP8AI6GPgTi1rqC4r/JtXtGP8joY+BOLWuoafHdMsymS6t/34ELAF+ETzIfrq7iBoAvwieZC9dXcQ7I9M08xvVJAreGTgriBkj/MrvC2B7gOWhdOXGNRabSzO3oMRsSwFf8AqXMypNuNfBhBUZrFOirkylaLaLZ2udxja50nb473RjZqMBipRVRpKdJtWfCMTUmmbVv+8Fu48SG9LWpAt/C8Prb39Tp40pP+f3Rjap09ioxifir0mzO2ZWzGLqXS97/vBs02AxTIqY8YjJBHfM7mZjqHieL1danXHheH0t7+5m405Pv9Zd4Wp8Jg/wAdzEtU1MYlF4x5RZegtoANnAImWYGsJfwqkUCfyZWr/JtXtFj5HQxsCcWtdQXNf5Nq9osfI6GNgTi1rqFnHdMsh5Lq3/fiFgCvCIf3cPL8au4gabALY7huSKch9otLxC7qL0GQK/UtbsBBx7BblCYACxAnP0+UmRGVorLhuVyMtxisQ6QyKsyNse4m0ZFqKQw2DD6FjOE4hJS0OMrtnlcjFvW6j9IPsmFsIKa5auB5iSWwtAn3IjK1tpHPq7BipNxlCbQf9Klx1ezKxAAE23HNl6xHtOXC0Ad7JlmoTn6jKXIkr0lq4C2JLcQqmOiCYzM7bPmTKyItMAKNAStX+Th+0WPkdDFwJxa11AExPEcYwaw+tJl4+pN6JHuJC8wd4E4sa6hrrBStuoMxeQYNcuRC2wz6nNYhR1qfbW4nO5JSR5DRFWZFRJQaFkRkYcMTHlFNVq3hs5KjZj1Zg75khhCk/pdYoeW6Fvq/waPrDIdwjDcUZm2kzMeepkHmiCbWFux2Vji5C5UaDmLvy3Qt9X+DR9Ynluhb6v8ABo+sMTUyDzRCamQeaIDy227YXM7vv/yLvy1Qt9X+DR9Ynluhb6v8Gj6wxNTIPNEJqZB5oh3Lbbtnczu++Lvy3Qt9X+DR9YswsRYYYcJcqNV5BEeSDYQRfr9sHepkHmiE1Ng80QJbC3U7CwWyFyw0XMCMZ4rgYmpkWn0yJMaW1JQ7d5okp0SJRWyUeeYO8ENqbpzaVJtkI1hCGhZKS0WQ34UREZvQRkGwNDUTJ3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4" descr="data:image/jpeg;base64,/9j/4AAQSkZJRgABAQAAAQABAAD/2wCEAAkGBwgHBgkIBwgKCgkLDRYPDQwMDRsUFRAWIB0iIiAdHx8kKDQsJCYxJx8fLT0tMTU3Ojo6Iys/RD84QzQ5OjcBCgoKDQwNGg8PGjclHyU3Nzc3Nzc3Nzc3Nzc3Nzc3Nzc3Nzc3Nzc3Nzc3Nzc3Nzc3Nzc3Nzc3Nzc3Nzc3Nzc3N//AABEIAGAAYAMBIgACEQEDEQH/xAAbAAACAwEBAQAAAAAAAAAAAAAGBwAEBQEDAv/EAD8QAAAFAgIECAsHBQAAAAAAAAABAgMEBREGIRIWQVExNTZTVHGSsQcTFTJhcnWTlLLSIiNCUoGRoRRiY9Hh/8QAGQEAAwEBAQAAAAAAAAAAAAAAAgQFBgAB/8QAKREAAgEEAAQGAgMAAAAAAAAAAQIAAwQFERIVNFIUISMxQWFR8BOBsf/aAAwDAQACEQMRAD8AeI4fAOjzcWlKTNR2IuE9w8J1On0Q6BifjGDGeNtpLj5kdjNFiL+RT15Z6E92iCr31up0Wja2Fyw2EhmIA3XljoT3bITXljoT3bIDzC27ofLrrshkIA3XljoT3bITXljoT3bIdzC27p3LrrshkOAO15Y6E/2ki1CxjBkOaDqXY5nkSl2Mv4BLfW7HQaA9hcoNlDCguAdGbOqLUKMh9S7pWoiI9h3L/gsQpaJLZLQdyMN73FJZ2AWxzOci08mGlGk31WUZcNiIFICvCGX2Ifrq7iCd+xW3YiOY9Q1yoMCyyKwg5tFiDEfnSUx4yNJav2It5jJBSzaHuZtGYU1JJ0BK+3IT9geQcFRkoL+sdW4u2eidiIW9T6V+V33hiiuJrkbklszQB0AYuRAeTsFxFNmcV5xty2WkdyMBc+E/T5Co8lGi4WfoMt5BavZ1aA2wjdtf0Lg6U+crjlh0QKbjp/EsYgqsg8IMNaZ3YqDSUn/aaV5fwDjBDy3Kc2ajzMtoW1f5Nq9osfI6GLgTi1rqGwsGLW6kzE5BQty6j8wtAV4RPMh+uruIGoC/CJ5kP11dxAcj0zQsb1SQJ4TtvB7gGEhEFyWaS03FGm/oIAW0MnBWVBa9ZXeI2JUGv5y7mWItwB8ma0+axAjqkSV6DSeExj65Un87vujGrU6exU4qo0hN0HuOxke8YmpFN2vSO2X+hbrm54vS1qZ+3Frwn+Unf1N2nzmKhHS/FXpNnkWwYGO4bbtNTJt94yos/QY3aZTmKbGKPGIyQR/iO9zH3Phszoy40hN215GDqUmq0Sre8CnUWlXDL7bigIdBXiHDEWm01UqM48ZoMrpUdyMCgydxbvQbhabK2uUuV4llWv8AJtXtGP8AI6GPgTi1rqC4r/JtXtGP8joY+BOLWuoafHdMsymS6t/34ELAF+ETzIfrq7iBoAvwieZC9dXcQ7I9M08xvVJAreGTgriBkj/MrvC2B7gOWhdOXGNRabSzO3oMRsSwFf8AqXMypNuNfBhBUZrFOirkylaLaLZ2udxja50nb473RjZqMBipRVRpKdJtWfCMTUmmbVv+8Fu48SG9LWpAt/C8Prb39Tp40pP+f3Rjap09ioxifir0mzO2ZWzGLqXS97/vBs02AxTIqY8YjJBHfM7mZjqHieL1danXHheH0t7+5m405Pv9Zd4Wp8Jg/wAdzEtU1MYlF4x5RZegtoANnAImWYGsJfwqkUCfyZWr/JtXtFj5HQxsCcWtdQXNf5Nq9osfI6GNgTi1rqFnHdMsh5Lq3/fiFgCvCIf3cPL8au4gabALY7huSKch9otLxC7qL0GQK/UtbsBBx7BblCYACxAnP0+UmRGVorLhuVyMtxisQ6QyKsyNse4m0ZFqKQw2DD6FjOE4hJS0OMrtnlcjFvW6j9IPsmFsIKa5auB5iSWwtAn3IjK1tpHPq7BipNxlCbQf9Klx1ezKxAAE23HNl6xHtOXC0Ad7JlmoTn6jKXIkr0lq4C2JLcQqmOiCYzM7bPmTKyItMAKNAStX+Th+0WPkdDFwJxa11AExPEcYwaw+tJl4+pN6JHuJC8wd4E4sa6hrrBStuoMxeQYNcuRC2wz6nNYhR1qfbW4nO5JSR5DRFWZFRJQaFkRkYcMTHlFNVq3hs5KjZj1Zg75khhCk/pdYoeW6Fvq/waPrDIdwjDcUZm2kzMeepkHmiCbWFux2Vji5C5UaDmLvy3Qt9X+DR9Ynluhb6v8ABo+sMTUyDzRCamQeaIDy227YXM7vv/yLvy1Qt9X+DR9Ynluhb6v8Gj6wxNTIPNEJqZB5oh3Lbbtnczu++Lvy3Qt9X+DR9YswsRYYYcJcqNV5BEeSDYQRfr9sHepkHmiE1Ng80QJbC3U7CwWyFyw0XMCMZ4rgYmpkWn0yJMaW1JQ7d5okp0SJRWyUeeYO8ENqbpzaVJtkI1hCGhZKS0WQ34UREZvQRkGwNDUTJ3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AutoShape 6" descr="data:image/jpeg;base64,/9j/4AAQSkZJRgABAQAAAQABAAD/2wCEAAkGBwgHBgkIBwgKCgkLDRYPDQwMDRsUFRAWIB0iIiAdHx8kKDQsJCYxJx8fLT0tMTU3Ojo6Iys/RD84QzQ5OjcBCgoKDQwNGg8PGjclHyU3Nzc3Nzc3Nzc3Nzc3Nzc3Nzc3Nzc3Nzc3Nzc3Nzc3Nzc3Nzc3Nzc3Nzc3Nzc3Nzc3N//AABEIAGAAYAMBIgACEQEDEQH/xAAbAAACAwEBAQAAAAAAAAAAAAAGBwAEBQEDAv/EAD8QAAAFAgIECAsHBQAAAAAAAAABAgMEBREGIRIWQVExNTZTVHGSsQcTFTJhcnWTlLLSIiNCUoGRoRRiY9Hh/8QAGQEAAwEBAQAAAAAAAAAAAAAAAgQFBgAB/8QAKREAAgEEAAQGAgMAAAAAAAAAAQIAAwQFERIVNFIUISMxQWFR8BOBsf/aAAwDAQACEQMRAD8AeI4fAOjzcWlKTNR2IuE9w8J1On0Q6BifjGDGeNtpLj5kdjNFiL+RT15Z6E92iCr31up0Wja2Fyw2EhmIA3XljoT3bITXljoT3bIDzC27ofLrrshkIA3XljoT3bITXljoT3bIdzC27p3LrrshkOAO15Y6E/2ki1CxjBkOaDqXY5nkSl2Mv4BLfW7HQaA9hcoNlDCguAdGbOqLUKMh9S7pWoiI9h3L/gsQpaJLZLQdyMN73FJZ2AWxzOci08mGlGk31WUZcNiIFICvCGX2Ifrq7iCd+xW3YiOY9Q1yoMCyyKwg5tFiDEfnSUx4yNJav2It5jJBSzaHuZtGYU1JJ0BK+3IT9geQcFRkoL+sdW4u2eidiIW9T6V+V33hiiuJrkbklszQB0AYuRAeTsFxFNmcV5xty2WkdyMBc+E/T5Co8lGi4WfoMt5BavZ1aA2wjdtf0Lg6U+crjlh0QKbjp/EsYgqsg8IMNaZ3YqDSUn/aaV5fwDjBDy3Kc2ajzMtoW1f5Nq9osfI6GLgTi1rqGwsGLW6kzE5BQty6j8wtAV4RPMh+uruIGoC/CJ5kP11dxAcj0zQsb1SQJ4TtvB7gGEhEFyWaS03FGm/oIAW0MnBWVBa9ZXeI2JUGv5y7mWItwB8ma0+axAjqkSV6DSeExj65Un87vujGrU6exU4qo0hN0HuOxke8YmpFN2vSO2X+hbrm54vS1qZ+3Frwn+Unf1N2nzmKhHS/FXpNnkWwYGO4bbtNTJt94yos/QY3aZTmKbGKPGIyQR/iO9zH3Phszoy40hN215GDqUmq0Sre8CnUWlXDL7bigIdBXiHDEWm01UqM48ZoMrpUdyMCgydxbvQbhabK2uUuV4llWv8AJtXtGP8AI6GPgTi1rqC4r/JtXtGP8joY+BOLWuoafHdMsymS6t/34ELAF+ETzIfrq7iBoAvwieZC9dXcQ7I9M08xvVJAreGTgriBkj/MrvC2B7gOWhdOXGNRabSzO3oMRsSwFf8AqXMypNuNfBhBUZrFOirkylaLaLZ2udxja50nb473RjZqMBipRVRpKdJtWfCMTUmmbVv+8Fu48SG9LWpAt/C8Prb39Tp40pP+f3Rjap09ioxifir0mzO2ZWzGLqXS97/vBs02AxTIqY8YjJBHfM7mZjqHieL1danXHheH0t7+5m405Pv9Zd4Wp8Jg/wAdzEtU1MYlF4x5RZegtoANnAImWYGsJfwqkUCfyZWr/JtXtFj5HQxsCcWtdQXNf5Nq9osfI6GNgTi1rqFnHdMsh5Lq3/fiFgCvCIf3cPL8au4gabALY7huSKch9otLxC7qL0GQK/UtbsBBx7BblCYACxAnP0+UmRGVorLhuVyMtxisQ6QyKsyNse4m0ZFqKQw2DD6FjOE4hJS0OMrtnlcjFvW6j9IPsmFsIKa5auB5iSWwtAn3IjK1tpHPq7BipNxlCbQf9Klx1ezKxAAE23HNl6xHtOXC0Ad7JlmoTn6jKXIkr0lq4C2JLcQqmOiCYzM7bPmTKyItMAKNAStX+Th+0WPkdDFwJxa11AExPEcYwaw+tJl4+pN6JHuJC8wd4E4sa6hrrBStuoMxeQYNcuRC2wz6nNYhR1qfbW4nO5JSR5DRFWZFRJQaFkRkYcMTHlFNVq3hs5KjZj1Zg75khhCk/pdYoeW6Fvq/waPrDIdwjDcUZm2kzMeepkHmiCbWFux2Vji5C5UaDmLvy3Qt9X+DR9Ynluhb6v8ABo+sMTUyDzRCamQeaIDy227YXM7vv/yLvy1Qt9X+DR9Ynluhb6v8Gj6wxNTIPNEJqZB5oh3Lbbtnczu++Lvy3Qt9X+DR9YswsRYYYcJcqNV5BEeSDYQRfr9sHepkHmiE1Ng80QJbC3U7CwWyFyw0XMCMZ4rgYmpkWn0yJMaW1JQ7d5okp0SJRWyUeeYO8ENqbpzaVJtkI1hCGhZKS0WQ34UREZvQRkGwNDUTJ3P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AutoShape 8" descr="data:image/jpeg;base64,/9j/4AAQSkZJRgABAQAAAQABAAD/2wCEAAkGBwgHBgkIBwgKCgkLDRYPDQwMDRsUFRAWIB0iIiAdHx8kKDQsJCYxJx8fLT0tMTU3Ojo6Iys/RD84QzQ5OjcBCgoKDQwNGg8PGjclHyU3Nzc3Nzc3Nzc3Nzc3Nzc3Nzc3Nzc3Nzc3Nzc3Nzc3Nzc3Nzc3Nzc3Nzc3Nzc3Nzc3N//AABEIAGAAYAMBIgACEQEDEQH/xAAbAAACAwEBAQAAAAAAAAAAAAAGBwAEBQEDAv/EAD8QAAAFAgIECAsHBQAAAAAAAAABAgMEBREGIRIWQVExNTZTVHGSsQcTFTJhcnWTlLLSIiNCUoGRoRRiY9Hh/8QAGQEAAwEBAQAAAAAAAAAAAAAAAgQFBgAB/8QAKREAAgEEAAQGAgMAAAAAAAAAAQIAAwQFERIVNFIUISMxQWFR8BOBsf/aAAwDAQACEQMRAD8AeI4fAOjzcWlKTNR2IuE9w8J1On0Q6BifjGDGeNtpLj5kdjNFiL+RT15Z6E92iCr31up0Wja2Fyw2EhmIA3XljoT3bITXljoT3bIDzC27ofLrrshkIA3XljoT3bITXljoT3bIdzC27p3LrrshkOAO15Y6E/2ki1CxjBkOaDqXY5nkSl2Mv4BLfW7HQaA9hcoNlDCguAdGbOqLUKMh9S7pWoiI9h3L/gsQpaJLZLQdyMN73FJZ2AWxzOci08mGlGk31WUZcNiIFICvCGX2Ifrq7iCd+xW3YiOY9Q1yoMCyyKwg5tFiDEfnSUx4yNJav2It5jJBSzaHuZtGYU1JJ0BK+3IT9geQcFRkoL+sdW4u2eidiIW9T6V+V33hiiuJrkbklszQB0AYuRAeTsFxFNmcV5xty2WkdyMBc+E/T5Co8lGi4WfoMt5BavZ1aA2wjdtf0Lg6U+crjlh0QKbjp/EsYgqsg8IMNaZ3YqDSUn/aaV5fwDjBDy3Kc2ajzMtoW1f5Nq9osfI6GLgTi1rqGwsGLW6kzE5BQty6j8wtAV4RPMh+uruIGoC/CJ5kP11dxAcj0zQsb1SQJ4TtvB7gGEhEFyWaS03FGm/oIAW0MnBWVBa9ZXeI2JUGv5y7mWItwB8ma0+axAjqkSV6DSeExj65Un87vujGrU6exU4qo0hN0HuOxke8YmpFN2vSO2X+hbrm54vS1qZ+3Frwn+Unf1N2nzmKhHS/FXpNnkWwYGO4bbtNTJt94yos/QY3aZTmKbGKPGIyQR/iO9zH3Phszoy40hN215GDqUmq0Sre8CnUWlXDL7bigIdBXiHDEWm01UqM48ZoMrpUdyMCgydxbvQbhabK2uUuV4llWv8AJtXtGP8AI6GPgTi1rqC4r/JtXtGP8joY+BOLWuoafHdMsymS6t/34ELAF+ETzIfrq7iBoAvwieZC9dXcQ7I9M08xvVJAreGTgriBkj/MrvC2B7gOWhdOXGNRabSzO3oMRsSwFf8AqXMypNuNfBhBUZrFOirkylaLaLZ2udxja50nb473RjZqMBipRVRpKdJtWfCMTUmmbVv+8Fu48SG9LWpAt/C8Prb39Tp40pP+f3Rjap09ioxifir0mzO2ZWzGLqXS97/vBs02AxTIqY8YjJBHfM7mZjqHieL1danXHheH0t7+5m405Pv9Zd4Wp8Jg/wAdzEtU1MYlF4x5RZegtoANnAImWYGsJfwqkUCfyZWr/JtXtFj5HQxsCcWtdQXNf5Nq9osfI6GNgTi1rqFnHdMsh5Lq3/fiFgCvCIf3cPL8au4gabALY7huSKch9otLxC7qL0GQK/UtbsBBx7BblCYACxAnP0+UmRGVorLhuVyMtxisQ6QyKsyNse4m0ZFqKQw2DD6FjOE4hJS0OMrtnlcjFvW6j9IPsmFsIKa5auB5iSWwtAn3IjK1tpHPq7BipNxlCbQf9Klx1ezKxAAE23HNl6xHtOXC0Ad7JlmoTn6jKXIkr0lq4C2JLcQqmOiCYzM7bPmTKyItMAKNAStX+Th+0WPkdDFwJxa11AExPEcYwaw+tJl4+pN6JHuJC8wd4E4sa6hrrBStuoMxeQYNcuRC2wz6nNYhR1qfbW4nO5JSR5DRFWZFRJQaFkRkYcMTHlFNVq3hs5KjZj1Zg75khhCk/pdYoeW6Fvq/waPrDIdwjDcUZm2kzMeepkHmiCbWFux2Vji5C5UaDmLvy3Qt9X+DR9Ynluhb6v8ABo+sMTUyDzRCamQeaIDy227YXM7vv/yLvy1Qt9X+DR9Ynluhb6v8Gj6wxNTIPNEJqZB5oh3Lbbtnczu++Lvy3Qt9X+DR9YswsRYYYcJcqNV5BEeSDYQRfr9sHepkHmiE1Ng80QJbC3U7CwWyFyw0XMCMZ4rgYmpkWn0yJMaW1JQ7d5okp0SJRWyUeeYO8ENqbpzaVJtkI1hCGhZKS0WQ34UREZvQRkGwNDUTJ3P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AutoShape 10" descr="data:image/jpeg;base64,/9j/4AAQSkZJRgABAQAAAQABAAD/2wCEAAkGBwgHBgkIBwgKCgkLDRYPDQwMDRsUFRAWIB0iIiAdHx8kKDQsJCYxJx8fLT0tMTU3Ojo6Iys/RD84QzQ5OjcBCgoKDQwNGg8PGjclHyU3Nzc3Nzc3Nzc3Nzc3Nzc3Nzc3Nzc3Nzc3Nzc3Nzc3Nzc3Nzc3Nzc3Nzc3Nzc3Nzc3N//AABEIAGAAYAMBIgACEQEDEQH/xAAbAAACAwEBAQAAAAAAAAAAAAAGBwAEBQEDAv/EAD8QAAAFAgIECAsHBQAAAAAAAAABAgMEBREGIRIWQVExNTZTVHGSsQcTFTJhcnWTlLLSIiNCUoGRoRRiY9Hh/8QAGQEAAwEBAQAAAAAAAAAAAAAAAgQFBgAB/8QAKREAAgEEAAQGAgMAAAAAAAAAAQIAAwQFERIVNFIUISMxQWFR8BOBsf/aAAwDAQACEQMRAD8AeI4fAOjzcWlKTNR2IuE9w8J1On0Q6BifjGDGeNtpLj5kdjNFiL+RT15Z6E92iCr31up0Wja2Fyw2EhmIA3XljoT3bITXljoT3bIDzC27ofLrrshkIA3XljoT3bITXljoT3bIdzC27p3LrrshkOAO15Y6E/2ki1CxjBkOaDqXY5nkSl2Mv4BLfW7HQaA9hcoNlDCguAdGbOqLUKMh9S7pWoiI9h3L/gsQpaJLZLQdyMN73FJZ2AWxzOci08mGlGk31WUZcNiIFICvCGX2Ifrq7iCd+xW3YiOY9Q1yoMCyyKwg5tFiDEfnSUx4yNJav2It5jJBSzaHuZtGYU1JJ0BK+3IT9geQcFRkoL+sdW4u2eidiIW9T6V+V33hiiuJrkbklszQB0AYuRAeTsFxFNmcV5xty2WkdyMBc+E/T5Co8lGi4WfoMt5BavZ1aA2wjdtf0Lg6U+crjlh0QKbjp/EsYgqsg8IMNaZ3YqDSUn/aaV5fwDjBDy3Kc2ajzMtoW1f5Nq9osfI6GLgTi1rqGwsGLW6kzE5BQty6j8wtAV4RPMh+uruIGoC/CJ5kP11dxAcj0zQsb1SQJ4TtvB7gGEhEFyWaS03FGm/oIAW0MnBWVBa9ZXeI2JUGv5y7mWItwB8ma0+axAjqkSV6DSeExj65Un87vujGrU6exU4qo0hN0HuOxke8YmpFN2vSO2X+hbrm54vS1qZ+3Frwn+Unf1N2nzmKhHS/FXpNnkWwYGO4bbtNTJt94yos/QY3aZTmKbGKPGIyQR/iO9zH3Phszoy40hN215GDqUmq0Sre8CnUWlXDL7bigIdBXiHDEWm01UqM48ZoMrpUdyMCgydxbvQbhabK2uUuV4llWv8AJtXtGP8AI6GPgTi1rqC4r/JtXtGP8joY+BOLWuoafHdMsymS6t/34ELAF+ETzIfrq7iBoAvwieZC9dXcQ7I9M08xvVJAreGTgriBkj/MrvC2B7gOWhdOXGNRabSzO3oMRsSwFf8AqXMypNuNfBhBUZrFOirkylaLaLZ2udxja50nb473RjZqMBipRVRpKdJtWfCMTUmmbVv+8Fu48SG9LWpAt/C8Prb39Tp40pP+f3Rjap09ioxifir0mzO2ZWzGLqXS97/vBs02AxTIqY8YjJBHfM7mZjqHieL1danXHheH0t7+5m405Pv9Zd4Wp8Jg/wAdzEtU1MYlF4x5RZegtoANnAImWYGsJfwqkUCfyZWr/JtXtFj5HQxsCcWtdQXNf5Nq9osfI6GNgTi1rqFnHdMsh5Lq3/fiFgCvCIf3cPL8au4gabALY7huSKch9otLxC7qL0GQK/UtbsBBx7BblCYACxAnP0+UmRGVorLhuVyMtxisQ6QyKsyNse4m0ZFqKQw2DD6FjOE4hJS0OMrtnlcjFvW6j9IPsmFsIKa5auB5iSWwtAn3IjK1tpHPq7BipNxlCbQf9Klx1ezKxAAE23HNl6xHtOXC0Ad7JlmoTn6jKXIkr0lq4C2JLcQqmOiCYzM7bPmTKyItMAKNAStX+Th+0WPkdDFwJxa11AExPEcYwaw+tJl4+pN6JHuJC8wd4E4sa6hrrBStuoMxeQYNcuRC2wz6nNYhR1qfbW4nO5JSR5DRFWZFRJQaFkRkYcMTHlFNVq3hs5KjZj1Zg75khhCk/pdYoeW6Fvq/waPrDIdwjDcUZm2kzMeepkHmiCbWFux2Vji5C5UaDmLvy3Qt9X+DR9Ynluhb6v8ABo+sMTUyDzRCamQeaIDy227YXM7vv/yLvy1Qt9X+DR9Ynluhb6v8Gj6wxNTIPNEJqZB5oh3Lbbtnczu++Lvy3Qt9X+DR9YswsRYYYcJcqNV5BEeSDYQRfr9sHepkHmiE1Ng80QJbC3U7CwWyFyw0XMCMZ4rgYmpkWn0yJMaW1JQ7d5okp0SJRWyUeeYO8ENqbpzaVJtkI1hCGhZKS0WQ34UREZvQRkGwNDUTJ3P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715436" cy="1500198"/>
          </a:xfrm>
        </p:spPr>
        <p:txBody>
          <a:bodyPr anchor="b"/>
          <a:lstStyle>
            <a:lvl1pPr algn="ctr">
              <a:defRPr sz="4000" b="1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715436" cy="2214578"/>
          </a:xfrm>
        </p:spPr>
        <p:txBody>
          <a:bodyPr lIns="45720" rIns="45720">
            <a:normAutofit/>
          </a:bodyPr>
          <a:lstStyle>
            <a:lvl1pPr marL="0" marR="64008" indent="0" algn="ctr">
              <a:lnSpc>
                <a:spcPct val="120000"/>
              </a:lnSpc>
              <a:spcBef>
                <a:spcPts val="0"/>
              </a:spcBef>
              <a:buNone/>
              <a:defRPr sz="2800" b="1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AutoShape 2" descr="twitter.gif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witter.gif"/>
          <p:cNvSpPr>
            <a:spLocks noChangeAspect="1" noChangeArrowheads="1"/>
          </p:cNvSpPr>
          <p:nvPr/>
        </p:nvSpPr>
        <p:spPr bwMode="auto">
          <a:xfrm>
            <a:off x="3254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8" descr="https://mail-attachment.googleusercontent.com/attachment/u/0/?ui=2&amp;ik=8388032bae&amp;view=att&amp;th=14182941b464d211&amp;attid=0.2&amp;disp=inline&amp;realattid=f_hmd536eg1&amp;safe=1&amp;zw&amp;saduie=AG9B_P_bHD_7TK4PRqbBz4Brt2bW&amp;sadet=1380877389689&amp;sads=kLujKu-pAAHkuoe4y0ZqLj3ZCf0"/>
          <p:cNvSpPr>
            <a:spLocks noChangeAspect="1" noChangeArrowheads="1"/>
          </p:cNvSpPr>
          <p:nvPr/>
        </p:nvSpPr>
        <p:spPr bwMode="auto">
          <a:xfrm>
            <a:off x="4778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1" descr="Blue University of Yor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217488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625" y="1000125"/>
            <a:ext cx="8572500" cy="0"/>
          </a:xfrm>
          <a:prstGeom prst="line">
            <a:avLst/>
          </a:prstGeom>
          <a:ln w="38100" cap="rnd">
            <a:solidFill>
              <a:srgbClr val="00A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143932" cy="533877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002B5C"/>
              </a:buClr>
              <a:buSzPct val="80000"/>
              <a:defRPr sz="2800">
                <a:effectLst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00A49C"/>
              </a:buClr>
              <a:buSzPct val="80000"/>
              <a:defRPr sz="2400">
                <a:effectLst/>
              </a:defRPr>
            </a:lvl2pPr>
            <a:lvl3pPr>
              <a:spcBef>
                <a:spcPts val="300"/>
              </a:spcBef>
              <a:spcAft>
                <a:spcPts val="300"/>
              </a:spcAft>
              <a:buSzPct val="80000"/>
              <a:defRPr sz="2000">
                <a:effectLst/>
              </a:defRPr>
            </a:lvl3pPr>
            <a:lvl4pPr marL="1881188" indent="-357188">
              <a:spcBef>
                <a:spcPts val="300"/>
              </a:spcBef>
              <a:spcAft>
                <a:spcPts val="300"/>
              </a:spcAft>
              <a:buSzPct val="80000"/>
              <a:defRPr sz="1800">
                <a:effectLst/>
              </a:defRPr>
            </a:lvl4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000108"/>
          </a:xfrm>
        </p:spPr>
        <p:txBody>
          <a:bodyPr rtlCol="0"/>
          <a:lstStyle>
            <a:lvl1pPr>
              <a:lnSpc>
                <a:spcPct val="97000"/>
              </a:lnSpc>
              <a:defRPr sz="3600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63000" y="6408738"/>
            <a:ext cx="428625" cy="449262"/>
          </a:xfrm>
        </p:spPr>
        <p:txBody>
          <a:bodyPr/>
          <a:lstStyle>
            <a:lvl1pPr>
              <a:defRPr sz="800" baseline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5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3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6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4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F0306F00-29DF-444F-B12D-EB9D051934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8558213" y="3419475"/>
            <a:ext cx="585787" cy="3438525"/>
            <a:chOff x="8558059" y="3419771"/>
            <a:chExt cx="585940" cy="3438229"/>
          </a:xfrm>
        </p:grpSpPr>
        <p:sp>
          <p:nvSpPr>
            <p:cNvPr id="1030" name="Freeform 12"/>
            <p:cNvSpPr>
              <a:spLocks/>
            </p:cNvSpPr>
            <p:nvPr/>
          </p:nvSpPr>
          <p:spPr bwMode="auto">
            <a:xfrm rot="-5400000">
              <a:off x="7333057" y="4729687"/>
              <a:ext cx="3117375" cy="497543"/>
            </a:xfrm>
            <a:custGeom>
              <a:avLst/>
              <a:gdLst>
                <a:gd name="T0" fmla="*/ 0 w 7485"/>
                <a:gd name="T1" fmla="*/ 0 h 337"/>
                <a:gd name="T2" fmla="*/ 5760 w 7485"/>
                <a:gd name="T3" fmla="*/ 0 h 337"/>
                <a:gd name="T4" fmla="*/ 5760 w 7485"/>
                <a:gd name="T5" fmla="*/ 528 h 337"/>
                <a:gd name="T6" fmla="*/ 48 w 748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85"/>
                <a:gd name="T13" fmla="*/ 0 h 337"/>
                <a:gd name="T14" fmla="*/ 7485 w 748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rgbClr val="33CCC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1"/>
            <p:cNvSpPr>
              <a:spLocks/>
            </p:cNvSpPr>
            <p:nvPr/>
          </p:nvSpPr>
          <p:spPr bwMode="auto">
            <a:xfrm rot="-5400000">
              <a:off x="7727608" y="5129308"/>
              <a:ext cx="2328556" cy="504227"/>
            </a:xfrm>
            <a:custGeom>
              <a:avLst/>
              <a:gdLst>
                <a:gd name="T0" fmla="*/ 0 w 5591"/>
                <a:gd name="T1" fmla="*/ 0 h 588"/>
                <a:gd name="T2" fmla="*/ 5760 w 5591"/>
                <a:gd name="T3" fmla="*/ 0 h 588"/>
                <a:gd name="T4" fmla="*/ 5760 w 5591"/>
                <a:gd name="T5" fmla="*/ 528 h 588"/>
                <a:gd name="T6" fmla="*/ 48 w 5591"/>
                <a:gd name="T7" fmla="*/ 0 h 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1"/>
                <a:gd name="T13" fmla="*/ 0 h 588"/>
                <a:gd name="T14" fmla="*/ 5591 w 5591"/>
                <a:gd name="T15" fmla="*/ 588 h 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ight Triangle 13"/>
            <p:cNvSpPr>
              <a:spLocks/>
            </p:cNvSpPr>
            <p:nvPr/>
          </p:nvSpPr>
          <p:spPr bwMode="auto">
            <a:xfrm rot="16200000">
              <a:off x="7778511" y="5490679"/>
              <a:ext cx="2146751" cy="583859"/>
            </a:xfrm>
            <a:prstGeom prst="rtTriangle">
              <a:avLst/>
            </a:prstGeom>
            <a:solidFill>
              <a:srgbClr val="002B5C"/>
            </a:solidFill>
            <a:ln w="12700" cap="rnd" cmpd="thickThin" algn="ctr">
              <a:solidFill>
                <a:srgbClr val="000099"/>
              </a:solidFill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>
              <a:off x="7776554" y="5490738"/>
              <a:ext cx="2148767" cy="585757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4286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fld id="{C4AE6864-9B42-4846-8718-B6AFD06EAE2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  <a:extLst/>
    </p:titleStyle>
    <p:bodyStyle>
      <a:lvl1pPr marL="542925" indent="-542925" algn="l" rtl="0" eaLnBrk="1" fontAlgn="base" hangingPunct="1">
        <a:spcBef>
          <a:spcPts val="4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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073150" indent="-530225" algn="l" rtl="0" eaLnBrk="1" fontAlgn="base" hangingPunct="1">
        <a:spcBef>
          <a:spcPts val="325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u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450850" algn="l" rtl="0" eaLnBrk="1" fontAlgn="base" hangingPunct="1">
        <a:spcBef>
          <a:spcPts val="350"/>
        </a:spcBef>
        <a:spcAft>
          <a:spcPct val="0"/>
        </a:spcAft>
        <a:buClr>
          <a:srgbClr val="33CCCC"/>
        </a:buClr>
        <a:buSzPct val="90000"/>
        <a:buFont typeface="Wingdings" pitchFamily="2" charset="2"/>
        <a:buChar char="u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indent="-450850" algn="l" rtl="0" eaLnBrk="1" fontAlgn="base" hangingPunct="1">
        <a:spcBef>
          <a:spcPts val="350"/>
        </a:spcBef>
        <a:spcAft>
          <a:spcPct val="0"/>
        </a:spcAft>
        <a:buClr>
          <a:srgbClr val="000099"/>
        </a:buClr>
        <a:buSzPct val="90000"/>
        <a:buFont typeface="Wingdings 2" pitchFamily="18" charset="2"/>
        <a:buChar char="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Managing mental health problems at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and complexities</a:t>
            </a:r>
          </a:p>
          <a:p>
            <a:endParaRPr lang="en-GB" dirty="0"/>
          </a:p>
          <a:p>
            <a:r>
              <a:rPr lang="en-GB" sz="1400" dirty="0" smtClean="0"/>
              <a:t>Dr Annie Irvine</a:t>
            </a:r>
          </a:p>
          <a:p>
            <a:r>
              <a:rPr lang="en-GB" sz="1400" dirty="0" smtClean="0"/>
              <a:t>Social Policy Research Unit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95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Disclosure</a:t>
            </a:r>
          </a:p>
          <a:p>
            <a:pPr lvl="1"/>
            <a:r>
              <a:rPr lang="en-GB" dirty="0"/>
              <a:t>Stigma</a:t>
            </a:r>
          </a:p>
          <a:p>
            <a:pPr lvl="1"/>
            <a:r>
              <a:rPr lang="en-GB" dirty="0"/>
              <a:t>Non-clinical ‘disclosures’</a:t>
            </a:r>
          </a:p>
          <a:p>
            <a:pPr lvl="1"/>
            <a:r>
              <a:rPr lang="en-GB" dirty="0"/>
              <a:t>Blurred boundaries: pressure &gt; stress &gt; illness</a:t>
            </a:r>
          </a:p>
          <a:p>
            <a:r>
              <a:rPr lang="en-GB" dirty="0"/>
              <a:t>Presenteeism</a:t>
            </a:r>
          </a:p>
          <a:p>
            <a:pPr lvl="1"/>
            <a:r>
              <a:rPr lang="en-GB" dirty="0"/>
              <a:t>Adjustment latitude</a:t>
            </a:r>
          </a:p>
          <a:p>
            <a:pPr lvl="1"/>
            <a:r>
              <a:rPr lang="en-GB" dirty="0"/>
              <a:t>Presenteeism paradox</a:t>
            </a:r>
          </a:p>
          <a:p>
            <a:r>
              <a:rPr lang="en-GB" dirty="0"/>
              <a:t>Academic culture</a:t>
            </a:r>
          </a:p>
          <a:p>
            <a:pPr lvl="1"/>
            <a:r>
              <a:rPr lang="en-GB" dirty="0"/>
              <a:t>Long hours</a:t>
            </a:r>
          </a:p>
          <a:p>
            <a:pPr lvl="1"/>
            <a:r>
              <a:rPr lang="en-GB" dirty="0"/>
              <a:t>Permeable home-work boundaries</a:t>
            </a:r>
          </a:p>
          <a:p>
            <a:pPr lvl="1"/>
            <a:r>
              <a:rPr lang="en-GB" dirty="0"/>
              <a:t>Work as identity</a:t>
            </a:r>
          </a:p>
          <a:p>
            <a:pPr lvl="1"/>
            <a:r>
              <a:rPr lang="en-GB" dirty="0"/>
              <a:t>Excellence and perfectionism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complexities	</a:t>
            </a:r>
          </a:p>
        </p:txBody>
      </p:sp>
    </p:spTree>
    <p:extLst>
      <p:ext uri="{BB962C8B-B14F-4D97-AF65-F5344CB8AC3E}">
        <p14:creationId xmlns:p14="http://schemas.microsoft.com/office/powerpoint/2010/main" val="34011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4" y="908720"/>
            <a:ext cx="9008916" cy="50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4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B5C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42088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2B5C"/>
                </a:solidFill>
                <a:latin typeface="Arial" pitchFamily="34" charset="0"/>
                <a:ea typeface="+mj-ea"/>
                <a:cs typeface="Arial" pitchFamily="34" charset="0"/>
              </a:rPr>
              <a:t>Thank you!</a:t>
            </a:r>
          </a:p>
          <a:p>
            <a:pPr algn="ctr"/>
            <a:endParaRPr lang="en-GB" sz="3600" b="1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GB" dirty="0" smtClean="0"/>
              <a:t>annie.irvine@york.ac.uk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24" y="1445113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impact of mental ill health in work</a:t>
            </a:r>
          </a:p>
          <a:p>
            <a:endParaRPr lang="en-GB" dirty="0" smtClean="0"/>
          </a:p>
          <a:p>
            <a:r>
              <a:rPr lang="en-GB" dirty="0" smtClean="0"/>
              <a:t>(1) Job retention: what works?</a:t>
            </a:r>
          </a:p>
          <a:p>
            <a:pPr lvl="1"/>
            <a:r>
              <a:rPr lang="en-GB" dirty="0" smtClean="0"/>
              <a:t>Qualitative evidence</a:t>
            </a:r>
          </a:p>
          <a:p>
            <a:pPr lvl="1"/>
            <a:r>
              <a:rPr lang="en-GB" dirty="0" smtClean="0"/>
              <a:t>Quantitative evidence</a:t>
            </a:r>
          </a:p>
          <a:p>
            <a:endParaRPr lang="en-GB" dirty="0" smtClean="0"/>
          </a:p>
          <a:p>
            <a:r>
              <a:rPr lang="en-GB" dirty="0" smtClean="0"/>
              <a:t>(2) Challenges and complexities</a:t>
            </a:r>
          </a:p>
          <a:p>
            <a:pPr lvl="1"/>
            <a:r>
              <a:rPr lang="en-GB" dirty="0" smtClean="0"/>
              <a:t>Disclosure</a:t>
            </a:r>
          </a:p>
          <a:p>
            <a:pPr lvl="1"/>
            <a:r>
              <a:rPr lang="en-GB" dirty="0" smtClean="0"/>
              <a:t>Presenteeism</a:t>
            </a:r>
          </a:p>
          <a:p>
            <a:pPr lvl="1"/>
            <a:r>
              <a:rPr lang="en-GB" dirty="0" smtClean="0"/>
              <a:t>Academic culture</a:t>
            </a:r>
          </a:p>
          <a:p>
            <a:endParaRPr lang="en-GB" dirty="0" smtClean="0"/>
          </a:p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16% of working age population affected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Accounts for 11.5% of working days lost</a:t>
            </a:r>
          </a:p>
          <a:p>
            <a:pPr lvl="1"/>
            <a:r>
              <a:rPr lang="en-GB" dirty="0" smtClean="0"/>
              <a:t>21% of working days lost in HE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37% of work-related illness cases</a:t>
            </a:r>
          </a:p>
          <a:p>
            <a:endParaRPr lang="en-GB" dirty="0" smtClean="0"/>
          </a:p>
          <a:p>
            <a:r>
              <a:rPr lang="en-GB" dirty="0" smtClean="0"/>
              <a:t>68% of HEIs top </a:t>
            </a:r>
            <a:r>
              <a:rPr lang="en-GB" dirty="0"/>
              <a:t>reason for long-term </a:t>
            </a:r>
            <a:r>
              <a:rPr lang="en-GB" dirty="0" smtClean="0"/>
              <a:t>absence</a:t>
            </a:r>
          </a:p>
          <a:p>
            <a:endParaRPr lang="en-GB" dirty="0" smtClean="0"/>
          </a:p>
          <a:p>
            <a:r>
              <a:rPr lang="en-GB" dirty="0" smtClean="0"/>
              <a:t>HE Sector = high stress but low absence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impact of mental ill health in </a:t>
            </a:r>
            <a:r>
              <a:rPr lang="en-GB" dirty="0" smtClean="0"/>
              <a:t>work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354325"/>
            <a:ext cx="4696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Sources: Mc Manus et al, 2016; ONS, 2017; HSE, 2016; UCEA 2016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059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Flexibility</a:t>
            </a:r>
          </a:p>
          <a:p>
            <a:pPr lvl="1"/>
            <a:r>
              <a:rPr lang="en-GB" dirty="0" smtClean="0"/>
              <a:t>Hours</a:t>
            </a:r>
          </a:p>
          <a:p>
            <a:pPr lvl="1"/>
            <a:r>
              <a:rPr lang="en-GB" dirty="0" smtClean="0"/>
              <a:t>Location</a:t>
            </a:r>
          </a:p>
          <a:p>
            <a:pPr lvl="1"/>
            <a:r>
              <a:rPr lang="en-GB" dirty="0" smtClean="0"/>
              <a:t>Environment</a:t>
            </a:r>
          </a:p>
          <a:p>
            <a:r>
              <a:rPr lang="en-GB" b="1" dirty="0" smtClean="0"/>
              <a:t>Managerial and social support</a:t>
            </a:r>
          </a:p>
          <a:p>
            <a:pPr lvl="1"/>
            <a:r>
              <a:rPr lang="en-GB" dirty="0" smtClean="0"/>
              <a:t>Understanding and sensitive line managers</a:t>
            </a:r>
          </a:p>
          <a:p>
            <a:pPr lvl="1"/>
            <a:r>
              <a:rPr lang="en-GB" dirty="0" smtClean="0"/>
              <a:t>Positive co-worker relationships</a:t>
            </a:r>
          </a:p>
          <a:p>
            <a:pPr lvl="1"/>
            <a:r>
              <a:rPr lang="en-GB" dirty="0" smtClean="0"/>
              <a:t>Effective absence management</a:t>
            </a:r>
          </a:p>
          <a:p>
            <a:r>
              <a:rPr lang="en-GB" b="1" dirty="0" smtClean="0"/>
              <a:t>Role adjustment</a:t>
            </a:r>
          </a:p>
          <a:p>
            <a:pPr lvl="1"/>
            <a:r>
              <a:rPr lang="en-GB" dirty="0" smtClean="0"/>
              <a:t>Adjustment to duties</a:t>
            </a:r>
          </a:p>
          <a:p>
            <a:pPr lvl="1"/>
            <a:r>
              <a:rPr lang="en-GB" dirty="0" smtClean="0"/>
              <a:t>Redeployment</a:t>
            </a:r>
          </a:p>
          <a:p>
            <a:pPr lvl="1"/>
            <a:r>
              <a:rPr lang="en-GB" dirty="0" smtClean="0"/>
              <a:t>Re-employment</a:t>
            </a:r>
          </a:p>
          <a:p>
            <a:pPr lvl="1"/>
            <a:r>
              <a:rPr lang="en-GB" dirty="0" smtClean="0"/>
              <a:t>Mindset</a:t>
            </a:r>
          </a:p>
          <a:p>
            <a:endParaRPr lang="en-GB" dirty="0" smtClean="0"/>
          </a:p>
          <a:p>
            <a:pPr marL="542925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works: Qualitative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No consistent predictors</a:t>
            </a:r>
          </a:p>
          <a:p>
            <a:r>
              <a:rPr lang="en-GB" dirty="0" smtClean="0"/>
              <a:t>Mixed trial outcomes (some counterproductive)</a:t>
            </a:r>
          </a:p>
          <a:p>
            <a:r>
              <a:rPr lang="en-GB" dirty="0" smtClean="0"/>
              <a:t>Overall evidence base weak and inconclusive</a:t>
            </a:r>
          </a:p>
          <a:p>
            <a:r>
              <a:rPr lang="en-GB" dirty="0" smtClean="0"/>
              <a:t>But </a:t>
            </a:r>
            <a:r>
              <a:rPr lang="en-GB" dirty="0"/>
              <a:t>therapy in isolation does not improve RTW</a:t>
            </a:r>
          </a:p>
          <a:p>
            <a:pPr marL="542925" lvl="1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Challenge: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Managing mental health and </a:t>
            </a:r>
            <a:r>
              <a:rPr lang="en-GB" dirty="0">
                <a:solidFill>
                  <a:srgbClr val="0070C0"/>
                </a:solidFill>
              </a:rPr>
              <a:t>employment is </a:t>
            </a:r>
            <a:r>
              <a:rPr lang="en-GB" b="1" dirty="0">
                <a:solidFill>
                  <a:srgbClr val="0070C0"/>
                </a:solidFill>
              </a:rPr>
              <a:t>context-dependent</a:t>
            </a:r>
            <a:r>
              <a:rPr lang="en-GB" dirty="0">
                <a:solidFill>
                  <a:srgbClr val="0070C0"/>
                </a:solidFill>
              </a:rPr>
              <a:t> and </a:t>
            </a:r>
            <a:r>
              <a:rPr lang="en-GB" b="1" dirty="0">
                <a:solidFill>
                  <a:srgbClr val="0070C0"/>
                </a:solidFill>
              </a:rPr>
              <a:t>subjective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works: quantitative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4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B5C"/>
                </a:solidFill>
                <a:latin typeface="Arial" pitchFamily="34" charset="0"/>
                <a:cs typeface="Arial" pitchFamily="34" charset="0"/>
              </a:rPr>
              <a:t>Challenges and complexities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Disclosure</a:t>
            </a:r>
          </a:p>
          <a:p>
            <a:pPr lvl="1"/>
            <a:r>
              <a:rPr lang="en-GB" dirty="0" smtClean="0"/>
              <a:t>Stigma</a:t>
            </a:r>
          </a:p>
          <a:p>
            <a:pPr lvl="1"/>
            <a:r>
              <a:rPr lang="en-GB" dirty="0" smtClean="0"/>
              <a:t>Non-clinical ‘disclosures’</a:t>
            </a:r>
          </a:p>
          <a:p>
            <a:pPr lvl="1"/>
            <a:r>
              <a:rPr lang="en-GB" dirty="0" smtClean="0"/>
              <a:t>Blurred boundaries: pressure &gt; stress &gt; illness</a:t>
            </a:r>
          </a:p>
          <a:p>
            <a:r>
              <a:rPr lang="en-GB" dirty="0" smtClean="0"/>
              <a:t>Presenteeism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complexities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12928"/>
              </p:ext>
            </p:extLst>
          </p:nvPr>
        </p:nvGraphicFramePr>
        <p:xfrm>
          <a:off x="971600" y="692696"/>
          <a:ext cx="69127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6418949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Source: UCEA Sickness Absence in Higher Education Survey 2016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774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0648"/>
            <a:ext cx="5374292" cy="39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84" y="4509120"/>
            <a:ext cx="3243257" cy="181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498070"/>
            <a:ext cx="249555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366" y="4005064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U Powerpoint Template (Updated November 2013)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002060"/>
      </a:folHlink>
    </a:clrScheme>
    <a:fontScheme name="SP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SPRU Powerpoint Template (Updated October 2016)</Template>
  <TotalTime>641</TotalTime>
  <Words>284</Words>
  <Application>Microsoft Office PowerPoint</Application>
  <PresentationFormat>On-screen Show (4:3)</PresentationFormat>
  <Paragraphs>92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SPRU Powerpoint Template (Updated November 2013)</vt:lpstr>
      <vt:lpstr>Managing mental health problems at work</vt:lpstr>
      <vt:lpstr>Outline</vt:lpstr>
      <vt:lpstr>The impact of mental ill health in work</vt:lpstr>
      <vt:lpstr>What works: Qualitative evidence</vt:lpstr>
      <vt:lpstr>What works: quantitative evidence</vt:lpstr>
      <vt:lpstr>PowerPoint Presentation</vt:lpstr>
      <vt:lpstr>Challenges and complexities </vt:lpstr>
      <vt:lpstr>PowerPoint Presentation</vt:lpstr>
      <vt:lpstr>PowerPoint Presentation</vt:lpstr>
      <vt:lpstr>Challenges and complexities 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mental health problems at work</dc:title>
  <dc:creator>Annie Irvine</dc:creator>
  <cp:lastModifiedBy>Annie Irvine</cp:lastModifiedBy>
  <cp:revision>88</cp:revision>
  <cp:lastPrinted>2017-05-11T13:42:50Z</cp:lastPrinted>
  <dcterms:created xsi:type="dcterms:W3CDTF">2017-05-11T13:16:25Z</dcterms:created>
  <dcterms:modified xsi:type="dcterms:W3CDTF">2017-06-13T10:39:51Z</dcterms:modified>
</cp:coreProperties>
</file>